
<file path=[Content_Types].xml><?xml version="1.0" encoding="utf-8"?>
<Types xmlns="http://schemas.openxmlformats.org/package/2006/content-types">
  <Default Extension="jpeg" ContentType="image/jpeg"/>
  <Default Extension="wdp" ContentType="image/vnd.ms-photo"/>
  <Default Extension="png" ContentType="image/png"/>
  <Default Extension="gif" ContentType="image/gif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4"/>
  </p:notesMasterIdLst>
  <p:sldIdLst>
    <p:sldId id="428" r:id="rId3"/>
    <p:sldId id="427" r:id="rId5"/>
    <p:sldId id="386" r:id="rId6"/>
    <p:sldId id="442" r:id="rId7"/>
    <p:sldId id="443" r:id="rId8"/>
    <p:sldId id="389" r:id="rId9"/>
    <p:sldId id="444" r:id="rId10"/>
    <p:sldId id="390" r:id="rId11"/>
    <p:sldId id="391" r:id="rId12"/>
    <p:sldId id="445" r:id="rId13"/>
    <p:sldId id="446" r:id="rId14"/>
    <p:sldId id="394" r:id="rId15"/>
    <p:sldId id="447" r:id="rId16"/>
    <p:sldId id="395" r:id="rId17"/>
    <p:sldId id="448" r:id="rId18"/>
    <p:sldId id="449" r:id="rId19"/>
    <p:sldId id="450" r:id="rId20"/>
    <p:sldId id="452" r:id="rId21"/>
    <p:sldId id="396" r:id="rId22"/>
    <p:sldId id="453" r:id="rId23"/>
    <p:sldId id="451" r:id="rId24"/>
    <p:sldId id="454" r:id="rId25"/>
    <p:sldId id="455" r:id="rId26"/>
    <p:sldId id="425" r:id="rId27"/>
    <p:sldId id="456" r:id="rId28"/>
    <p:sldId id="458" r:id="rId29"/>
  </p:sldIdLst>
  <p:sldSz cx="12192000" cy="6858000"/>
  <p:notesSz cx="6858000" cy="9144000"/>
  <p:embeddedFontLst>
    <p:embeddedFont>
      <p:font typeface="微软雅黑" panose="020B0503020204020204" pitchFamily="34" charset="-122"/>
      <p:regular r:id="rId33"/>
    </p:embeddedFont>
    <p:embeddedFont>
      <p:font typeface="Impact" panose="020B0806030902050204" pitchFamily="34" charset="0"/>
      <p:regular r:id="rId34"/>
    </p:embeddedFont>
    <p:embeddedFont>
      <p:font typeface="Calibri" panose="020F0502020204030204" charset="0"/>
      <p:regular r:id="rId35"/>
      <p:bold r:id="rId36"/>
      <p:italic r:id="rId37"/>
      <p:boldItalic r:id="rId38"/>
    </p:embeddedFont>
    <p:embeddedFont>
      <p:font typeface="黑体" panose="02010609060101010101" pitchFamily="49" charset="-122"/>
      <p:regular r:id="rId39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B334B"/>
    <a:srgbClr val="002060"/>
    <a:srgbClr val="FCF8D2"/>
    <a:srgbClr val="0063A8"/>
    <a:srgbClr val="E3E3E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6886" autoAdjust="0"/>
    <p:restoredTop sz="94660"/>
  </p:normalViewPr>
  <p:slideViewPr>
    <p:cSldViewPr snapToGrid="0" showGuides="1">
      <p:cViewPr varScale="1">
        <p:scale>
          <a:sx n="50" d="100"/>
          <a:sy n="50" d="100"/>
        </p:scale>
        <p:origin x="-1320" y="-90"/>
      </p:cViewPr>
      <p:guideLst>
        <p:guide orient="horz" pos="2056"/>
        <p:guide orient="horz" pos="920"/>
        <p:guide pos="3806"/>
      </p:guideLst>
    </p:cSldViewPr>
  </p:slideViewPr>
  <p:notesTextViewPr>
    <p:cViewPr>
      <p:scale>
        <a:sx n="150" d="100"/>
        <a:sy n="150" d="100"/>
      </p:scale>
      <p:origin x="0" y="0"/>
    </p:cViewPr>
  </p:notesTextViewPr>
  <p:sorterViewPr>
    <p:cViewPr>
      <p:scale>
        <a:sx n="50" d="100"/>
        <a:sy n="50" d="100"/>
      </p:scale>
      <p:origin x="0" y="-114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9" Type="http://schemas.openxmlformats.org/officeDocument/2006/relationships/font" Target="fonts/font7.fntdata"/><Relationship Id="rId38" Type="http://schemas.openxmlformats.org/officeDocument/2006/relationships/font" Target="fonts/font6.fntdata"/><Relationship Id="rId37" Type="http://schemas.openxmlformats.org/officeDocument/2006/relationships/font" Target="fonts/font5.fntdata"/><Relationship Id="rId36" Type="http://schemas.openxmlformats.org/officeDocument/2006/relationships/font" Target="fonts/font4.fntdata"/><Relationship Id="rId35" Type="http://schemas.openxmlformats.org/officeDocument/2006/relationships/font" Target="fonts/font3.fntdata"/><Relationship Id="rId34" Type="http://schemas.openxmlformats.org/officeDocument/2006/relationships/font" Target="fonts/font2.fntdata"/><Relationship Id="rId33" Type="http://schemas.openxmlformats.org/officeDocument/2006/relationships/font" Target="fonts/font1.fntdata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55E9E48-EE92-438E-9B1B-4923AA4FC819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4815025-FF1A-45B9-896D-5F39D92850F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4815025-FF1A-45B9-896D-5F39D92850F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4815025-FF1A-45B9-896D-5F39D92850F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4815025-FF1A-45B9-896D-5F39D92850F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4815025-FF1A-45B9-896D-5F39D92850F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4815025-FF1A-45B9-896D-5F39D92850F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4815025-FF1A-45B9-896D-5F39D92850F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4815025-FF1A-45B9-896D-5F39D92850F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4815025-FF1A-45B9-896D-5F39D92850F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4815025-FF1A-45B9-896D-5F39D92850F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4815025-FF1A-45B9-896D-5F39D92850F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4815025-FF1A-45B9-896D-5F39D92850F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4815025-FF1A-45B9-896D-5F39D92850F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4815025-FF1A-45B9-896D-5F39D92850F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4815025-FF1A-45B9-896D-5F39D92850F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4815025-FF1A-45B9-896D-5F39D92850F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4815025-FF1A-45B9-896D-5F39D92850F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4815025-FF1A-45B9-896D-5F39D92850F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4815025-FF1A-45B9-896D-5F39D92850F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4815025-FF1A-45B9-896D-5F39D92850F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4815025-FF1A-45B9-896D-5F39D92850F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4815025-FF1A-45B9-896D-5F39D92850F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4815025-FF1A-45B9-896D-5F39D92850F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4815025-FF1A-45B9-896D-5F39D92850F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4815025-FF1A-45B9-896D-5F39D92850F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62E80-05B1-42E7-B663-882CC58C70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12BFD3-14DC-42FE-A772-3855957689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62E80-05B1-42E7-B663-882CC58C70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12BFD3-14DC-42FE-A772-3855957689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62E80-05B1-42E7-B663-882CC58C70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12BFD3-14DC-42FE-A772-3855957689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62E80-05B1-42E7-B663-882CC58C70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12BFD3-14DC-42FE-A772-3855957689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62E80-05B1-42E7-B663-882CC58C70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12BFD3-14DC-42FE-A772-3855957689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62E80-05B1-42E7-B663-882CC58C70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12BFD3-14DC-42FE-A772-3855957689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62E80-05B1-42E7-B663-882CC58C70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12BFD3-14DC-42FE-A772-3855957689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62E80-05B1-42E7-B663-882CC58C70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12BFD3-14DC-42FE-A772-3855957689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62E80-05B1-42E7-B663-882CC58C70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12BFD3-14DC-42FE-A772-3855957689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62E80-05B1-42E7-B663-882CC58C70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12BFD3-14DC-42FE-A772-3855957689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62E80-05B1-42E7-B663-882CC58C70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12BFD3-14DC-42FE-A772-3855957689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fade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F62E80-05B1-42E7-B663-882CC58C70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12BFD3-14DC-42FE-A772-38559576897C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fade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.xml"/><Relationship Id="rId8" Type="http://schemas.openxmlformats.org/officeDocument/2006/relationships/slideLayout" Target="../slideLayouts/slideLayout7.xml"/><Relationship Id="rId7" Type="http://schemas.openxmlformats.org/officeDocument/2006/relationships/image" Target="../media/image7.GIF"/><Relationship Id="rId6" Type="http://schemas.microsoft.com/office/2007/relationships/hdphoto" Target="../media/hdphoto1.wdp"/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image" Target="../media/image24.png"/><Relationship Id="rId8" Type="http://schemas.openxmlformats.org/officeDocument/2006/relationships/image" Target="../media/image11.png"/><Relationship Id="rId7" Type="http://schemas.openxmlformats.org/officeDocument/2006/relationships/image" Target="../media/image12.jpeg"/><Relationship Id="rId6" Type="http://schemas.openxmlformats.org/officeDocument/2006/relationships/tags" Target="../tags/tag16.xml"/><Relationship Id="rId5" Type="http://schemas.openxmlformats.org/officeDocument/2006/relationships/image" Target="../media/image19.png"/><Relationship Id="rId4" Type="http://schemas.openxmlformats.org/officeDocument/2006/relationships/tags" Target="../tags/tag15.xml"/><Relationship Id="rId3" Type="http://schemas.microsoft.com/office/2007/relationships/hdphoto" Target="../media/hdphoto1.wdp"/><Relationship Id="rId2" Type="http://schemas.openxmlformats.org/officeDocument/2006/relationships/image" Target="../media/image6.png"/><Relationship Id="rId13" Type="http://schemas.openxmlformats.org/officeDocument/2006/relationships/notesSlide" Target="../notesSlides/notesSlide9.xml"/><Relationship Id="rId12" Type="http://schemas.openxmlformats.org/officeDocument/2006/relationships/slideLayout" Target="../slideLayouts/slideLayout7.xml"/><Relationship Id="rId11" Type="http://schemas.openxmlformats.org/officeDocument/2006/relationships/image" Target="../media/image10.GIF"/><Relationship Id="rId10" Type="http://schemas.openxmlformats.org/officeDocument/2006/relationships/image" Target="../media/image25.png"/><Relationship Id="rId1" Type="http://schemas.openxmlformats.org/officeDocument/2006/relationships/image" Target="../media/image9.GIF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image" Target="../media/image11.png"/><Relationship Id="rId8" Type="http://schemas.openxmlformats.org/officeDocument/2006/relationships/image" Target="../media/image10.GIF"/><Relationship Id="rId7" Type="http://schemas.openxmlformats.org/officeDocument/2006/relationships/image" Target="../media/image12.jpeg"/><Relationship Id="rId6" Type="http://schemas.openxmlformats.org/officeDocument/2006/relationships/tags" Target="../tags/tag18.xml"/><Relationship Id="rId5" Type="http://schemas.openxmlformats.org/officeDocument/2006/relationships/image" Target="../media/image19.png"/><Relationship Id="rId4" Type="http://schemas.openxmlformats.org/officeDocument/2006/relationships/tags" Target="../tags/tag17.xml"/><Relationship Id="rId3" Type="http://schemas.microsoft.com/office/2007/relationships/hdphoto" Target="../media/hdphoto1.wdp"/><Relationship Id="rId2" Type="http://schemas.openxmlformats.org/officeDocument/2006/relationships/image" Target="../media/image6.png"/><Relationship Id="rId12" Type="http://schemas.openxmlformats.org/officeDocument/2006/relationships/notesSlide" Target="../notesSlides/notesSlide10.xml"/><Relationship Id="rId11" Type="http://schemas.openxmlformats.org/officeDocument/2006/relationships/slideLayout" Target="../slideLayouts/slideLayout7.xml"/><Relationship Id="rId10" Type="http://schemas.openxmlformats.org/officeDocument/2006/relationships/image" Target="../media/image26.jpeg"/><Relationship Id="rId1" Type="http://schemas.openxmlformats.org/officeDocument/2006/relationships/image" Target="../media/image9.GIF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image" Target="../media/image12.jpeg"/><Relationship Id="rId8" Type="http://schemas.openxmlformats.org/officeDocument/2006/relationships/tags" Target="../tags/tag20.xml"/><Relationship Id="rId7" Type="http://schemas.openxmlformats.org/officeDocument/2006/relationships/image" Target="../media/image11.png"/><Relationship Id="rId6" Type="http://schemas.openxmlformats.org/officeDocument/2006/relationships/image" Target="../media/image10.GIF"/><Relationship Id="rId5" Type="http://schemas.openxmlformats.org/officeDocument/2006/relationships/image" Target="../media/image19.png"/><Relationship Id="rId4" Type="http://schemas.openxmlformats.org/officeDocument/2006/relationships/tags" Target="../tags/tag19.xml"/><Relationship Id="rId3" Type="http://schemas.microsoft.com/office/2007/relationships/hdphoto" Target="../media/hdphoto1.wdp"/><Relationship Id="rId2" Type="http://schemas.openxmlformats.org/officeDocument/2006/relationships/image" Target="../media/image6.png"/><Relationship Id="rId12" Type="http://schemas.openxmlformats.org/officeDocument/2006/relationships/notesSlide" Target="../notesSlides/notesSlide11.xml"/><Relationship Id="rId11" Type="http://schemas.openxmlformats.org/officeDocument/2006/relationships/slideLayout" Target="../slideLayouts/slideLayout7.xml"/><Relationship Id="rId10" Type="http://schemas.openxmlformats.org/officeDocument/2006/relationships/image" Target="../media/image27.png"/><Relationship Id="rId1" Type="http://schemas.openxmlformats.org/officeDocument/2006/relationships/image" Target="../media/image9.GIF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2.xml"/><Relationship Id="rId8" Type="http://schemas.openxmlformats.org/officeDocument/2006/relationships/slideLayout" Target="../slideLayouts/slideLayout7.xml"/><Relationship Id="rId7" Type="http://schemas.openxmlformats.org/officeDocument/2006/relationships/image" Target="../media/image28.png"/><Relationship Id="rId6" Type="http://schemas.openxmlformats.org/officeDocument/2006/relationships/image" Target="../media/image11.png"/><Relationship Id="rId5" Type="http://schemas.openxmlformats.org/officeDocument/2006/relationships/image" Target="../media/image10.GIF"/><Relationship Id="rId4" Type="http://schemas.openxmlformats.org/officeDocument/2006/relationships/tags" Target="../tags/tag21.xml"/><Relationship Id="rId3" Type="http://schemas.microsoft.com/office/2007/relationships/hdphoto" Target="../media/hdphoto1.wdp"/><Relationship Id="rId2" Type="http://schemas.openxmlformats.org/officeDocument/2006/relationships/image" Target="../media/image6.png"/><Relationship Id="rId1" Type="http://schemas.openxmlformats.org/officeDocument/2006/relationships/image" Target="../media/image9.GIF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3.xml"/><Relationship Id="rId8" Type="http://schemas.openxmlformats.org/officeDocument/2006/relationships/slideLayout" Target="../slideLayouts/slideLayout7.xml"/><Relationship Id="rId7" Type="http://schemas.openxmlformats.org/officeDocument/2006/relationships/image" Target="../media/image29.png"/><Relationship Id="rId6" Type="http://schemas.openxmlformats.org/officeDocument/2006/relationships/image" Target="../media/image11.png"/><Relationship Id="rId5" Type="http://schemas.openxmlformats.org/officeDocument/2006/relationships/image" Target="../media/image10.GIF"/><Relationship Id="rId4" Type="http://schemas.openxmlformats.org/officeDocument/2006/relationships/image" Target="../media/image19.png"/><Relationship Id="rId3" Type="http://schemas.microsoft.com/office/2007/relationships/hdphoto" Target="../media/hdphoto1.wdp"/><Relationship Id="rId2" Type="http://schemas.openxmlformats.org/officeDocument/2006/relationships/image" Target="../media/image6.png"/><Relationship Id="rId1" Type="http://schemas.openxmlformats.org/officeDocument/2006/relationships/image" Target="../media/image9.GIF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4.xml"/><Relationship Id="rId8" Type="http://schemas.openxmlformats.org/officeDocument/2006/relationships/slideLayout" Target="../slideLayouts/slideLayout7.xml"/><Relationship Id="rId7" Type="http://schemas.openxmlformats.org/officeDocument/2006/relationships/image" Target="../media/image30.png"/><Relationship Id="rId6" Type="http://schemas.openxmlformats.org/officeDocument/2006/relationships/image" Target="../media/image11.png"/><Relationship Id="rId5" Type="http://schemas.openxmlformats.org/officeDocument/2006/relationships/image" Target="../media/image10.GIF"/><Relationship Id="rId4" Type="http://schemas.openxmlformats.org/officeDocument/2006/relationships/image" Target="../media/image19.png"/><Relationship Id="rId3" Type="http://schemas.microsoft.com/office/2007/relationships/hdphoto" Target="../media/hdphoto1.wdp"/><Relationship Id="rId2" Type="http://schemas.openxmlformats.org/officeDocument/2006/relationships/image" Target="../media/image6.png"/><Relationship Id="rId1" Type="http://schemas.openxmlformats.org/officeDocument/2006/relationships/image" Target="../media/image9.GIF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image" Target="../media/image12.jpeg"/><Relationship Id="rId8" Type="http://schemas.openxmlformats.org/officeDocument/2006/relationships/tags" Target="../tags/tag23.xml"/><Relationship Id="rId7" Type="http://schemas.openxmlformats.org/officeDocument/2006/relationships/image" Target="../media/image11.png"/><Relationship Id="rId6" Type="http://schemas.openxmlformats.org/officeDocument/2006/relationships/image" Target="../media/image10.GIF"/><Relationship Id="rId5" Type="http://schemas.openxmlformats.org/officeDocument/2006/relationships/image" Target="../media/image19.png"/><Relationship Id="rId4" Type="http://schemas.openxmlformats.org/officeDocument/2006/relationships/tags" Target="../tags/tag22.xml"/><Relationship Id="rId3" Type="http://schemas.microsoft.com/office/2007/relationships/hdphoto" Target="../media/hdphoto1.wdp"/><Relationship Id="rId2" Type="http://schemas.openxmlformats.org/officeDocument/2006/relationships/image" Target="../media/image6.png"/><Relationship Id="rId12" Type="http://schemas.openxmlformats.org/officeDocument/2006/relationships/notesSlide" Target="../notesSlides/notesSlide15.xml"/><Relationship Id="rId11" Type="http://schemas.openxmlformats.org/officeDocument/2006/relationships/slideLayout" Target="../slideLayouts/slideLayout7.xml"/><Relationship Id="rId10" Type="http://schemas.openxmlformats.org/officeDocument/2006/relationships/image" Target="../media/image31.jpeg"/><Relationship Id="rId1" Type="http://schemas.openxmlformats.org/officeDocument/2006/relationships/image" Target="../media/image9.GIF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image" Target="../media/image11.png"/><Relationship Id="rId8" Type="http://schemas.openxmlformats.org/officeDocument/2006/relationships/image" Target="../media/image32.jpeg"/><Relationship Id="rId7" Type="http://schemas.openxmlformats.org/officeDocument/2006/relationships/image" Target="../media/image12.jpeg"/><Relationship Id="rId6" Type="http://schemas.openxmlformats.org/officeDocument/2006/relationships/tags" Target="../tags/tag25.xml"/><Relationship Id="rId5" Type="http://schemas.openxmlformats.org/officeDocument/2006/relationships/image" Target="../media/image19.png"/><Relationship Id="rId4" Type="http://schemas.openxmlformats.org/officeDocument/2006/relationships/tags" Target="../tags/tag24.xml"/><Relationship Id="rId3" Type="http://schemas.microsoft.com/office/2007/relationships/hdphoto" Target="../media/hdphoto1.wdp"/><Relationship Id="rId2" Type="http://schemas.openxmlformats.org/officeDocument/2006/relationships/image" Target="../media/image6.png"/><Relationship Id="rId12" Type="http://schemas.openxmlformats.org/officeDocument/2006/relationships/notesSlide" Target="../notesSlides/notesSlide16.xml"/><Relationship Id="rId11" Type="http://schemas.openxmlformats.org/officeDocument/2006/relationships/slideLayout" Target="../slideLayouts/slideLayout7.xml"/><Relationship Id="rId10" Type="http://schemas.openxmlformats.org/officeDocument/2006/relationships/image" Target="../media/image10.GIF"/><Relationship Id="rId1" Type="http://schemas.openxmlformats.org/officeDocument/2006/relationships/image" Target="../media/image9.GIF"/></Relationships>
</file>

<file path=ppt/slides/_rels/slide18.xml.rels><?xml version="1.0" encoding="UTF-8" standalone="yes"?>
<Relationships xmlns="http://schemas.openxmlformats.org/package/2006/relationships"><Relationship Id="rId9" Type="http://schemas.openxmlformats.org/officeDocument/2006/relationships/image" Target="../media/image12.jpeg"/><Relationship Id="rId8" Type="http://schemas.openxmlformats.org/officeDocument/2006/relationships/tags" Target="../tags/tag27.xml"/><Relationship Id="rId7" Type="http://schemas.openxmlformats.org/officeDocument/2006/relationships/image" Target="../media/image11.png"/><Relationship Id="rId6" Type="http://schemas.openxmlformats.org/officeDocument/2006/relationships/image" Target="../media/image10.GIF"/><Relationship Id="rId5" Type="http://schemas.openxmlformats.org/officeDocument/2006/relationships/image" Target="../media/image19.png"/><Relationship Id="rId4" Type="http://schemas.openxmlformats.org/officeDocument/2006/relationships/tags" Target="../tags/tag26.xml"/><Relationship Id="rId3" Type="http://schemas.microsoft.com/office/2007/relationships/hdphoto" Target="../media/hdphoto1.wdp"/><Relationship Id="rId2" Type="http://schemas.openxmlformats.org/officeDocument/2006/relationships/image" Target="../media/image6.png"/><Relationship Id="rId12" Type="http://schemas.openxmlformats.org/officeDocument/2006/relationships/notesSlide" Target="../notesSlides/notesSlide17.xml"/><Relationship Id="rId11" Type="http://schemas.openxmlformats.org/officeDocument/2006/relationships/slideLayout" Target="../slideLayouts/slideLayout7.xml"/><Relationship Id="rId10" Type="http://schemas.openxmlformats.org/officeDocument/2006/relationships/image" Target="../media/image33.png"/><Relationship Id="rId1" Type="http://schemas.openxmlformats.org/officeDocument/2006/relationships/image" Target="../media/image9.GIF"/></Relationships>
</file>

<file path=ppt/slides/_rels/slide19.xml.rels><?xml version="1.0" encoding="UTF-8" standalone="yes"?>
<Relationships xmlns="http://schemas.openxmlformats.org/package/2006/relationships"><Relationship Id="rId9" Type="http://schemas.openxmlformats.org/officeDocument/2006/relationships/image" Target="../media/image12.jpeg"/><Relationship Id="rId8" Type="http://schemas.openxmlformats.org/officeDocument/2006/relationships/tags" Target="../tags/tag29.xml"/><Relationship Id="rId7" Type="http://schemas.openxmlformats.org/officeDocument/2006/relationships/image" Target="../media/image11.png"/><Relationship Id="rId6" Type="http://schemas.openxmlformats.org/officeDocument/2006/relationships/image" Target="../media/image10.GIF"/><Relationship Id="rId5" Type="http://schemas.openxmlformats.org/officeDocument/2006/relationships/image" Target="../media/image19.png"/><Relationship Id="rId4" Type="http://schemas.openxmlformats.org/officeDocument/2006/relationships/tags" Target="../tags/tag28.xml"/><Relationship Id="rId3" Type="http://schemas.microsoft.com/office/2007/relationships/hdphoto" Target="../media/hdphoto1.wdp"/><Relationship Id="rId2" Type="http://schemas.openxmlformats.org/officeDocument/2006/relationships/image" Target="../media/image6.png"/><Relationship Id="rId12" Type="http://schemas.openxmlformats.org/officeDocument/2006/relationships/notesSlide" Target="../notesSlides/notesSlide18.xml"/><Relationship Id="rId11" Type="http://schemas.openxmlformats.org/officeDocument/2006/relationships/slideLayout" Target="../slideLayouts/slideLayout7.xml"/><Relationship Id="rId10" Type="http://schemas.openxmlformats.org/officeDocument/2006/relationships/image" Target="../media/image34.png"/><Relationship Id="rId1" Type="http://schemas.openxmlformats.org/officeDocument/2006/relationships/image" Target="../media/image9.GIF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microsoft.com/office/2007/relationships/hdphoto" Target="../media/hdphoto1.wdp"/><Relationship Id="rId3" Type="http://schemas.openxmlformats.org/officeDocument/2006/relationships/image" Target="../media/image6.png"/><Relationship Id="rId2" Type="http://schemas.openxmlformats.org/officeDocument/2006/relationships/tags" Target="../tags/tag1.xml"/><Relationship Id="rId1" Type="http://schemas.openxmlformats.org/officeDocument/2006/relationships/image" Target="../media/image8.png"/></Relationships>
</file>

<file path=ppt/slides/_rels/slide20.xml.rels><?xml version="1.0" encoding="UTF-8" standalone="yes"?>
<Relationships xmlns="http://schemas.openxmlformats.org/package/2006/relationships"><Relationship Id="rId9" Type="http://schemas.openxmlformats.org/officeDocument/2006/relationships/image" Target="../media/image12.jpeg"/><Relationship Id="rId8" Type="http://schemas.openxmlformats.org/officeDocument/2006/relationships/tags" Target="../tags/tag31.xml"/><Relationship Id="rId7" Type="http://schemas.openxmlformats.org/officeDocument/2006/relationships/image" Target="../media/image11.png"/><Relationship Id="rId6" Type="http://schemas.openxmlformats.org/officeDocument/2006/relationships/image" Target="../media/image10.GIF"/><Relationship Id="rId5" Type="http://schemas.openxmlformats.org/officeDocument/2006/relationships/image" Target="../media/image19.png"/><Relationship Id="rId4" Type="http://schemas.openxmlformats.org/officeDocument/2006/relationships/tags" Target="../tags/tag30.xml"/><Relationship Id="rId3" Type="http://schemas.microsoft.com/office/2007/relationships/hdphoto" Target="../media/hdphoto1.wdp"/><Relationship Id="rId2" Type="http://schemas.openxmlformats.org/officeDocument/2006/relationships/image" Target="../media/image6.png"/><Relationship Id="rId12" Type="http://schemas.openxmlformats.org/officeDocument/2006/relationships/notesSlide" Target="../notesSlides/notesSlide19.xml"/><Relationship Id="rId11" Type="http://schemas.openxmlformats.org/officeDocument/2006/relationships/slideLayout" Target="../slideLayouts/slideLayout7.xml"/><Relationship Id="rId10" Type="http://schemas.openxmlformats.org/officeDocument/2006/relationships/image" Target="../media/image35.png"/><Relationship Id="rId1" Type="http://schemas.openxmlformats.org/officeDocument/2006/relationships/image" Target="../media/image9.GIF"/></Relationships>
</file>

<file path=ppt/slides/_rels/slide21.xml.rels><?xml version="1.0" encoding="UTF-8" standalone="yes"?>
<Relationships xmlns="http://schemas.openxmlformats.org/package/2006/relationships"><Relationship Id="rId9" Type="http://schemas.openxmlformats.org/officeDocument/2006/relationships/image" Target="../media/image12.jpeg"/><Relationship Id="rId8" Type="http://schemas.openxmlformats.org/officeDocument/2006/relationships/tags" Target="../tags/tag33.xml"/><Relationship Id="rId7" Type="http://schemas.openxmlformats.org/officeDocument/2006/relationships/image" Target="../media/image11.png"/><Relationship Id="rId6" Type="http://schemas.openxmlformats.org/officeDocument/2006/relationships/image" Target="../media/image10.GIF"/><Relationship Id="rId5" Type="http://schemas.openxmlformats.org/officeDocument/2006/relationships/image" Target="../media/image19.png"/><Relationship Id="rId4" Type="http://schemas.openxmlformats.org/officeDocument/2006/relationships/tags" Target="../tags/tag32.xml"/><Relationship Id="rId3" Type="http://schemas.microsoft.com/office/2007/relationships/hdphoto" Target="../media/hdphoto1.wdp"/><Relationship Id="rId2" Type="http://schemas.openxmlformats.org/officeDocument/2006/relationships/image" Target="../media/image6.png"/><Relationship Id="rId12" Type="http://schemas.openxmlformats.org/officeDocument/2006/relationships/notesSlide" Target="../notesSlides/notesSlide20.xml"/><Relationship Id="rId11" Type="http://schemas.openxmlformats.org/officeDocument/2006/relationships/slideLayout" Target="../slideLayouts/slideLayout7.xml"/><Relationship Id="rId10" Type="http://schemas.openxmlformats.org/officeDocument/2006/relationships/image" Target="../media/image36.png"/><Relationship Id="rId1" Type="http://schemas.openxmlformats.org/officeDocument/2006/relationships/image" Target="../media/image9.GIF"/></Relationships>
</file>

<file path=ppt/slides/_rels/slide22.xml.rels><?xml version="1.0" encoding="UTF-8" standalone="yes"?>
<Relationships xmlns="http://schemas.openxmlformats.org/package/2006/relationships"><Relationship Id="rId9" Type="http://schemas.openxmlformats.org/officeDocument/2006/relationships/image" Target="../media/image12.jpeg"/><Relationship Id="rId8" Type="http://schemas.openxmlformats.org/officeDocument/2006/relationships/tags" Target="../tags/tag35.xml"/><Relationship Id="rId7" Type="http://schemas.openxmlformats.org/officeDocument/2006/relationships/image" Target="../media/image11.png"/><Relationship Id="rId6" Type="http://schemas.openxmlformats.org/officeDocument/2006/relationships/image" Target="../media/image10.GIF"/><Relationship Id="rId5" Type="http://schemas.openxmlformats.org/officeDocument/2006/relationships/image" Target="../media/image19.png"/><Relationship Id="rId4" Type="http://schemas.openxmlformats.org/officeDocument/2006/relationships/tags" Target="../tags/tag34.xml"/><Relationship Id="rId3" Type="http://schemas.microsoft.com/office/2007/relationships/hdphoto" Target="../media/hdphoto1.wdp"/><Relationship Id="rId2" Type="http://schemas.openxmlformats.org/officeDocument/2006/relationships/image" Target="../media/image6.png"/><Relationship Id="rId12" Type="http://schemas.openxmlformats.org/officeDocument/2006/relationships/notesSlide" Target="../notesSlides/notesSlide21.xml"/><Relationship Id="rId11" Type="http://schemas.openxmlformats.org/officeDocument/2006/relationships/slideLayout" Target="../slideLayouts/slideLayout7.xml"/><Relationship Id="rId10" Type="http://schemas.openxmlformats.org/officeDocument/2006/relationships/image" Target="../media/image37.png"/><Relationship Id="rId1" Type="http://schemas.openxmlformats.org/officeDocument/2006/relationships/image" Target="../media/image9.GIF"/></Relationships>
</file>

<file path=ppt/slides/_rels/slide23.xml.rels><?xml version="1.0" encoding="UTF-8" standalone="yes"?>
<Relationships xmlns="http://schemas.openxmlformats.org/package/2006/relationships"><Relationship Id="rId9" Type="http://schemas.openxmlformats.org/officeDocument/2006/relationships/image" Target="../media/image12.jpeg"/><Relationship Id="rId8" Type="http://schemas.openxmlformats.org/officeDocument/2006/relationships/tags" Target="../tags/tag37.xml"/><Relationship Id="rId7" Type="http://schemas.openxmlformats.org/officeDocument/2006/relationships/image" Target="../media/image11.png"/><Relationship Id="rId6" Type="http://schemas.openxmlformats.org/officeDocument/2006/relationships/image" Target="../media/image10.GIF"/><Relationship Id="rId5" Type="http://schemas.openxmlformats.org/officeDocument/2006/relationships/image" Target="../media/image19.png"/><Relationship Id="rId4" Type="http://schemas.openxmlformats.org/officeDocument/2006/relationships/tags" Target="../tags/tag36.xml"/><Relationship Id="rId3" Type="http://schemas.microsoft.com/office/2007/relationships/hdphoto" Target="../media/hdphoto1.wdp"/><Relationship Id="rId2" Type="http://schemas.openxmlformats.org/officeDocument/2006/relationships/image" Target="../media/image6.png"/><Relationship Id="rId12" Type="http://schemas.openxmlformats.org/officeDocument/2006/relationships/notesSlide" Target="../notesSlides/notesSlide22.xml"/><Relationship Id="rId11" Type="http://schemas.openxmlformats.org/officeDocument/2006/relationships/slideLayout" Target="../slideLayouts/slideLayout7.xml"/><Relationship Id="rId10" Type="http://schemas.openxmlformats.org/officeDocument/2006/relationships/image" Target="../media/image38.png"/><Relationship Id="rId1" Type="http://schemas.openxmlformats.org/officeDocument/2006/relationships/image" Target="../media/image9.GIF"/></Relationships>
</file>

<file path=ppt/slides/_rels/slide24.xml.rels><?xml version="1.0" encoding="UTF-8" standalone="yes"?>
<Relationships xmlns="http://schemas.openxmlformats.org/package/2006/relationships"><Relationship Id="rId9" Type="http://schemas.openxmlformats.org/officeDocument/2006/relationships/image" Target="../media/image40.jpeg"/><Relationship Id="rId8" Type="http://schemas.openxmlformats.org/officeDocument/2006/relationships/tags" Target="../tags/tag39.xml"/><Relationship Id="rId7" Type="http://schemas.openxmlformats.org/officeDocument/2006/relationships/image" Target="../media/image11.png"/><Relationship Id="rId6" Type="http://schemas.openxmlformats.org/officeDocument/2006/relationships/image" Target="../media/image10.GIF"/><Relationship Id="rId5" Type="http://schemas.openxmlformats.org/officeDocument/2006/relationships/image" Target="../media/image39.png"/><Relationship Id="rId4" Type="http://schemas.openxmlformats.org/officeDocument/2006/relationships/tags" Target="../tags/tag38.xml"/><Relationship Id="rId3" Type="http://schemas.microsoft.com/office/2007/relationships/hdphoto" Target="../media/hdphoto1.wdp"/><Relationship Id="rId2" Type="http://schemas.openxmlformats.org/officeDocument/2006/relationships/image" Target="../media/image6.png"/><Relationship Id="rId12" Type="http://schemas.openxmlformats.org/officeDocument/2006/relationships/notesSlide" Target="../notesSlides/notesSlide23.xml"/><Relationship Id="rId11" Type="http://schemas.openxmlformats.org/officeDocument/2006/relationships/slideLayout" Target="../slideLayouts/slideLayout7.xml"/><Relationship Id="rId10" Type="http://schemas.openxmlformats.org/officeDocument/2006/relationships/image" Target="../media/image41.png"/><Relationship Id="rId1" Type="http://schemas.openxmlformats.org/officeDocument/2006/relationships/image" Target="../media/image9.GIF"/></Relationships>
</file>

<file path=ppt/slides/_rels/slide25.xml.rels><?xml version="1.0" encoding="UTF-8" standalone="yes"?>
<Relationships xmlns="http://schemas.openxmlformats.org/package/2006/relationships"><Relationship Id="rId9" Type="http://schemas.openxmlformats.org/officeDocument/2006/relationships/image" Target="../media/image40.jpeg"/><Relationship Id="rId8" Type="http://schemas.openxmlformats.org/officeDocument/2006/relationships/tags" Target="../tags/tag41.xml"/><Relationship Id="rId7" Type="http://schemas.openxmlformats.org/officeDocument/2006/relationships/image" Target="../media/image11.png"/><Relationship Id="rId6" Type="http://schemas.openxmlformats.org/officeDocument/2006/relationships/image" Target="../media/image10.GIF"/><Relationship Id="rId5" Type="http://schemas.openxmlformats.org/officeDocument/2006/relationships/image" Target="../media/image39.png"/><Relationship Id="rId4" Type="http://schemas.openxmlformats.org/officeDocument/2006/relationships/tags" Target="../tags/tag40.xml"/><Relationship Id="rId3" Type="http://schemas.microsoft.com/office/2007/relationships/hdphoto" Target="../media/hdphoto1.wdp"/><Relationship Id="rId2" Type="http://schemas.openxmlformats.org/officeDocument/2006/relationships/image" Target="../media/image6.png"/><Relationship Id="rId11" Type="http://schemas.openxmlformats.org/officeDocument/2006/relationships/notesSlide" Target="../notesSlides/notesSlide24.xml"/><Relationship Id="rId10" Type="http://schemas.openxmlformats.org/officeDocument/2006/relationships/slideLayout" Target="../slideLayouts/slideLayout7.xml"/><Relationship Id="rId1" Type="http://schemas.openxmlformats.org/officeDocument/2006/relationships/image" Target="../media/image9.GIF"/></Relationships>
</file>

<file path=ppt/slides/_rels/slide26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5.xml"/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43.png"/><Relationship Id="rId3" Type="http://schemas.microsoft.com/office/2007/relationships/hdphoto" Target="../media/hdphoto1.wdp"/><Relationship Id="rId2" Type="http://schemas.openxmlformats.org/officeDocument/2006/relationships/image" Target="../media/image6.png"/><Relationship Id="rId1" Type="http://schemas.openxmlformats.org/officeDocument/2006/relationships/image" Target="../media/image42.pn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image" Target="../media/image13.emf"/><Relationship Id="rId8" Type="http://schemas.openxmlformats.org/officeDocument/2006/relationships/image" Target="../media/image12.jpeg"/><Relationship Id="rId7" Type="http://schemas.openxmlformats.org/officeDocument/2006/relationships/tags" Target="../tags/tag3.xml"/><Relationship Id="rId6" Type="http://schemas.openxmlformats.org/officeDocument/2006/relationships/image" Target="../media/image11.png"/><Relationship Id="rId5" Type="http://schemas.openxmlformats.org/officeDocument/2006/relationships/image" Target="../media/image10.GIF"/><Relationship Id="rId4" Type="http://schemas.openxmlformats.org/officeDocument/2006/relationships/tags" Target="../tags/tag2.xml"/><Relationship Id="rId3" Type="http://schemas.microsoft.com/office/2007/relationships/hdphoto" Target="../media/hdphoto1.wdp"/><Relationship Id="rId2" Type="http://schemas.openxmlformats.org/officeDocument/2006/relationships/image" Target="../media/image6.png"/><Relationship Id="rId12" Type="http://schemas.openxmlformats.org/officeDocument/2006/relationships/notesSlide" Target="../notesSlides/notesSlide2.xml"/><Relationship Id="rId11" Type="http://schemas.openxmlformats.org/officeDocument/2006/relationships/slideLayout" Target="../slideLayouts/slideLayout7.xml"/><Relationship Id="rId10" Type="http://schemas.openxmlformats.org/officeDocument/2006/relationships/image" Target="../media/image14.emf"/><Relationship Id="rId1" Type="http://schemas.openxmlformats.org/officeDocument/2006/relationships/image" Target="../media/image9.GIF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image" Target="../media/image15.emf"/><Relationship Id="rId8" Type="http://schemas.openxmlformats.org/officeDocument/2006/relationships/image" Target="../media/image12.jpeg"/><Relationship Id="rId7" Type="http://schemas.openxmlformats.org/officeDocument/2006/relationships/tags" Target="../tags/tag5.xml"/><Relationship Id="rId6" Type="http://schemas.openxmlformats.org/officeDocument/2006/relationships/image" Target="../media/image11.png"/><Relationship Id="rId5" Type="http://schemas.openxmlformats.org/officeDocument/2006/relationships/image" Target="../media/image10.GIF"/><Relationship Id="rId4" Type="http://schemas.openxmlformats.org/officeDocument/2006/relationships/tags" Target="../tags/tag4.xml"/><Relationship Id="rId3" Type="http://schemas.microsoft.com/office/2007/relationships/hdphoto" Target="../media/hdphoto1.wdp"/><Relationship Id="rId2" Type="http://schemas.openxmlformats.org/officeDocument/2006/relationships/image" Target="../media/image6.png"/><Relationship Id="rId12" Type="http://schemas.openxmlformats.org/officeDocument/2006/relationships/notesSlide" Target="../notesSlides/notesSlide3.xml"/><Relationship Id="rId11" Type="http://schemas.openxmlformats.org/officeDocument/2006/relationships/slideLayout" Target="../slideLayouts/slideLayout7.xml"/><Relationship Id="rId10" Type="http://schemas.openxmlformats.org/officeDocument/2006/relationships/image" Target="../media/image16.emf"/><Relationship Id="rId1" Type="http://schemas.openxmlformats.org/officeDocument/2006/relationships/image" Target="../media/image9.GIF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image" Target="../media/image17.emf"/><Relationship Id="rId8" Type="http://schemas.openxmlformats.org/officeDocument/2006/relationships/image" Target="../media/image12.jpeg"/><Relationship Id="rId7" Type="http://schemas.openxmlformats.org/officeDocument/2006/relationships/tags" Target="../tags/tag7.xml"/><Relationship Id="rId6" Type="http://schemas.openxmlformats.org/officeDocument/2006/relationships/image" Target="../media/image11.png"/><Relationship Id="rId5" Type="http://schemas.openxmlformats.org/officeDocument/2006/relationships/image" Target="../media/image10.GIF"/><Relationship Id="rId4" Type="http://schemas.openxmlformats.org/officeDocument/2006/relationships/tags" Target="../tags/tag6.xml"/><Relationship Id="rId3" Type="http://schemas.microsoft.com/office/2007/relationships/hdphoto" Target="../media/hdphoto1.wdp"/><Relationship Id="rId2" Type="http://schemas.openxmlformats.org/officeDocument/2006/relationships/image" Target="../media/image6.png"/><Relationship Id="rId12" Type="http://schemas.openxmlformats.org/officeDocument/2006/relationships/notesSlide" Target="../notesSlides/notesSlide4.xml"/><Relationship Id="rId11" Type="http://schemas.openxmlformats.org/officeDocument/2006/relationships/slideLayout" Target="../slideLayouts/slideLayout7.xml"/><Relationship Id="rId10" Type="http://schemas.openxmlformats.org/officeDocument/2006/relationships/image" Target="../media/image18.emf"/><Relationship Id="rId1" Type="http://schemas.openxmlformats.org/officeDocument/2006/relationships/image" Target="../media/image9.GIF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tags" Target="../tags/tag9.xml"/><Relationship Id="rId8" Type="http://schemas.openxmlformats.org/officeDocument/2006/relationships/image" Target="../media/image20.png"/><Relationship Id="rId7" Type="http://schemas.openxmlformats.org/officeDocument/2006/relationships/image" Target="../media/image11.png"/><Relationship Id="rId6" Type="http://schemas.openxmlformats.org/officeDocument/2006/relationships/image" Target="../media/image10.GIF"/><Relationship Id="rId5" Type="http://schemas.openxmlformats.org/officeDocument/2006/relationships/image" Target="../media/image19.png"/><Relationship Id="rId4" Type="http://schemas.openxmlformats.org/officeDocument/2006/relationships/tags" Target="../tags/tag8.xml"/><Relationship Id="rId3" Type="http://schemas.microsoft.com/office/2007/relationships/hdphoto" Target="../media/hdphoto1.wdp"/><Relationship Id="rId2" Type="http://schemas.openxmlformats.org/officeDocument/2006/relationships/image" Target="../media/image6.png"/><Relationship Id="rId13" Type="http://schemas.openxmlformats.org/officeDocument/2006/relationships/notesSlide" Target="../notesSlides/notesSlide5.xml"/><Relationship Id="rId12" Type="http://schemas.openxmlformats.org/officeDocument/2006/relationships/slideLayout" Target="../slideLayouts/slideLayout7.xml"/><Relationship Id="rId11" Type="http://schemas.openxmlformats.org/officeDocument/2006/relationships/image" Target="../media/image21.png"/><Relationship Id="rId10" Type="http://schemas.openxmlformats.org/officeDocument/2006/relationships/image" Target="../media/image12.jpeg"/><Relationship Id="rId1" Type="http://schemas.openxmlformats.org/officeDocument/2006/relationships/image" Target="../media/image9.GIF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tags" Target="../tags/tag11.xml"/><Relationship Id="rId8" Type="http://schemas.openxmlformats.org/officeDocument/2006/relationships/image" Target="../media/image20.png"/><Relationship Id="rId7" Type="http://schemas.openxmlformats.org/officeDocument/2006/relationships/image" Target="../media/image11.png"/><Relationship Id="rId6" Type="http://schemas.openxmlformats.org/officeDocument/2006/relationships/image" Target="../media/image10.GIF"/><Relationship Id="rId5" Type="http://schemas.openxmlformats.org/officeDocument/2006/relationships/image" Target="../media/image19.png"/><Relationship Id="rId4" Type="http://schemas.openxmlformats.org/officeDocument/2006/relationships/tags" Target="../tags/tag10.xml"/><Relationship Id="rId3" Type="http://schemas.microsoft.com/office/2007/relationships/hdphoto" Target="../media/hdphoto1.wdp"/><Relationship Id="rId2" Type="http://schemas.openxmlformats.org/officeDocument/2006/relationships/image" Target="../media/image6.png"/><Relationship Id="rId13" Type="http://schemas.openxmlformats.org/officeDocument/2006/relationships/notesSlide" Target="../notesSlides/notesSlide6.xml"/><Relationship Id="rId12" Type="http://schemas.openxmlformats.org/officeDocument/2006/relationships/slideLayout" Target="../slideLayouts/slideLayout7.xml"/><Relationship Id="rId11" Type="http://schemas.openxmlformats.org/officeDocument/2006/relationships/image" Target="../media/image22.png"/><Relationship Id="rId10" Type="http://schemas.openxmlformats.org/officeDocument/2006/relationships/image" Target="../media/image12.jpeg"/><Relationship Id="rId1" Type="http://schemas.openxmlformats.org/officeDocument/2006/relationships/image" Target="../media/image9.GIF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.xml"/><Relationship Id="rId8" Type="http://schemas.openxmlformats.org/officeDocument/2006/relationships/image" Target="../media/image23.png"/><Relationship Id="rId7" Type="http://schemas.openxmlformats.org/officeDocument/2006/relationships/image" Target="../media/image11.png"/><Relationship Id="rId6" Type="http://schemas.openxmlformats.org/officeDocument/2006/relationships/image" Target="../media/image10.GIF"/><Relationship Id="rId5" Type="http://schemas.openxmlformats.org/officeDocument/2006/relationships/image" Target="../media/image19.png"/><Relationship Id="rId4" Type="http://schemas.openxmlformats.org/officeDocument/2006/relationships/tags" Target="../tags/tag12.xml"/><Relationship Id="rId3" Type="http://schemas.microsoft.com/office/2007/relationships/hdphoto" Target="../media/hdphoto1.wdp"/><Relationship Id="rId2" Type="http://schemas.openxmlformats.org/officeDocument/2006/relationships/image" Target="../media/image6.png"/><Relationship Id="rId10" Type="http://schemas.openxmlformats.org/officeDocument/2006/relationships/notesSlide" Target="../notesSlides/notesSlide7.xml"/><Relationship Id="rId1" Type="http://schemas.openxmlformats.org/officeDocument/2006/relationships/image" Target="../media/image9.GIF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image" Target="../media/image11.png"/><Relationship Id="rId8" Type="http://schemas.openxmlformats.org/officeDocument/2006/relationships/image" Target="../media/image10.GIF"/><Relationship Id="rId7" Type="http://schemas.openxmlformats.org/officeDocument/2006/relationships/image" Target="../media/image12.jpeg"/><Relationship Id="rId6" Type="http://schemas.openxmlformats.org/officeDocument/2006/relationships/tags" Target="../tags/tag14.xml"/><Relationship Id="rId5" Type="http://schemas.openxmlformats.org/officeDocument/2006/relationships/image" Target="../media/image19.png"/><Relationship Id="rId4" Type="http://schemas.openxmlformats.org/officeDocument/2006/relationships/tags" Target="../tags/tag13.xml"/><Relationship Id="rId3" Type="http://schemas.microsoft.com/office/2007/relationships/hdphoto" Target="../media/hdphoto1.wdp"/><Relationship Id="rId2" Type="http://schemas.openxmlformats.org/officeDocument/2006/relationships/image" Target="../media/image6.png"/><Relationship Id="rId12" Type="http://schemas.openxmlformats.org/officeDocument/2006/relationships/notesSlide" Target="../notesSlides/notesSlide8.xml"/><Relationship Id="rId11" Type="http://schemas.openxmlformats.org/officeDocument/2006/relationships/slideLayout" Target="../slideLayouts/slideLayout7.xml"/><Relationship Id="rId10" Type="http://schemas.openxmlformats.org/officeDocument/2006/relationships/image" Target="../media/image24.png"/><Relationship Id="rId1" Type="http://schemas.openxmlformats.org/officeDocument/2006/relationships/image" Target="../media/image9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" name="组合 39"/>
          <p:cNvGrpSpPr/>
          <p:nvPr/>
        </p:nvGrpSpPr>
        <p:grpSpPr>
          <a:xfrm>
            <a:off x="0" y="1149781"/>
            <a:ext cx="12192000" cy="4374719"/>
            <a:chOff x="0" y="1149781"/>
            <a:chExt cx="12252596" cy="4374719"/>
          </a:xfrm>
          <a:solidFill>
            <a:srgbClr val="002060"/>
          </a:solidFill>
          <a:effectLst>
            <a:outerShdw blurRad="190500" dist="635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41" name="矩形 40"/>
            <p:cNvSpPr/>
            <p:nvPr/>
          </p:nvSpPr>
          <p:spPr>
            <a:xfrm>
              <a:off x="0" y="1149781"/>
              <a:ext cx="12252596" cy="437471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矩形 41"/>
            <p:cNvSpPr/>
            <p:nvPr/>
          </p:nvSpPr>
          <p:spPr>
            <a:xfrm>
              <a:off x="149857" y="1324083"/>
              <a:ext cx="11952883" cy="402611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0" name="图片 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03498" y="922504"/>
            <a:ext cx="12635918" cy="590688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412" y="4547679"/>
            <a:ext cx="2066548" cy="181966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51595" y="5452110"/>
            <a:ext cx="1092200" cy="160147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773430" y="4121785"/>
            <a:ext cx="3992245" cy="3214370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9525" y="2501900"/>
            <a:ext cx="12182475" cy="1619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b="1" spc="300" dirty="0">
                <a:solidFill>
                  <a:schemeClr val="bg1"/>
                </a:solidFill>
                <a:effectLst>
                  <a:outerShdw blurRad="127000" dist="76200" dir="2700000" algn="tl">
                    <a:srgbClr val="000000">
                      <a:alpha val="40000"/>
                    </a:srgbClr>
                  </a:outerShdw>
                </a:effectLst>
              </a:rPr>
              <a:t>语义场释义Paraphrase-</a:t>
            </a:r>
            <a:r>
              <a:rPr lang="en-US" altLang="zh-CN" sz="4000" b="1" spc="300" dirty="0">
                <a:solidFill>
                  <a:schemeClr val="bg1"/>
                </a:solidFill>
                <a:effectLst>
                  <a:outerShdw blurRad="127000" dist="76200" dir="2700000" algn="tl">
                    <a:srgbClr val="000000">
                      <a:alpha val="40000"/>
                    </a:srgbClr>
                  </a:outerShdw>
                </a:effectLst>
              </a:rPr>
              <a:t>4</a:t>
            </a:r>
            <a:r>
              <a:rPr lang="zh-CN" altLang="en-US" sz="4000" b="1" spc="300" dirty="0">
                <a:solidFill>
                  <a:srgbClr val="FFFF00"/>
                </a:solidFill>
                <a:effectLst>
                  <a:outerShdw blurRad="127000" dist="76200" dir="2700000" algn="tl">
                    <a:srgbClr val="000000">
                      <a:alpha val="40000"/>
                    </a:srgbClr>
                  </a:outerShdw>
                </a:effectLst>
              </a:rPr>
              <a:t>“观点主张”</a:t>
            </a:r>
            <a:endParaRPr lang="zh-CN" altLang="en-US" sz="4000" b="1" spc="300" dirty="0">
              <a:solidFill>
                <a:schemeClr val="bg1"/>
              </a:solidFill>
              <a:effectLst>
                <a:outerShdw blurRad="127000" dist="76200" dir="2700000" algn="tl">
                  <a:srgbClr val="000000">
                    <a:alpha val="40000"/>
                  </a:srgbClr>
                </a:outerShdw>
              </a:effectLst>
            </a:endParaRPr>
          </a:p>
          <a:p>
            <a:pPr algn="ctr" fontAlgn="auto">
              <a:lnSpc>
                <a:spcPts val="2800"/>
              </a:lnSpc>
            </a:pPr>
            <a:endParaRPr lang="zh-CN" altLang="en-US" sz="4000" b="1" spc="300" dirty="0">
              <a:solidFill>
                <a:schemeClr val="bg1"/>
              </a:solidFill>
              <a:effectLst>
                <a:outerShdw blurRad="127000" dist="76200" dir="2700000" algn="tl">
                  <a:srgbClr val="000000">
                    <a:alpha val="40000"/>
                  </a:srgbClr>
                </a:outerShdw>
              </a:effectLst>
            </a:endParaRPr>
          </a:p>
          <a:p>
            <a:pPr algn="ctr"/>
            <a:r>
              <a:rPr lang="en-US" altLang="zh-CN" sz="3600" b="1" spc="300" dirty="0">
                <a:solidFill>
                  <a:schemeClr val="bg1"/>
                </a:solidFill>
                <a:effectLst>
                  <a:outerShdw blurRad="127000" dist="76200" dir="2700000" algn="tl">
                    <a:srgbClr val="000000">
                      <a:alpha val="40000"/>
                    </a:srgbClr>
                  </a:outerShdw>
                </a:effectLst>
              </a:rPr>
              <a:t>Word bank for p</a:t>
            </a:r>
            <a:r>
              <a:rPr lang="zh-CN" altLang="en-US" sz="3600" b="1" spc="300" dirty="0">
                <a:solidFill>
                  <a:schemeClr val="bg1"/>
                </a:solidFill>
                <a:effectLst>
                  <a:outerShdw blurRad="127000" dist="76200" dir="2700000" algn="tl">
                    <a:srgbClr val="000000">
                      <a:alpha val="40000"/>
                    </a:srgbClr>
                  </a:outerShdw>
                </a:effectLst>
              </a:rPr>
              <a:t>araphrase</a:t>
            </a:r>
            <a:endParaRPr lang="zh-CN" altLang="en-US" sz="3600" b="1" spc="300" dirty="0">
              <a:solidFill>
                <a:schemeClr val="bg1"/>
              </a:solidFill>
              <a:effectLst>
                <a:outerShdw blurRad="127000" dist="76200" dir="2700000" algn="tl">
                  <a:srgbClr val="000000">
                    <a:alpha val="40000"/>
                  </a:srgbClr>
                </a:outerShdw>
              </a:effectLst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5004435" y="4707255"/>
            <a:ext cx="4212590" cy="398780"/>
            <a:chOff x="2619412" y="3356990"/>
            <a:chExt cx="6985757" cy="398897"/>
          </a:xfrm>
        </p:grpSpPr>
        <p:sp>
          <p:nvSpPr>
            <p:cNvPr id="16" name="文本框 15"/>
            <p:cNvSpPr txBox="1"/>
            <p:nvPr/>
          </p:nvSpPr>
          <p:spPr>
            <a:xfrm>
              <a:off x="3439538" y="3356990"/>
              <a:ext cx="5345506" cy="3988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000" b="1" dirty="0" smtClean="0">
                  <a:solidFill>
                    <a:schemeClr val="bg1"/>
                  </a:solidFill>
                </a:rPr>
                <a:t>浙江省常山一中  吴俊峰</a:t>
              </a:r>
              <a:endParaRPr lang="zh-CN" altLang="en-US" sz="2000" b="1" dirty="0" smtClean="0">
                <a:solidFill>
                  <a:schemeClr val="bg1"/>
                </a:solidFill>
              </a:endParaRPr>
            </a:p>
          </p:txBody>
        </p:sp>
        <p:cxnSp>
          <p:nvCxnSpPr>
            <p:cNvPr id="36" name="直接连接符 35"/>
            <p:cNvCxnSpPr/>
            <p:nvPr/>
          </p:nvCxnSpPr>
          <p:spPr>
            <a:xfrm flipH="1">
              <a:off x="2619412" y="3526267"/>
              <a:ext cx="666713" cy="0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 flipH="1">
              <a:off x="8938456" y="3526267"/>
              <a:ext cx="666713" cy="0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130" b="100000" l="0" r="39917">
                        <a14:foregroundMark x1="10187" y1="34463" x2="9563" y2="64407"/>
                        <a14:foregroundMark x1="18295" y1="11864" x2="16424" y2="37288"/>
                        <a14:foregroundMark x1="19751" y1="24294" x2="22453" y2="22599"/>
                        <a14:foregroundMark x1="13306" y1="20339" x2="14761" y2="25424"/>
                        <a14:foregroundMark x1="19335" y1="37288" x2="24532" y2="31638"/>
                        <a14:foregroundMark x1="28274" y1="31638" x2="28274" y2="45763"/>
                        <a14:foregroundMark x1="11850" y1="58192" x2="28690" y2="54237"/>
                        <a14:foregroundMark x1="11642" y1="48588" x2="26819" y2="45763"/>
                        <a14:foregroundMark x1="9563" y1="66102" x2="29730" y2="66667"/>
                        <a14:foregroundMark x1="28898" y1="55367" x2="27651" y2="61582"/>
                        <a14:foregroundMark x1="11227" y1="52542" x2="18295" y2="51977"/>
                        <a14:foregroundMark x1="20582" y1="61582" x2="25156" y2="58192"/>
                        <a14:foregroundMark x1="20166" y1="48588" x2="20166" y2="51412"/>
                        <a14:foregroundMark x1="13306" y1="74011" x2="18295" y2="82486"/>
                        <a14:foregroundMark x1="19751" y1="83616" x2="23909" y2="73446"/>
                      </a14:backgroundRemoval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>
            <a:off x="395938" y="-75"/>
            <a:ext cx="1826937" cy="168592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9770" y="4557395"/>
            <a:ext cx="2983241" cy="349250"/>
          </a:xfrm>
          <a:prstGeom prst="rect">
            <a:avLst/>
          </a:prstGeom>
        </p:spPr>
        <p:txBody>
          <a:bodyPr wrap="square">
            <a:spAutoFit/>
          </a:bodyPr>
          <a:p>
            <a:pPr algn="ctr">
              <a:lnSpc>
                <a:spcPct val="120000"/>
              </a:lnSpc>
            </a:pPr>
            <a:r>
              <a:rPr lang="en-US" altLang="zh-CN" sz="1400" b="1" dirty="0" smtClean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http://www.sunedu.com</a:t>
            </a:r>
            <a:endParaRPr lang="en-US" altLang="zh-CN" sz="1400" b="1" dirty="0" smtClean="0">
              <a:solidFill>
                <a:sysClr val="windowText" lastClr="000000">
                  <a:lumMod val="65000"/>
                  <a:lumOff val="35000"/>
                </a:sys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4" name="文本框 23"/>
          <p:cNvSpPr txBox="1"/>
          <p:nvPr/>
        </p:nvSpPr>
        <p:spPr>
          <a:xfrm rot="21360000">
            <a:off x="740410" y="5010785"/>
            <a:ext cx="1623060" cy="11068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6600" dirty="0" smtClean="0">
                <a:solidFill>
                  <a:srgbClr val="002060"/>
                </a:solidFill>
                <a:latin typeface="Impact" panose="020B0806030902050204" pitchFamily="34" charset="0"/>
              </a:rPr>
              <a:t>06</a:t>
            </a:r>
            <a:r>
              <a:rPr lang="en-US" altLang="zh-CN" sz="2400" dirty="0" smtClean="0">
                <a:solidFill>
                  <a:srgbClr val="002060"/>
                </a:solidFill>
                <a:latin typeface="Impact" panose="020B0806030902050204" pitchFamily="34" charset="0"/>
              </a:rPr>
              <a:t>-</a:t>
            </a:r>
            <a:r>
              <a:rPr lang="en-US" altLang="zh-CN" sz="2400" dirty="0" smtClean="0">
                <a:solidFill>
                  <a:srgbClr val="002060"/>
                </a:solidFill>
                <a:latin typeface="Impact" panose="020B0806030902050204" pitchFamily="34" charset="0"/>
                <a:sym typeface="+mn-ea"/>
              </a:rPr>
              <a:t>05</a:t>
            </a:r>
            <a:endParaRPr lang="en-US" altLang="zh-CN" sz="6600" dirty="0" smtClean="0">
              <a:solidFill>
                <a:srgbClr val="002060"/>
              </a:solidFill>
              <a:latin typeface="Impact" panose="020B080603090205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934210" y="462280"/>
            <a:ext cx="9566275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marL="342900" indent="-342900">
              <a:buFont typeface="Wingdings" panose="05000000000000000000" charset="0"/>
              <a:buChar char="Ø"/>
            </a:pPr>
            <a:r>
              <a:rPr lang="zh-CN" altLang="en-US" sz="2400" b="1" i="1" spc="300" dirty="0">
                <a:solidFill>
                  <a:srgbClr val="002060"/>
                </a:solidFill>
                <a:effectLst>
                  <a:outerShdw blurRad="127000" dist="76200" dir="2700000" algn="tl">
                    <a:srgbClr val="000000">
                      <a:alpha val="40000"/>
                    </a:srgbClr>
                  </a:outerShdw>
                </a:effectLst>
                <a:sym typeface="+mn-ea"/>
              </a:rPr>
              <a:t>考前词汇头脑风暴</a:t>
            </a:r>
            <a:r>
              <a:rPr lang="en-US" altLang="zh-CN" sz="2400" b="1" i="1" spc="300" dirty="0">
                <a:solidFill>
                  <a:srgbClr val="002060"/>
                </a:solidFill>
                <a:effectLst>
                  <a:outerShdw blurRad="127000" dist="76200" dir="2700000" algn="tl">
                    <a:srgbClr val="000000">
                      <a:alpha val="40000"/>
                    </a:srgbClr>
                  </a:outerShdw>
                </a:effectLst>
                <a:sym typeface="+mn-ea"/>
              </a:rPr>
              <a:t>,</a:t>
            </a:r>
            <a:r>
              <a:rPr lang="zh-CN" altLang="en-US" sz="2400" b="1" i="1" spc="300" dirty="0">
                <a:solidFill>
                  <a:srgbClr val="002060"/>
                </a:solidFill>
                <a:effectLst>
                  <a:outerShdw blurRad="127000" dist="76200" dir="2700000" algn="tl">
                    <a:srgbClr val="000000">
                      <a:alpha val="40000"/>
                    </a:srgbClr>
                  </a:outerShdw>
                </a:effectLst>
                <a:sym typeface="+mn-ea"/>
              </a:rPr>
              <a:t>提升敏锐捕捉信息的解构和建构思维能力</a:t>
            </a:r>
            <a:endParaRPr lang="zh-CN" altLang="en-US" sz="2400" b="1" i="1" spc="300" dirty="0">
              <a:solidFill>
                <a:srgbClr val="002060"/>
              </a:solidFill>
              <a:effectLst>
                <a:outerShdw blurRad="127000" dist="76200" dir="2700000" algn="tl">
                  <a:srgbClr val="000000">
                    <a:alpha val="40000"/>
                  </a:srgbClr>
                </a:outerShdw>
              </a:effectLst>
              <a:sym typeface="+mn-ea"/>
            </a:endParaRPr>
          </a:p>
        </p:txBody>
      </p:sp>
      <p:pic>
        <p:nvPicPr>
          <p:cNvPr id="7" name="图片 6"/>
          <p:cNvPicPr/>
          <p:nvPr/>
        </p:nvPicPr>
        <p:blipFill>
          <a:blip r:embed="rId7"/>
          <a:stretch>
            <a:fillRect/>
          </a:stretch>
        </p:blipFill>
        <p:spPr>
          <a:xfrm>
            <a:off x="9828530" y="4032885"/>
            <a:ext cx="1600200" cy="2457450"/>
          </a:xfrm>
          <a:prstGeom prst="rect">
            <a:avLst/>
          </a:prstGeom>
        </p:spPr>
      </p:pic>
      <p:grpSp>
        <p:nvGrpSpPr>
          <p:cNvPr id="21" name="组合 20"/>
          <p:cNvGrpSpPr/>
          <p:nvPr/>
        </p:nvGrpSpPr>
        <p:grpSpPr>
          <a:xfrm flipV="1">
            <a:off x="1123950" y="1134745"/>
            <a:ext cx="229235" cy="222250"/>
            <a:chOff x="715963" y="600758"/>
            <a:chExt cx="2201410" cy="2201406"/>
          </a:xfrm>
        </p:grpSpPr>
        <p:sp>
          <p:nvSpPr>
            <p:cNvPr id="40963" name="Freeform 20"/>
            <p:cNvSpPr/>
            <p:nvPr/>
          </p:nvSpPr>
          <p:spPr>
            <a:xfrm>
              <a:off x="715963" y="843713"/>
              <a:ext cx="349618" cy="1712535"/>
            </a:xfrm>
            <a:custGeom>
              <a:avLst/>
              <a:gdLst/>
              <a:ahLst/>
              <a:cxnLst>
                <a:cxn ang="0">
                  <a:pos x="349618" y="1122925"/>
                </a:cxn>
                <a:cxn ang="0">
                  <a:pos x="0" y="1712535"/>
                </a:cxn>
                <a:cxn ang="0">
                  <a:pos x="0" y="0"/>
                </a:cxn>
                <a:cxn ang="0">
                  <a:pos x="349618" y="1122925"/>
                </a:cxn>
              </a:cxnLst>
              <a:pathLst>
                <a:path w="118" h="578">
                  <a:moveTo>
                    <a:pt x="118" y="379"/>
                  </a:moveTo>
                  <a:lnTo>
                    <a:pt x="0" y="578"/>
                  </a:lnTo>
                  <a:lnTo>
                    <a:pt x="0" y="0"/>
                  </a:lnTo>
                  <a:lnTo>
                    <a:pt x="118" y="379"/>
                  </a:lnTo>
                  <a:close/>
                </a:path>
              </a:pathLst>
            </a:custGeom>
            <a:noFill/>
            <a:ln w="9525" cap="flat" cmpd="sng">
              <a:solidFill>
                <a:srgbClr val="FEF22A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40964" name="Freeform 21"/>
            <p:cNvSpPr/>
            <p:nvPr/>
          </p:nvSpPr>
          <p:spPr>
            <a:xfrm>
              <a:off x="715963" y="600758"/>
              <a:ext cx="651830" cy="399987"/>
            </a:xfrm>
            <a:custGeom>
              <a:avLst/>
              <a:gdLst/>
              <a:ahLst/>
              <a:cxnLst>
                <a:cxn ang="0">
                  <a:pos x="651830" y="399987"/>
                </a:cxn>
                <a:cxn ang="0">
                  <a:pos x="0" y="242955"/>
                </a:cxn>
                <a:cxn ang="0">
                  <a:pos x="242954" y="0"/>
                </a:cxn>
                <a:cxn ang="0">
                  <a:pos x="651830" y="399987"/>
                </a:cxn>
              </a:cxnLst>
              <a:pathLst>
                <a:path w="220" h="135">
                  <a:moveTo>
                    <a:pt x="220" y="135"/>
                  </a:moveTo>
                  <a:lnTo>
                    <a:pt x="0" y="82"/>
                  </a:lnTo>
                  <a:lnTo>
                    <a:pt x="82" y="0"/>
                  </a:lnTo>
                  <a:lnTo>
                    <a:pt x="220" y="135"/>
                  </a:lnTo>
                  <a:close/>
                </a:path>
              </a:pathLst>
            </a:custGeom>
            <a:noFill/>
            <a:ln w="9525" cap="flat" cmpd="sng">
              <a:solidFill>
                <a:srgbClr val="5B3B87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40965" name="Freeform 22"/>
            <p:cNvSpPr/>
            <p:nvPr/>
          </p:nvSpPr>
          <p:spPr>
            <a:xfrm>
              <a:off x="715963" y="1966637"/>
              <a:ext cx="349618" cy="835527"/>
            </a:xfrm>
            <a:custGeom>
              <a:avLst/>
              <a:gdLst/>
              <a:ahLst/>
              <a:cxnLst>
                <a:cxn ang="0">
                  <a:pos x="349618" y="0"/>
                </a:cxn>
                <a:cxn ang="0">
                  <a:pos x="242954" y="835527"/>
                </a:cxn>
                <a:cxn ang="0">
                  <a:pos x="0" y="589609"/>
                </a:cxn>
                <a:cxn ang="0">
                  <a:pos x="349618" y="0"/>
                </a:cxn>
              </a:cxnLst>
              <a:pathLst>
                <a:path w="118" h="282">
                  <a:moveTo>
                    <a:pt x="118" y="0"/>
                  </a:moveTo>
                  <a:lnTo>
                    <a:pt x="82" y="282"/>
                  </a:lnTo>
                  <a:lnTo>
                    <a:pt x="0" y="199"/>
                  </a:lnTo>
                  <a:lnTo>
                    <a:pt x="11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FD665B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40966" name="Freeform 23"/>
            <p:cNvSpPr/>
            <p:nvPr/>
          </p:nvSpPr>
          <p:spPr>
            <a:xfrm>
              <a:off x="715963" y="843713"/>
              <a:ext cx="651830" cy="1122926"/>
            </a:xfrm>
            <a:custGeom>
              <a:avLst/>
              <a:gdLst/>
              <a:ahLst/>
              <a:cxnLst>
                <a:cxn ang="0">
                  <a:pos x="651830" y="157031"/>
                </a:cxn>
                <a:cxn ang="0">
                  <a:pos x="349617" y="1122926"/>
                </a:cxn>
                <a:cxn ang="0">
                  <a:pos x="0" y="0"/>
                </a:cxn>
                <a:cxn ang="0">
                  <a:pos x="651830" y="157031"/>
                </a:cxn>
              </a:cxnLst>
              <a:pathLst>
                <a:path w="220" h="379">
                  <a:moveTo>
                    <a:pt x="220" y="53"/>
                  </a:moveTo>
                  <a:lnTo>
                    <a:pt x="118" y="379"/>
                  </a:lnTo>
                  <a:lnTo>
                    <a:pt x="0" y="0"/>
                  </a:lnTo>
                  <a:lnTo>
                    <a:pt x="220" y="53"/>
                  </a:lnTo>
                  <a:close/>
                </a:path>
              </a:pathLst>
            </a:custGeom>
            <a:noFill/>
            <a:ln w="9525" cap="flat" cmpd="sng">
              <a:solidFill>
                <a:srgbClr val="A82878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40967" name="Freeform 24"/>
            <p:cNvSpPr/>
            <p:nvPr/>
          </p:nvSpPr>
          <p:spPr>
            <a:xfrm>
              <a:off x="958918" y="1966637"/>
              <a:ext cx="948117" cy="835527"/>
            </a:xfrm>
            <a:custGeom>
              <a:avLst/>
              <a:gdLst/>
              <a:ahLst/>
              <a:cxnLst>
                <a:cxn ang="0">
                  <a:pos x="948117" y="373320"/>
                </a:cxn>
                <a:cxn ang="0">
                  <a:pos x="0" y="835527"/>
                </a:cxn>
                <a:cxn ang="0">
                  <a:pos x="106663" y="0"/>
                </a:cxn>
                <a:cxn ang="0">
                  <a:pos x="948117" y="373320"/>
                </a:cxn>
              </a:cxnLst>
              <a:pathLst>
                <a:path w="320" h="282">
                  <a:moveTo>
                    <a:pt x="320" y="126"/>
                  </a:moveTo>
                  <a:lnTo>
                    <a:pt x="0" y="282"/>
                  </a:lnTo>
                  <a:lnTo>
                    <a:pt x="36" y="0"/>
                  </a:lnTo>
                  <a:lnTo>
                    <a:pt x="320" y="126"/>
                  </a:lnTo>
                  <a:close/>
                </a:path>
              </a:pathLst>
            </a:custGeom>
            <a:noFill/>
            <a:ln w="9525" cap="flat" cmpd="sng">
              <a:solidFill>
                <a:srgbClr val="FEF22A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40968" name="Freeform 25"/>
            <p:cNvSpPr/>
            <p:nvPr/>
          </p:nvSpPr>
          <p:spPr>
            <a:xfrm>
              <a:off x="958918" y="600758"/>
              <a:ext cx="1712536" cy="399987"/>
            </a:xfrm>
            <a:custGeom>
              <a:avLst/>
              <a:gdLst/>
              <a:ahLst/>
              <a:cxnLst>
                <a:cxn ang="0">
                  <a:pos x="408875" y="399987"/>
                </a:cxn>
                <a:cxn ang="0">
                  <a:pos x="0" y="0"/>
                </a:cxn>
                <a:cxn ang="0">
                  <a:pos x="1712536" y="0"/>
                </a:cxn>
                <a:cxn ang="0">
                  <a:pos x="408875" y="399987"/>
                </a:cxn>
              </a:cxnLst>
              <a:pathLst>
                <a:path w="578" h="135">
                  <a:moveTo>
                    <a:pt x="138" y="135"/>
                  </a:moveTo>
                  <a:lnTo>
                    <a:pt x="0" y="0"/>
                  </a:lnTo>
                  <a:lnTo>
                    <a:pt x="578" y="0"/>
                  </a:lnTo>
                  <a:lnTo>
                    <a:pt x="138" y="135"/>
                  </a:lnTo>
                  <a:close/>
                </a:path>
              </a:pathLst>
            </a:custGeom>
            <a:noFill/>
            <a:ln w="9525" cap="flat" cmpd="sng">
              <a:solidFill>
                <a:srgbClr val="79307A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40969" name="Freeform 26"/>
            <p:cNvSpPr/>
            <p:nvPr/>
          </p:nvSpPr>
          <p:spPr>
            <a:xfrm>
              <a:off x="958918" y="2339957"/>
              <a:ext cx="1712536" cy="462207"/>
            </a:xfrm>
            <a:custGeom>
              <a:avLst/>
              <a:gdLst/>
              <a:ahLst/>
              <a:cxnLst>
                <a:cxn ang="0">
                  <a:pos x="948116" y="0"/>
                </a:cxn>
                <a:cxn ang="0">
                  <a:pos x="1712536" y="462207"/>
                </a:cxn>
                <a:cxn ang="0">
                  <a:pos x="0" y="462207"/>
                </a:cxn>
                <a:cxn ang="0">
                  <a:pos x="948116" y="0"/>
                </a:cxn>
              </a:cxnLst>
              <a:pathLst>
                <a:path w="578" h="156">
                  <a:moveTo>
                    <a:pt x="320" y="0"/>
                  </a:moveTo>
                  <a:lnTo>
                    <a:pt x="578" y="156"/>
                  </a:lnTo>
                  <a:lnTo>
                    <a:pt x="0" y="156"/>
                  </a:lnTo>
                  <a:lnTo>
                    <a:pt x="32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FA8538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40970" name="Freeform 27"/>
            <p:cNvSpPr/>
            <p:nvPr/>
          </p:nvSpPr>
          <p:spPr>
            <a:xfrm>
              <a:off x="1367793" y="600758"/>
              <a:ext cx="1303661" cy="805899"/>
            </a:xfrm>
            <a:custGeom>
              <a:avLst/>
              <a:gdLst/>
              <a:ahLst/>
              <a:cxnLst>
                <a:cxn ang="0">
                  <a:pos x="1303661" y="0"/>
                </a:cxn>
                <a:cxn ang="0">
                  <a:pos x="897748" y="805899"/>
                </a:cxn>
                <a:cxn ang="0">
                  <a:pos x="0" y="399986"/>
                </a:cxn>
                <a:cxn ang="0">
                  <a:pos x="1303661" y="0"/>
                </a:cxn>
              </a:cxnLst>
              <a:pathLst>
                <a:path w="440" h="272">
                  <a:moveTo>
                    <a:pt x="440" y="0"/>
                  </a:moveTo>
                  <a:lnTo>
                    <a:pt x="303" y="272"/>
                  </a:lnTo>
                  <a:lnTo>
                    <a:pt x="0" y="135"/>
                  </a:lnTo>
                  <a:lnTo>
                    <a:pt x="44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82878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40971" name="Freeform 28"/>
            <p:cNvSpPr/>
            <p:nvPr/>
          </p:nvSpPr>
          <p:spPr>
            <a:xfrm>
              <a:off x="2265543" y="843713"/>
              <a:ext cx="651830" cy="1712535"/>
            </a:xfrm>
            <a:custGeom>
              <a:avLst/>
              <a:gdLst/>
              <a:ahLst/>
              <a:cxnLst>
                <a:cxn ang="0">
                  <a:pos x="651830" y="0"/>
                </a:cxn>
                <a:cxn ang="0">
                  <a:pos x="651830" y="1712535"/>
                </a:cxn>
                <a:cxn ang="0">
                  <a:pos x="0" y="562944"/>
                </a:cxn>
                <a:cxn ang="0">
                  <a:pos x="651830" y="0"/>
                </a:cxn>
              </a:cxnLst>
              <a:pathLst>
                <a:path w="220" h="578">
                  <a:moveTo>
                    <a:pt x="220" y="0"/>
                  </a:moveTo>
                  <a:lnTo>
                    <a:pt x="220" y="578"/>
                  </a:lnTo>
                  <a:lnTo>
                    <a:pt x="0" y="190"/>
                  </a:lnTo>
                  <a:lnTo>
                    <a:pt x="22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F1286A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40972" name="Freeform 29"/>
            <p:cNvSpPr/>
            <p:nvPr/>
          </p:nvSpPr>
          <p:spPr>
            <a:xfrm>
              <a:off x="1907035" y="2339957"/>
              <a:ext cx="1010338" cy="462207"/>
            </a:xfrm>
            <a:custGeom>
              <a:avLst/>
              <a:gdLst/>
              <a:ahLst/>
              <a:cxnLst>
                <a:cxn ang="0">
                  <a:pos x="1010338" y="216289"/>
                </a:cxn>
                <a:cxn ang="0">
                  <a:pos x="0" y="0"/>
                </a:cxn>
                <a:cxn ang="0">
                  <a:pos x="764419" y="462207"/>
                </a:cxn>
                <a:cxn ang="0">
                  <a:pos x="1010338" y="216289"/>
                </a:cxn>
              </a:cxnLst>
              <a:pathLst>
                <a:path w="341" h="156">
                  <a:moveTo>
                    <a:pt x="341" y="73"/>
                  </a:moveTo>
                  <a:lnTo>
                    <a:pt x="0" y="0"/>
                  </a:lnTo>
                  <a:lnTo>
                    <a:pt x="258" y="156"/>
                  </a:lnTo>
                  <a:lnTo>
                    <a:pt x="341" y="73"/>
                  </a:lnTo>
                  <a:close/>
                </a:path>
              </a:pathLst>
            </a:custGeom>
            <a:noFill/>
            <a:ln w="9525" cap="flat" cmpd="sng">
              <a:solidFill>
                <a:srgbClr val="FD665B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40973" name="Freeform 30"/>
            <p:cNvSpPr/>
            <p:nvPr/>
          </p:nvSpPr>
          <p:spPr>
            <a:xfrm>
              <a:off x="1065581" y="1406657"/>
              <a:ext cx="1199961" cy="933303"/>
            </a:xfrm>
            <a:custGeom>
              <a:avLst/>
              <a:gdLst/>
              <a:ahLst/>
              <a:cxnLst>
                <a:cxn ang="0">
                  <a:pos x="1199961" y="0"/>
                </a:cxn>
                <a:cxn ang="0">
                  <a:pos x="0" y="559981"/>
                </a:cxn>
                <a:cxn ang="0">
                  <a:pos x="841454" y="933303"/>
                </a:cxn>
                <a:cxn ang="0">
                  <a:pos x="1199961" y="0"/>
                </a:cxn>
              </a:cxnLst>
              <a:pathLst>
                <a:path w="405" h="315">
                  <a:moveTo>
                    <a:pt x="405" y="0"/>
                  </a:moveTo>
                  <a:lnTo>
                    <a:pt x="0" y="189"/>
                  </a:lnTo>
                  <a:lnTo>
                    <a:pt x="284" y="315"/>
                  </a:lnTo>
                  <a:lnTo>
                    <a:pt x="40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FA8538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40974" name="Freeform 31"/>
            <p:cNvSpPr/>
            <p:nvPr/>
          </p:nvSpPr>
          <p:spPr>
            <a:xfrm>
              <a:off x="1907035" y="1406657"/>
              <a:ext cx="1010338" cy="1149591"/>
            </a:xfrm>
            <a:custGeom>
              <a:avLst/>
              <a:gdLst/>
              <a:ahLst/>
              <a:cxnLst>
                <a:cxn ang="0">
                  <a:pos x="358507" y="0"/>
                </a:cxn>
                <a:cxn ang="0">
                  <a:pos x="1010338" y="1149591"/>
                </a:cxn>
                <a:cxn ang="0">
                  <a:pos x="0" y="933301"/>
                </a:cxn>
                <a:cxn ang="0">
                  <a:pos x="358507" y="0"/>
                </a:cxn>
              </a:cxnLst>
              <a:pathLst>
                <a:path w="341" h="388">
                  <a:moveTo>
                    <a:pt x="121" y="0"/>
                  </a:moveTo>
                  <a:lnTo>
                    <a:pt x="341" y="388"/>
                  </a:lnTo>
                  <a:lnTo>
                    <a:pt x="0" y="315"/>
                  </a:lnTo>
                  <a:lnTo>
                    <a:pt x="12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FD3F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40975" name="Freeform 32"/>
            <p:cNvSpPr/>
            <p:nvPr/>
          </p:nvSpPr>
          <p:spPr>
            <a:xfrm>
              <a:off x="2265543" y="600758"/>
              <a:ext cx="651830" cy="805899"/>
            </a:xfrm>
            <a:custGeom>
              <a:avLst/>
              <a:gdLst/>
              <a:ahLst/>
              <a:cxnLst>
                <a:cxn ang="0">
                  <a:pos x="405912" y="0"/>
                </a:cxn>
                <a:cxn ang="0">
                  <a:pos x="651830" y="242954"/>
                </a:cxn>
                <a:cxn ang="0">
                  <a:pos x="0" y="805899"/>
                </a:cxn>
                <a:cxn ang="0">
                  <a:pos x="405912" y="0"/>
                </a:cxn>
              </a:cxnLst>
              <a:pathLst>
                <a:path w="220" h="272">
                  <a:moveTo>
                    <a:pt x="137" y="0"/>
                  </a:moveTo>
                  <a:lnTo>
                    <a:pt x="220" y="82"/>
                  </a:lnTo>
                  <a:lnTo>
                    <a:pt x="0" y="272"/>
                  </a:lnTo>
                  <a:lnTo>
                    <a:pt x="13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02579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40976" name="Freeform 33"/>
            <p:cNvSpPr/>
            <p:nvPr/>
          </p:nvSpPr>
          <p:spPr>
            <a:xfrm>
              <a:off x="1065581" y="1000744"/>
              <a:ext cx="1199961" cy="965893"/>
            </a:xfrm>
            <a:custGeom>
              <a:avLst/>
              <a:gdLst/>
              <a:ahLst/>
              <a:cxnLst>
                <a:cxn ang="0">
                  <a:pos x="1199961" y="405912"/>
                </a:cxn>
                <a:cxn ang="0">
                  <a:pos x="302212" y="0"/>
                </a:cxn>
                <a:cxn ang="0">
                  <a:pos x="0" y="965893"/>
                </a:cxn>
                <a:cxn ang="0">
                  <a:pos x="1199961" y="405912"/>
                </a:cxn>
              </a:cxnLst>
              <a:pathLst>
                <a:path w="405" h="326">
                  <a:moveTo>
                    <a:pt x="405" y="137"/>
                  </a:moveTo>
                  <a:lnTo>
                    <a:pt x="102" y="0"/>
                  </a:lnTo>
                  <a:lnTo>
                    <a:pt x="0" y="326"/>
                  </a:lnTo>
                  <a:lnTo>
                    <a:pt x="405" y="137"/>
                  </a:lnTo>
                  <a:close/>
                </a:path>
              </a:pathLst>
            </a:custGeom>
            <a:noFill/>
            <a:ln w="9525" cap="flat" cmpd="sng">
              <a:solidFill>
                <a:srgbClr val="E02579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8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8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8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2" presetClass="entr" presetSubtype="2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2" presetClass="entr" presetSubtype="2" fill="hold" grpId="0" nodeType="withEffect">
                                  <p:stCondLst>
                                    <p:cond delay="23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3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6" grpId="0"/>
      <p:bldP spid="6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0" name="直接连接符 19"/>
          <p:cNvCxnSpPr/>
          <p:nvPr/>
        </p:nvCxnSpPr>
        <p:spPr>
          <a:xfrm>
            <a:off x="512860" y="688340"/>
            <a:ext cx="10972825" cy="0"/>
          </a:xfrm>
          <a:prstGeom prst="line">
            <a:avLst/>
          </a:prstGeom>
          <a:ln>
            <a:gradFill>
              <a:gsLst>
                <a:gs pos="0">
                  <a:srgbClr val="400040"/>
                </a:gs>
                <a:gs pos="32000">
                  <a:srgbClr val="8F0040"/>
                </a:gs>
                <a:gs pos="63000">
                  <a:srgbClr val="F27300"/>
                </a:gs>
                <a:gs pos="100000">
                  <a:srgbClr val="FFBF00"/>
                </a:gs>
              </a:gsLst>
              <a:lin ang="10800000" scaled="0"/>
            </a:gradFill>
          </a:ln>
        </p:spPr>
        <p:style>
          <a:lnRef idx="1">
            <a:srgbClr val="5B9BD5"/>
          </a:lnRef>
          <a:fillRef idx="0">
            <a:srgbClr val="5B9BD5"/>
          </a:fillRef>
          <a:effectRef idx="0">
            <a:srgbClr val="5B9BD5"/>
          </a:effectRef>
          <a:fontRef idx="minor">
            <a:sysClr val="windowText" lastClr="000000"/>
          </a:fontRef>
        </p:style>
      </p:cxnSp>
      <p:sp>
        <p:nvSpPr>
          <p:cNvPr id="25" name="矩形 24"/>
          <p:cNvSpPr/>
          <p:nvPr/>
        </p:nvSpPr>
        <p:spPr>
          <a:xfrm>
            <a:off x="0" y="6685613"/>
            <a:ext cx="12192000" cy="172387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/>
          <p:nvPr/>
        </p:nvPicPr>
        <p:blipFill>
          <a:blip r:embed="rId1"/>
          <a:stretch>
            <a:fillRect/>
          </a:stretch>
        </p:blipFill>
        <p:spPr>
          <a:xfrm>
            <a:off x="54610" y="6584950"/>
            <a:ext cx="708025" cy="2730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130" b="100000" l="0" r="39917">
                        <a14:foregroundMark x1="10187" y1="34463" x2="9563" y2="64407"/>
                        <a14:foregroundMark x1="18295" y1="11864" x2="16424" y2="37288"/>
                        <a14:foregroundMark x1="19751" y1="24294" x2="22453" y2="22599"/>
                        <a14:foregroundMark x1="13306" y1="20339" x2="14761" y2="25424"/>
                        <a14:foregroundMark x1="19335" y1="37288" x2="24532" y2="31638"/>
                        <a14:foregroundMark x1="28274" y1="31638" x2="28274" y2="45763"/>
                        <a14:foregroundMark x1="11850" y1="58192" x2="28690" y2="54237"/>
                        <a14:foregroundMark x1="11642" y1="48588" x2="26819" y2="45763"/>
                        <a14:foregroundMark x1="9563" y1="66102" x2="29730" y2="66667"/>
                        <a14:foregroundMark x1="28898" y1="55367" x2="27651" y2="61582"/>
                        <a14:foregroundMark x1="11227" y1="52542" x2="18295" y2="51977"/>
                        <a14:foregroundMark x1="20582" y1="61582" x2="25156" y2="58192"/>
                        <a14:foregroundMark x1="20166" y1="48588" x2="20166" y2="51412"/>
                        <a14:foregroundMark x1="13306" y1="74011" x2="18295" y2="82486"/>
                        <a14:foregroundMark x1="19751" y1="83616" x2="23909" y2="73446"/>
                      </a14:backgroundRemoval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>
            <a:off x="0" y="12700"/>
            <a:ext cx="1078865" cy="831850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414020" y="551815"/>
            <a:ext cx="140970" cy="121920"/>
            <a:chOff x="715963" y="600758"/>
            <a:chExt cx="2201410" cy="2201406"/>
          </a:xfrm>
        </p:grpSpPr>
        <p:sp>
          <p:nvSpPr>
            <p:cNvPr id="5" name="Freeform 20"/>
            <p:cNvSpPr/>
            <p:nvPr/>
          </p:nvSpPr>
          <p:spPr>
            <a:xfrm>
              <a:off x="715963" y="843713"/>
              <a:ext cx="349618" cy="1712535"/>
            </a:xfrm>
            <a:custGeom>
              <a:avLst/>
              <a:gdLst/>
              <a:ahLst/>
              <a:cxnLst>
                <a:cxn ang="0">
                  <a:pos x="349618" y="1122925"/>
                </a:cxn>
                <a:cxn ang="0">
                  <a:pos x="0" y="1712535"/>
                </a:cxn>
                <a:cxn ang="0">
                  <a:pos x="0" y="0"/>
                </a:cxn>
                <a:cxn ang="0">
                  <a:pos x="349618" y="1122925"/>
                </a:cxn>
              </a:cxnLst>
              <a:pathLst>
                <a:path w="118" h="578">
                  <a:moveTo>
                    <a:pt x="118" y="379"/>
                  </a:moveTo>
                  <a:lnTo>
                    <a:pt x="0" y="578"/>
                  </a:lnTo>
                  <a:lnTo>
                    <a:pt x="0" y="0"/>
                  </a:lnTo>
                  <a:lnTo>
                    <a:pt x="118" y="379"/>
                  </a:lnTo>
                  <a:close/>
                </a:path>
              </a:pathLst>
            </a:custGeom>
            <a:noFill/>
            <a:ln w="9525" cap="flat" cmpd="sng">
              <a:solidFill>
                <a:srgbClr val="FEF22A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6" name="Freeform 21"/>
            <p:cNvSpPr/>
            <p:nvPr/>
          </p:nvSpPr>
          <p:spPr>
            <a:xfrm>
              <a:off x="715963" y="600758"/>
              <a:ext cx="651830" cy="399987"/>
            </a:xfrm>
            <a:custGeom>
              <a:avLst/>
              <a:gdLst/>
              <a:ahLst/>
              <a:cxnLst>
                <a:cxn ang="0">
                  <a:pos x="651830" y="399987"/>
                </a:cxn>
                <a:cxn ang="0">
                  <a:pos x="0" y="242955"/>
                </a:cxn>
                <a:cxn ang="0">
                  <a:pos x="242954" y="0"/>
                </a:cxn>
                <a:cxn ang="0">
                  <a:pos x="651830" y="399987"/>
                </a:cxn>
              </a:cxnLst>
              <a:pathLst>
                <a:path w="220" h="135">
                  <a:moveTo>
                    <a:pt x="220" y="135"/>
                  </a:moveTo>
                  <a:lnTo>
                    <a:pt x="0" y="82"/>
                  </a:lnTo>
                  <a:lnTo>
                    <a:pt x="82" y="0"/>
                  </a:lnTo>
                  <a:lnTo>
                    <a:pt x="220" y="135"/>
                  </a:lnTo>
                  <a:close/>
                </a:path>
              </a:pathLst>
            </a:custGeom>
            <a:noFill/>
            <a:ln w="9525" cap="flat" cmpd="sng">
              <a:solidFill>
                <a:srgbClr val="5B3B87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7" name="Freeform 22"/>
            <p:cNvSpPr/>
            <p:nvPr/>
          </p:nvSpPr>
          <p:spPr>
            <a:xfrm>
              <a:off x="715963" y="1966637"/>
              <a:ext cx="349618" cy="835527"/>
            </a:xfrm>
            <a:custGeom>
              <a:avLst/>
              <a:gdLst/>
              <a:ahLst/>
              <a:cxnLst>
                <a:cxn ang="0">
                  <a:pos x="349618" y="0"/>
                </a:cxn>
                <a:cxn ang="0">
                  <a:pos x="242954" y="835527"/>
                </a:cxn>
                <a:cxn ang="0">
                  <a:pos x="0" y="589609"/>
                </a:cxn>
                <a:cxn ang="0">
                  <a:pos x="349618" y="0"/>
                </a:cxn>
              </a:cxnLst>
              <a:pathLst>
                <a:path w="118" h="282">
                  <a:moveTo>
                    <a:pt x="118" y="0"/>
                  </a:moveTo>
                  <a:lnTo>
                    <a:pt x="82" y="282"/>
                  </a:lnTo>
                  <a:lnTo>
                    <a:pt x="0" y="199"/>
                  </a:lnTo>
                  <a:lnTo>
                    <a:pt x="11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FD665B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8" name="Freeform 23"/>
            <p:cNvSpPr/>
            <p:nvPr/>
          </p:nvSpPr>
          <p:spPr>
            <a:xfrm>
              <a:off x="715963" y="843713"/>
              <a:ext cx="651830" cy="1122926"/>
            </a:xfrm>
            <a:custGeom>
              <a:avLst/>
              <a:gdLst/>
              <a:ahLst/>
              <a:cxnLst>
                <a:cxn ang="0">
                  <a:pos x="651830" y="157031"/>
                </a:cxn>
                <a:cxn ang="0">
                  <a:pos x="349617" y="1122926"/>
                </a:cxn>
                <a:cxn ang="0">
                  <a:pos x="0" y="0"/>
                </a:cxn>
                <a:cxn ang="0">
                  <a:pos x="651830" y="157031"/>
                </a:cxn>
              </a:cxnLst>
              <a:pathLst>
                <a:path w="220" h="379">
                  <a:moveTo>
                    <a:pt x="220" y="53"/>
                  </a:moveTo>
                  <a:lnTo>
                    <a:pt x="118" y="379"/>
                  </a:lnTo>
                  <a:lnTo>
                    <a:pt x="0" y="0"/>
                  </a:lnTo>
                  <a:lnTo>
                    <a:pt x="220" y="53"/>
                  </a:lnTo>
                  <a:close/>
                </a:path>
              </a:pathLst>
            </a:custGeom>
            <a:noFill/>
            <a:ln w="9525" cap="flat" cmpd="sng">
              <a:solidFill>
                <a:srgbClr val="A82878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10" name="Freeform 24"/>
            <p:cNvSpPr/>
            <p:nvPr/>
          </p:nvSpPr>
          <p:spPr>
            <a:xfrm>
              <a:off x="958918" y="1966637"/>
              <a:ext cx="948117" cy="835527"/>
            </a:xfrm>
            <a:custGeom>
              <a:avLst/>
              <a:gdLst/>
              <a:ahLst/>
              <a:cxnLst>
                <a:cxn ang="0">
                  <a:pos x="948117" y="373320"/>
                </a:cxn>
                <a:cxn ang="0">
                  <a:pos x="0" y="835527"/>
                </a:cxn>
                <a:cxn ang="0">
                  <a:pos x="106663" y="0"/>
                </a:cxn>
                <a:cxn ang="0">
                  <a:pos x="948117" y="373320"/>
                </a:cxn>
              </a:cxnLst>
              <a:pathLst>
                <a:path w="320" h="282">
                  <a:moveTo>
                    <a:pt x="320" y="126"/>
                  </a:moveTo>
                  <a:lnTo>
                    <a:pt x="0" y="282"/>
                  </a:lnTo>
                  <a:lnTo>
                    <a:pt x="36" y="0"/>
                  </a:lnTo>
                  <a:lnTo>
                    <a:pt x="320" y="126"/>
                  </a:lnTo>
                  <a:close/>
                </a:path>
              </a:pathLst>
            </a:custGeom>
            <a:noFill/>
            <a:ln w="9525" cap="flat" cmpd="sng">
              <a:solidFill>
                <a:srgbClr val="FEF22A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12" name="Freeform 25"/>
            <p:cNvSpPr/>
            <p:nvPr/>
          </p:nvSpPr>
          <p:spPr>
            <a:xfrm>
              <a:off x="958918" y="600758"/>
              <a:ext cx="1712536" cy="399987"/>
            </a:xfrm>
            <a:custGeom>
              <a:avLst/>
              <a:gdLst/>
              <a:ahLst/>
              <a:cxnLst>
                <a:cxn ang="0">
                  <a:pos x="408875" y="399987"/>
                </a:cxn>
                <a:cxn ang="0">
                  <a:pos x="0" y="0"/>
                </a:cxn>
                <a:cxn ang="0">
                  <a:pos x="1712536" y="0"/>
                </a:cxn>
                <a:cxn ang="0">
                  <a:pos x="408875" y="399987"/>
                </a:cxn>
              </a:cxnLst>
              <a:pathLst>
                <a:path w="578" h="135">
                  <a:moveTo>
                    <a:pt x="138" y="135"/>
                  </a:moveTo>
                  <a:lnTo>
                    <a:pt x="0" y="0"/>
                  </a:lnTo>
                  <a:lnTo>
                    <a:pt x="578" y="0"/>
                  </a:lnTo>
                  <a:lnTo>
                    <a:pt x="138" y="135"/>
                  </a:lnTo>
                  <a:close/>
                </a:path>
              </a:pathLst>
            </a:custGeom>
            <a:noFill/>
            <a:ln w="9525" cap="flat" cmpd="sng">
              <a:solidFill>
                <a:srgbClr val="79307A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13" name="Freeform 26"/>
            <p:cNvSpPr/>
            <p:nvPr/>
          </p:nvSpPr>
          <p:spPr>
            <a:xfrm>
              <a:off x="958918" y="2339957"/>
              <a:ext cx="1712536" cy="462207"/>
            </a:xfrm>
            <a:custGeom>
              <a:avLst/>
              <a:gdLst/>
              <a:ahLst/>
              <a:cxnLst>
                <a:cxn ang="0">
                  <a:pos x="948116" y="0"/>
                </a:cxn>
                <a:cxn ang="0">
                  <a:pos x="1712536" y="462207"/>
                </a:cxn>
                <a:cxn ang="0">
                  <a:pos x="0" y="462207"/>
                </a:cxn>
                <a:cxn ang="0">
                  <a:pos x="948116" y="0"/>
                </a:cxn>
              </a:cxnLst>
              <a:pathLst>
                <a:path w="578" h="156">
                  <a:moveTo>
                    <a:pt x="320" y="0"/>
                  </a:moveTo>
                  <a:lnTo>
                    <a:pt x="578" y="156"/>
                  </a:lnTo>
                  <a:lnTo>
                    <a:pt x="0" y="156"/>
                  </a:lnTo>
                  <a:lnTo>
                    <a:pt x="32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FA8538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14" name="Freeform 27"/>
            <p:cNvSpPr/>
            <p:nvPr/>
          </p:nvSpPr>
          <p:spPr>
            <a:xfrm>
              <a:off x="1367793" y="600758"/>
              <a:ext cx="1303661" cy="805899"/>
            </a:xfrm>
            <a:custGeom>
              <a:avLst/>
              <a:gdLst/>
              <a:ahLst/>
              <a:cxnLst>
                <a:cxn ang="0">
                  <a:pos x="1303661" y="0"/>
                </a:cxn>
                <a:cxn ang="0">
                  <a:pos x="897748" y="805899"/>
                </a:cxn>
                <a:cxn ang="0">
                  <a:pos x="0" y="399986"/>
                </a:cxn>
                <a:cxn ang="0">
                  <a:pos x="1303661" y="0"/>
                </a:cxn>
              </a:cxnLst>
              <a:pathLst>
                <a:path w="440" h="272">
                  <a:moveTo>
                    <a:pt x="440" y="0"/>
                  </a:moveTo>
                  <a:lnTo>
                    <a:pt x="303" y="272"/>
                  </a:lnTo>
                  <a:lnTo>
                    <a:pt x="0" y="135"/>
                  </a:lnTo>
                  <a:lnTo>
                    <a:pt x="44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82878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15" name="Freeform 28"/>
            <p:cNvSpPr/>
            <p:nvPr/>
          </p:nvSpPr>
          <p:spPr>
            <a:xfrm>
              <a:off x="2265543" y="843713"/>
              <a:ext cx="651830" cy="1712535"/>
            </a:xfrm>
            <a:custGeom>
              <a:avLst/>
              <a:gdLst/>
              <a:ahLst/>
              <a:cxnLst>
                <a:cxn ang="0">
                  <a:pos x="651830" y="0"/>
                </a:cxn>
                <a:cxn ang="0">
                  <a:pos x="651830" y="1712535"/>
                </a:cxn>
                <a:cxn ang="0">
                  <a:pos x="0" y="562944"/>
                </a:cxn>
                <a:cxn ang="0">
                  <a:pos x="651830" y="0"/>
                </a:cxn>
              </a:cxnLst>
              <a:pathLst>
                <a:path w="220" h="578">
                  <a:moveTo>
                    <a:pt x="220" y="0"/>
                  </a:moveTo>
                  <a:lnTo>
                    <a:pt x="220" y="578"/>
                  </a:lnTo>
                  <a:lnTo>
                    <a:pt x="0" y="190"/>
                  </a:lnTo>
                  <a:lnTo>
                    <a:pt x="22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F1286A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16" name="Freeform 29"/>
            <p:cNvSpPr/>
            <p:nvPr/>
          </p:nvSpPr>
          <p:spPr>
            <a:xfrm>
              <a:off x="1907035" y="2339957"/>
              <a:ext cx="1010338" cy="462207"/>
            </a:xfrm>
            <a:custGeom>
              <a:avLst/>
              <a:gdLst/>
              <a:ahLst/>
              <a:cxnLst>
                <a:cxn ang="0">
                  <a:pos x="1010338" y="216289"/>
                </a:cxn>
                <a:cxn ang="0">
                  <a:pos x="0" y="0"/>
                </a:cxn>
                <a:cxn ang="0">
                  <a:pos x="764419" y="462207"/>
                </a:cxn>
                <a:cxn ang="0">
                  <a:pos x="1010338" y="216289"/>
                </a:cxn>
              </a:cxnLst>
              <a:pathLst>
                <a:path w="341" h="156">
                  <a:moveTo>
                    <a:pt x="341" y="73"/>
                  </a:moveTo>
                  <a:lnTo>
                    <a:pt x="0" y="0"/>
                  </a:lnTo>
                  <a:lnTo>
                    <a:pt x="258" y="156"/>
                  </a:lnTo>
                  <a:lnTo>
                    <a:pt x="341" y="73"/>
                  </a:lnTo>
                  <a:close/>
                </a:path>
              </a:pathLst>
            </a:custGeom>
            <a:noFill/>
            <a:ln w="9525" cap="flat" cmpd="sng">
              <a:solidFill>
                <a:srgbClr val="FD665B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17" name="Freeform 30"/>
            <p:cNvSpPr/>
            <p:nvPr/>
          </p:nvSpPr>
          <p:spPr>
            <a:xfrm>
              <a:off x="1065581" y="1406657"/>
              <a:ext cx="1199961" cy="933303"/>
            </a:xfrm>
            <a:custGeom>
              <a:avLst/>
              <a:gdLst/>
              <a:ahLst/>
              <a:cxnLst>
                <a:cxn ang="0">
                  <a:pos x="1199961" y="0"/>
                </a:cxn>
                <a:cxn ang="0">
                  <a:pos x="0" y="559981"/>
                </a:cxn>
                <a:cxn ang="0">
                  <a:pos x="841454" y="933303"/>
                </a:cxn>
                <a:cxn ang="0">
                  <a:pos x="1199961" y="0"/>
                </a:cxn>
              </a:cxnLst>
              <a:pathLst>
                <a:path w="405" h="315">
                  <a:moveTo>
                    <a:pt x="405" y="0"/>
                  </a:moveTo>
                  <a:lnTo>
                    <a:pt x="0" y="189"/>
                  </a:lnTo>
                  <a:lnTo>
                    <a:pt x="284" y="315"/>
                  </a:lnTo>
                  <a:lnTo>
                    <a:pt x="40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FA8538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18" name="Freeform 31"/>
            <p:cNvSpPr/>
            <p:nvPr/>
          </p:nvSpPr>
          <p:spPr>
            <a:xfrm>
              <a:off x="1907035" y="1406657"/>
              <a:ext cx="1010338" cy="1149591"/>
            </a:xfrm>
            <a:custGeom>
              <a:avLst/>
              <a:gdLst/>
              <a:ahLst/>
              <a:cxnLst>
                <a:cxn ang="0">
                  <a:pos x="358507" y="0"/>
                </a:cxn>
                <a:cxn ang="0">
                  <a:pos x="1010338" y="1149591"/>
                </a:cxn>
                <a:cxn ang="0">
                  <a:pos x="0" y="933301"/>
                </a:cxn>
                <a:cxn ang="0">
                  <a:pos x="358507" y="0"/>
                </a:cxn>
              </a:cxnLst>
              <a:pathLst>
                <a:path w="341" h="388">
                  <a:moveTo>
                    <a:pt x="121" y="0"/>
                  </a:moveTo>
                  <a:lnTo>
                    <a:pt x="341" y="388"/>
                  </a:lnTo>
                  <a:lnTo>
                    <a:pt x="0" y="315"/>
                  </a:lnTo>
                  <a:lnTo>
                    <a:pt x="12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FD3F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19" name="Freeform 32"/>
            <p:cNvSpPr/>
            <p:nvPr/>
          </p:nvSpPr>
          <p:spPr>
            <a:xfrm>
              <a:off x="2265543" y="600758"/>
              <a:ext cx="651830" cy="805899"/>
            </a:xfrm>
            <a:custGeom>
              <a:avLst/>
              <a:gdLst/>
              <a:ahLst/>
              <a:cxnLst>
                <a:cxn ang="0">
                  <a:pos x="405912" y="0"/>
                </a:cxn>
                <a:cxn ang="0">
                  <a:pos x="651830" y="242954"/>
                </a:cxn>
                <a:cxn ang="0">
                  <a:pos x="0" y="805899"/>
                </a:cxn>
                <a:cxn ang="0">
                  <a:pos x="405912" y="0"/>
                </a:cxn>
              </a:cxnLst>
              <a:pathLst>
                <a:path w="220" h="272">
                  <a:moveTo>
                    <a:pt x="137" y="0"/>
                  </a:moveTo>
                  <a:lnTo>
                    <a:pt x="220" y="82"/>
                  </a:lnTo>
                  <a:lnTo>
                    <a:pt x="0" y="272"/>
                  </a:lnTo>
                  <a:lnTo>
                    <a:pt x="13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02579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22" name="Freeform 33"/>
            <p:cNvSpPr/>
            <p:nvPr/>
          </p:nvSpPr>
          <p:spPr>
            <a:xfrm>
              <a:off x="1065581" y="1000744"/>
              <a:ext cx="1199961" cy="965893"/>
            </a:xfrm>
            <a:custGeom>
              <a:avLst/>
              <a:gdLst/>
              <a:ahLst/>
              <a:cxnLst>
                <a:cxn ang="0">
                  <a:pos x="1199961" y="405912"/>
                </a:cxn>
                <a:cxn ang="0">
                  <a:pos x="302212" y="0"/>
                </a:cxn>
                <a:cxn ang="0">
                  <a:pos x="0" y="965893"/>
                </a:cxn>
                <a:cxn ang="0">
                  <a:pos x="1199961" y="405912"/>
                </a:cxn>
              </a:cxnLst>
              <a:pathLst>
                <a:path w="405" h="326">
                  <a:moveTo>
                    <a:pt x="405" y="137"/>
                  </a:moveTo>
                  <a:lnTo>
                    <a:pt x="102" y="0"/>
                  </a:lnTo>
                  <a:lnTo>
                    <a:pt x="0" y="326"/>
                  </a:lnTo>
                  <a:lnTo>
                    <a:pt x="405" y="137"/>
                  </a:lnTo>
                  <a:close/>
                </a:path>
              </a:pathLst>
            </a:custGeom>
            <a:noFill/>
            <a:ln w="9525" cap="flat" cmpd="sng">
              <a:solidFill>
                <a:srgbClr val="E02579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</p:grpSp>
      <p:sp>
        <p:nvSpPr>
          <p:cNvPr id="27" name="文本框 26"/>
          <p:cNvSpPr txBox="1"/>
          <p:nvPr/>
        </p:nvSpPr>
        <p:spPr>
          <a:xfrm>
            <a:off x="1241425" y="198120"/>
            <a:ext cx="872744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400" b="1" dirty="0" smtClean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34.</a:t>
            </a:r>
            <a:r>
              <a:rPr lang="zh-CN" altLang="en-US" sz="2400" b="1" dirty="0" smtClean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决定；决策；选择</a:t>
            </a:r>
            <a:r>
              <a:rPr lang="en-US" altLang="zh-CN" sz="2400" b="1" dirty="0" smtClean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 decision; choice </a:t>
            </a:r>
            <a:endParaRPr lang="en-US" altLang="zh-CN" sz="2400" b="1" dirty="0" smtClean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ea"/>
            </a:endParaRPr>
          </a:p>
        </p:txBody>
      </p:sp>
      <p:sp>
        <p:nvSpPr>
          <p:cNvPr id="11272" name="AutoShape 36"/>
          <p:cNvSpPr/>
          <p:nvPr>
            <p:custDataLst>
              <p:tags r:id="rId4"/>
            </p:custDataLst>
          </p:nvPr>
        </p:nvSpPr>
        <p:spPr>
          <a:xfrm>
            <a:off x="111125" y="826135"/>
            <a:ext cx="4225925" cy="5765165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FFFFFF"/>
              </a:gs>
              <a:gs pos="100000">
                <a:srgbClr val="FBFBBB">
                  <a:alpha val="89999"/>
                </a:srgbClr>
              </a:gs>
            </a:gsLst>
            <a:lin ang="0" scaled="1"/>
            <a:tileRect/>
          </a:gradFill>
          <a:ln w="9525" cap="flat" cmpd="sng">
            <a:solidFill>
              <a:srgbClr val="C0C0C0"/>
            </a:solidFill>
            <a:prstDash val="solid"/>
            <a:headEnd type="none" w="med" len="med"/>
            <a:tailEnd type="none" w="med" len="med"/>
          </a:ln>
          <a:effectLst>
            <a:prstShdw prst="shdw13" dist="53882" dir="13499999">
              <a:srgbClr val="F5B363">
                <a:alpha val="50000"/>
              </a:srgbClr>
            </a:prstShdw>
          </a:effectLst>
        </p:spPr>
        <p:txBody>
          <a:bodyPr wrap="none" anchor="ctr"/>
          <a:p>
            <a:pPr algn="l"/>
            <a:endParaRPr lang="zh-CN" altLang="en-US" sz="20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444365" y="777240"/>
            <a:ext cx="7640320" cy="5826760"/>
          </a:xfrm>
          <a:prstGeom prst="rect">
            <a:avLst/>
          </a:prstGeom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</p:pic>
      <p:pic>
        <p:nvPicPr>
          <p:cNvPr id="24" name="图片 23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 flipH="1">
            <a:off x="-60325" y="5960745"/>
            <a:ext cx="1266190" cy="773430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219710" y="1026160"/>
            <a:ext cx="4117340" cy="43999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buFont typeface="Arial" panose="020B0604020202020204" pitchFamily="34" charset="0"/>
              <a:buNone/>
            </a:pPr>
            <a:r>
              <a:rPr lang="en-US" altLang="zh-CN" sz="2400" b="1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select</a:t>
            </a:r>
            <a:r>
              <a:rPr lang="en-US" altLang="zh-CN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---</a:t>
            </a:r>
            <a:r>
              <a:rPr lang="en-US" altLang="zh-CN" sz="2400" b="1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selection</a:t>
            </a:r>
            <a:r>
              <a:rPr lang="en-US" altLang="zh-CN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 /s</a:t>
            </a:r>
            <a:r>
              <a:rPr lang="en-US" altLang="en-US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ɪˈ</a:t>
            </a:r>
            <a:r>
              <a:rPr lang="en-US" altLang="zh-CN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lek</a:t>
            </a:r>
            <a:r>
              <a:rPr lang="en-US" altLang="en-US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ʃ</a:t>
            </a:r>
            <a:r>
              <a:rPr lang="en-US" altLang="zh-CN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n/ </a:t>
            </a:r>
            <a:endParaRPr lang="en-US" altLang="zh-CN" sz="1600" b="1" i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buFont typeface="Arial" panose="020B0604020202020204" pitchFamily="34" charset="0"/>
              <a:buNone/>
            </a:pPr>
            <a:r>
              <a:rPr lang="en-US" altLang="zh-CN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             n. </a:t>
            </a:r>
            <a:r>
              <a:rPr lang="zh-CN" altLang="en-US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选择，挑选；精选品；选拔</a:t>
            </a:r>
            <a:endParaRPr lang="zh-CN" altLang="en-US" sz="1600" b="1" i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buFont typeface="Arial" panose="020B0604020202020204" pitchFamily="34" charset="0"/>
              <a:buNone/>
            </a:pPr>
            <a:r>
              <a:rPr lang="en-US" altLang="zh-CN" sz="2400" b="1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opt</a:t>
            </a:r>
            <a:r>
              <a:rPr lang="en-US" altLang="zh-CN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---</a:t>
            </a:r>
            <a:r>
              <a:rPr lang="en-US" altLang="zh-CN" sz="2400" b="1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option</a:t>
            </a:r>
            <a:r>
              <a:rPr lang="en-US" altLang="zh-CN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 /ˈ</a:t>
            </a:r>
            <a:r>
              <a:rPr lang="en-US" altLang="en-US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ɒ</a:t>
            </a:r>
            <a:r>
              <a:rPr lang="en-US" altLang="zh-CN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p</a:t>
            </a:r>
            <a:r>
              <a:rPr lang="en-US" altLang="en-US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ʃ</a:t>
            </a:r>
            <a:r>
              <a:rPr lang="en-US" altLang="zh-CN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n/ </a:t>
            </a:r>
            <a:endParaRPr lang="en-US" altLang="zh-CN" sz="1600" b="1" i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buFont typeface="Arial" panose="020B0604020202020204" pitchFamily="34" charset="0"/>
              <a:buNone/>
            </a:pPr>
            <a:r>
              <a:rPr lang="en-US" altLang="zh-CN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           n.</a:t>
            </a:r>
            <a:r>
              <a:rPr lang="zh-CN" altLang="en-US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选择； 选项；选择权；选择的自由 </a:t>
            </a:r>
            <a:endParaRPr lang="zh-CN" altLang="en-US" sz="1600" b="1" i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buFont typeface="Arial" panose="020B0604020202020204" pitchFamily="34" charset="0"/>
              <a:buNone/>
            </a:pPr>
            <a:r>
              <a:rPr lang="en-US" altLang="zh-CN" sz="2400" b="1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resolve</a:t>
            </a:r>
            <a:r>
              <a:rPr lang="en-US" altLang="zh-CN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zh-CN" altLang="en-US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解决；决心</a:t>
            </a:r>
            <a:r>
              <a:rPr lang="en-US" altLang="zh-CN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endParaRPr lang="en-US" altLang="zh-CN" sz="1600" b="1" i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buFont typeface="Arial" panose="020B0604020202020204" pitchFamily="34" charset="0"/>
              <a:buNone/>
            </a:pPr>
            <a:r>
              <a:rPr lang="en-US" altLang="zh-CN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           </a:t>
            </a:r>
            <a:r>
              <a:rPr lang="zh-CN" altLang="en-US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---</a:t>
            </a:r>
            <a:r>
              <a:rPr lang="en-US" altLang="zh-CN" sz="2400" b="1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resolution </a:t>
            </a:r>
            <a:r>
              <a:rPr lang="zh-CN" altLang="en-US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决心；决定</a:t>
            </a:r>
            <a:endParaRPr lang="zh-CN" altLang="en-US" sz="1600" b="1" i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buFont typeface="Arial" panose="020B0604020202020204" pitchFamily="34" charset="0"/>
              <a:buNone/>
            </a:pPr>
            <a:r>
              <a:rPr lang="en-US" altLang="zh-CN" sz="2400" b="1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substitute </a:t>
            </a:r>
            <a:r>
              <a:rPr lang="en-US" altLang="zh-CN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/ˈs</a:t>
            </a:r>
            <a:r>
              <a:rPr lang="en-US" altLang="en-US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ʌ</a:t>
            </a:r>
            <a:r>
              <a:rPr lang="en-US" altLang="zh-CN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bst</a:t>
            </a:r>
            <a:r>
              <a:rPr lang="en-US" altLang="en-US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ɪ</a:t>
            </a:r>
            <a:r>
              <a:rPr lang="en-US" altLang="zh-CN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tju</a:t>
            </a:r>
            <a:r>
              <a:rPr lang="en-US" altLang="en-US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ː</a:t>
            </a:r>
            <a:r>
              <a:rPr lang="en-US" altLang="zh-CN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t/ </a:t>
            </a:r>
            <a:endParaRPr lang="en-US" altLang="zh-CN" sz="1600" b="1" i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buFont typeface="Arial" panose="020B0604020202020204" pitchFamily="34" charset="0"/>
              <a:buNone/>
            </a:pPr>
            <a:r>
              <a:rPr lang="en-US" altLang="zh-CN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           n. </a:t>
            </a:r>
            <a:r>
              <a:rPr lang="zh-CN" altLang="en-US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另一种选择； 替补  </a:t>
            </a:r>
            <a:endParaRPr lang="zh-CN" altLang="en-US" sz="1600" b="1" i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buFont typeface="Arial" panose="020B0604020202020204" pitchFamily="34" charset="0"/>
              <a:buNone/>
            </a:pPr>
            <a:r>
              <a:rPr lang="zh-CN" altLang="en-US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altLang="zh-CN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          vi. </a:t>
            </a:r>
            <a:r>
              <a:rPr lang="zh-CN" altLang="en-US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替代  </a:t>
            </a:r>
            <a:r>
              <a:rPr lang="en-US" altLang="zh-CN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vt. </a:t>
            </a:r>
            <a:r>
              <a:rPr lang="zh-CN" altLang="en-US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代替</a:t>
            </a:r>
            <a:endParaRPr lang="zh-CN" altLang="en-US" sz="1600" b="1" i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buFont typeface="Arial" panose="020B0604020202020204" pitchFamily="34" charset="0"/>
              <a:buNone/>
            </a:pPr>
            <a:r>
              <a:rPr lang="en-US" altLang="zh-CN" sz="2400" b="1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alternative</a:t>
            </a:r>
            <a:r>
              <a:rPr lang="en-US" altLang="zh-CN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 /</a:t>
            </a:r>
            <a:r>
              <a:rPr lang="en-US" altLang="en-US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ɔː</a:t>
            </a:r>
            <a:r>
              <a:rPr lang="en-US" altLang="zh-CN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lˈt</a:t>
            </a:r>
            <a:r>
              <a:rPr lang="en-US" altLang="en-US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ɜː</a:t>
            </a:r>
            <a:r>
              <a:rPr lang="en-US" altLang="zh-CN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n</a:t>
            </a:r>
            <a:r>
              <a:rPr lang="en-US" altLang="en-US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ə</a:t>
            </a:r>
            <a:r>
              <a:rPr lang="en-US" altLang="zh-CN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t</a:t>
            </a:r>
            <a:r>
              <a:rPr lang="en-US" altLang="en-US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ɪ</a:t>
            </a:r>
            <a:r>
              <a:rPr lang="en-US" altLang="zh-CN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v/ </a:t>
            </a:r>
            <a:endParaRPr lang="en-US" altLang="zh-CN" sz="1600" b="1" i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buFont typeface="Arial" panose="020B0604020202020204" pitchFamily="34" charset="0"/>
              <a:buNone/>
            </a:pPr>
            <a:r>
              <a:rPr lang="en-US" altLang="zh-CN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           n. </a:t>
            </a:r>
            <a:r>
              <a:rPr lang="zh-CN" altLang="en-US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二中择一；供替代的选择 </a:t>
            </a:r>
            <a:endParaRPr lang="zh-CN" altLang="en-US" sz="1600" b="1" i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buFont typeface="Arial" panose="020B0604020202020204" pitchFamily="34" charset="0"/>
              <a:buNone/>
            </a:pPr>
            <a:r>
              <a:rPr lang="zh-CN" altLang="en-US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altLang="zh-CN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          adj. </a:t>
            </a:r>
            <a:r>
              <a:rPr lang="zh-CN" altLang="en-US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供选择的；选择性的；交替的</a:t>
            </a:r>
            <a:endParaRPr lang="zh-CN" altLang="en-US" sz="1600" b="1" i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buFont typeface="Arial" panose="020B0604020202020204" pitchFamily="34" charset="0"/>
              <a:buNone/>
            </a:pPr>
            <a:r>
              <a:rPr lang="en-US" altLang="zh-CN" sz="2400" b="1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volition</a:t>
            </a:r>
            <a:r>
              <a:rPr lang="en-US" altLang="zh-CN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 /v</a:t>
            </a:r>
            <a:r>
              <a:rPr lang="en-US" altLang="en-US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əˈ</a:t>
            </a:r>
            <a:r>
              <a:rPr lang="en-US" altLang="zh-CN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l</a:t>
            </a:r>
            <a:r>
              <a:rPr lang="en-US" altLang="en-US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ɪʃ(ə)</a:t>
            </a:r>
            <a:r>
              <a:rPr lang="en-US" altLang="zh-CN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n/ </a:t>
            </a:r>
            <a:endParaRPr lang="en-US" altLang="zh-CN" sz="1600" b="1" i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buFont typeface="Arial" panose="020B0604020202020204" pitchFamily="34" charset="0"/>
              <a:buNone/>
            </a:pPr>
            <a:r>
              <a:rPr lang="en-US" altLang="zh-CN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        </a:t>
            </a:r>
            <a:r>
              <a:rPr lang="zh-CN" altLang="en-US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自愿选择；自主决定; 意志力；决断力</a:t>
            </a:r>
            <a:endParaRPr lang="zh-CN" altLang="en-US" sz="1600" b="1" i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4578350" y="830580"/>
            <a:ext cx="7372985" cy="47078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altLang="en-US" sz="2000">
                <a:solidFill>
                  <a:srgbClr val="0063A8"/>
                </a:solidFill>
              </a:rPr>
              <a:t>4.淋浴会改变我们从新的角度思考问题的氛围，应该被列为一种解放思想的选择。</a:t>
            </a:r>
            <a:endParaRPr lang="zh-CN" altLang="en-US" sz="2000">
              <a:solidFill>
                <a:srgbClr val="0063A8"/>
              </a:solidFill>
            </a:endParaRPr>
          </a:p>
          <a:p>
            <a:pPr indent="0"/>
            <a:endParaRPr lang="zh-CN" altLang="en-US" sz="2000">
              <a:solidFill>
                <a:srgbClr val="0063A8"/>
              </a:solidFill>
            </a:endParaRPr>
          </a:p>
          <a:p>
            <a:pPr indent="0"/>
            <a:endParaRPr lang="zh-CN" altLang="en-US" sz="2000">
              <a:solidFill>
                <a:srgbClr val="0063A8"/>
              </a:solidFill>
            </a:endParaRPr>
          </a:p>
          <a:p>
            <a:pPr indent="0"/>
            <a:endParaRPr lang="zh-CN" altLang="en-US" sz="2000">
              <a:solidFill>
                <a:srgbClr val="0063A8"/>
              </a:solidFill>
            </a:endParaRPr>
          </a:p>
          <a:p>
            <a:pPr indent="0"/>
            <a:endParaRPr lang="zh-CN" altLang="en-US" sz="2000">
              <a:solidFill>
                <a:srgbClr val="0063A8"/>
              </a:solidFill>
            </a:endParaRPr>
          </a:p>
          <a:p>
            <a:pPr indent="0"/>
            <a:r>
              <a:rPr lang="zh-CN" altLang="en-US" sz="2000">
                <a:solidFill>
                  <a:srgbClr val="0063A8"/>
                </a:solidFill>
              </a:rPr>
              <a:t>5.在任何情况下，传统博物馆都不能被网上博物馆所取代。(</a:t>
            </a:r>
            <a:r>
              <a:rPr lang="en-US" altLang="zh-CN" sz="2000">
                <a:solidFill>
                  <a:srgbClr val="0063A8"/>
                </a:solidFill>
              </a:rPr>
              <a:t>A</a:t>
            </a:r>
            <a:r>
              <a:rPr lang="zh-CN" altLang="en-US" sz="2000">
                <a:solidFill>
                  <a:srgbClr val="0063A8"/>
                </a:solidFill>
              </a:rPr>
              <a:t>取代</a:t>
            </a:r>
            <a:r>
              <a:rPr lang="en-US" altLang="zh-CN" sz="2000">
                <a:solidFill>
                  <a:srgbClr val="0063A8"/>
                </a:solidFill>
              </a:rPr>
              <a:t>B:substitute A for B =substituted B with/by A;)</a:t>
            </a:r>
            <a:endParaRPr lang="en-US" altLang="zh-CN" sz="2000">
              <a:solidFill>
                <a:srgbClr val="0063A8"/>
              </a:solidFill>
            </a:endParaRPr>
          </a:p>
          <a:p>
            <a:pPr indent="0"/>
            <a:endParaRPr lang="en-US" altLang="zh-CN" sz="2000">
              <a:solidFill>
                <a:srgbClr val="0063A8"/>
              </a:solidFill>
            </a:endParaRPr>
          </a:p>
          <a:p>
            <a:pPr indent="0"/>
            <a:endParaRPr lang="en-US" altLang="zh-CN" sz="2000">
              <a:solidFill>
                <a:srgbClr val="0063A8"/>
              </a:solidFill>
            </a:endParaRPr>
          </a:p>
          <a:p>
            <a:pPr indent="0"/>
            <a:endParaRPr lang="en-US" altLang="zh-CN" sz="2000">
              <a:solidFill>
                <a:srgbClr val="0063A8"/>
              </a:solidFill>
            </a:endParaRPr>
          </a:p>
          <a:p>
            <a:pPr indent="0"/>
            <a:r>
              <a:rPr lang="zh-CN" altLang="en-US" sz="2000">
                <a:solidFill>
                  <a:srgbClr val="0063A8"/>
                </a:solidFill>
              </a:rPr>
              <a:t>6.罐装水果含有许多新鲜水果中的营</a:t>
            </a:r>
            <a:endParaRPr lang="zh-CN" altLang="en-US" sz="2000">
              <a:solidFill>
                <a:srgbClr val="0063A8"/>
              </a:solidFill>
            </a:endParaRPr>
          </a:p>
          <a:p>
            <a:pPr indent="0"/>
            <a:r>
              <a:rPr lang="zh-CN" altLang="en-US" sz="2000">
                <a:solidFill>
                  <a:srgbClr val="0063A8"/>
                </a:solidFill>
              </a:rPr>
              <a:t>养成分，是一种低成本的替代品。</a:t>
            </a:r>
            <a:endParaRPr lang="zh-CN" altLang="en-US" sz="2000">
              <a:solidFill>
                <a:srgbClr val="0063A8"/>
              </a:solidFill>
            </a:endParaRPr>
          </a:p>
          <a:p>
            <a:pPr indent="0"/>
            <a:endParaRPr lang="zh-CN" altLang="en-US" sz="2000">
              <a:solidFill>
                <a:srgbClr val="0063A8"/>
              </a:solidFill>
            </a:endParaRPr>
          </a:p>
          <a:p>
            <a:pPr indent="0"/>
            <a:endParaRPr lang="zh-CN" altLang="en-US" sz="2000">
              <a:solidFill>
                <a:srgbClr val="0063A8"/>
              </a:solidFill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4578350" y="1555750"/>
            <a:ext cx="7373620" cy="10147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altLang="zh-CN" sz="2000" b="1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 Showering changes the atmosphere for us to think from new perspectives and should be listed as </a:t>
            </a:r>
            <a:r>
              <a:rPr lang="en-US" altLang="zh-CN" sz="2000" b="1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 option</a:t>
            </a:r>
            <a:r>
              <a:rPr lang="en-US" altLang="zh-CN" sz="2000" b="1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to </a:t>
            </a:r>
            <a:r>
              <a:rPr lang="en-US" altLang="zh-CN" sz="2000" b="1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emancipate our mind</a:t>
            </a:r>
            <a:r>
              <a:rPr lang="en-US" altLang="zh-CN" sz="2000" b="1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000" b="1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000" b="1" i="1" baseline="-25000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emancipate /</a:t>
            </a:r>
            <a:r>
              <a:rPr lang="en-US" altLang="en-US" sz="2000" b="1" i="1" baseline="-25000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ɪˈ</a:t>
            </a:r>
            <a:r>
              <a:rPr lang="en-US" altLang="zh-CN" sz="2000" b="1" i="1" baseline="-25000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en-US" altLang="en-US" sz="2000" b="1" i="1" baseline="-25000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æ</a:t>
            </a:r>
            <a:r>
              <a:rPr lang="en-US" altLang="zh-CN" sz="2000" b="1" i="1" baseline="-25000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ns</a:t>
            </a:r>
            <a:r>
              <a:rPr lang="en-US" altLang="en-US" sz="2000" b="1" i="1" baseline="-25000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ɪ</a:t>
            </a:r>
            <a:r>
              <a:rPr lang="en-US" altLang="zh-CN" sz="2000" b="1" i="1" baseline="-25000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pe</a:t>
            </a:r>
            <a:r>
              <a:rPr lang="en-US" altLang="en-US" sz="2000" b="1" i="1" baseline="-25000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ɪ</a:t>
            </a:r>
            <a:r>
              <a:rPr lang="en-US" altLang="zh-CN" sz="2000" b="1" i="1" baseline="-25000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t/ vt. </a:t>
            </a:r>
            <a:r>
              <a:rPr lang="zh-CN" altLang="en-US" sz="2000" b="1" i="1" baseline="-25000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解放；释放；不受束缚</a:t>
            </a:r>
            <a:endParaRPr lang="zh-CN" altLang="en-US" sz="2000" b="1" i="1" baseline="-25000">
              <a:solidFill>
                <a:srgbClr val="00B0F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4617085" y="3395345"/>
            <a:ext cx="7374255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altLang="zh-CN" sz="2000" b="1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5.Under no circumstances could the traditional museums </a:t>
            </a:r>
            <a:r>
              <a:rPr lang="en-US" altLang="zh-CN" sz="2000" b="1" u="sng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 </a:t>
            </a:r>
            <a:r>
              <a:rPr lang="en-US" altLang="zh-CN" sz="2000" b="1" u="sng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substituted</a:t>
            </a:r>
            <a:r>
              <a:rPr lang="en-US" altLang="zh-CN" sz="2000" b="1" u="sng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with</a:t>
            </a:r>
            <a:r>
              <a:rPr lang="en-US" altLang="zh-CN" sz="2000" b="1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the online museums. </a:t>
            </a:r>
            <a:endParaRPr lang="en-US" altLang="zh-CN" sz="2000" b="1">
              <a:solidFill>
                <a:srgbClr val="00206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4617085" y="4973320"/>
            <a:ext cx="3849370" cy="10147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altLang="zh-CN" sz="2000" b="1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6.Canned fruit contains many of the nutrients found in fresh fruit and it's </a:t>
            </a:r>
            <a:r>
              <a:rPr lang="en-US" altLang="zh-CN" sz="2000" b="1" u="sng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 low-cost </a:t>
            </a:r>
            <a:r>
              <a:rPr lang="en-US" altLang="zh-CN" sz="2000" b="1" u="sng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alternative</a:t>
            </a:r>
            <a:r>
              <a:rPr lang="en-US" altLang="zh-CN" sz="2000" b="1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</a:t>
            </a:r>
            <a:endParaRPr lang="en-US" altLang="zh-CN" sz="2000" b="1">
              <a:solidFill>
                <a:srgbClr val="00206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969515" y="6146366"/>
            <a:ext cx="520050" cy="819282"/>
          </a:xfrm>
          <a:prstGeom prst="rect">
            <a:avLst/>
          </a:prstGeom>
        </p:spPr>
      </p:pic>
      <p:pic>
        <p:nvPicPr>
          <p:cNvPr id="30" name="图片 29"/>
          <p:cNvPicPr/>
          <p:nvPr/>
        </p:nvPicPr>
        <p:blipFill>
          <a:blip r:embed="rId9"/>
          <a:srcRect/>
          <a:stretch>
            <a:fillRect/>
          </a:stretch>
        </p:blipFill>
        <p:spPr>
          <a:xfrm>
            <a:off x="1289685" y="5426075"/>
            <a:ext cx="2431415" cy="1158875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/>
        </p:nvPicPr>
        <p:blipFill>
          <a:blip r:embed="rId10"/>
          <a:srcRect/>
          <a:stretch>
            <a:fillRect/>
          </a:stretch>
        </p:blipFill>
        <p:spPr>
          <a:xfrm>
            <a:off x="8799195" y="3834130"/>
            <a:ext cx="3152140" cy="2658745"/>
          </a:xfrm>
          <a:prstGeom prst="rect">
            <a:avLst/>
          </a:prstGeom>
        </p:spPr>
      </p:pic>
      <p:pic>
        <p:nvPicPr>
          <p:cNvPr id="9" name="图片 8"/>
          <p:cNvPicPr/>
          <p:nvPr/>
        </p:nvPicPr>
        <p:blipFill>
          <a:blip r:embed="rId11"/>
          <a:stretch>
            <a:fillRect/>
          </a:stretch>
        </p:blipFill>
        <p:spPr>
          <a:xfrm>
            <a:off x="10135870" y="5061585"/>
            <a:ext cx="2321560" cy="1903730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6" grpId="1"/>
      <p:bldP spid="28" grpId="0"/>
      <p:bldP spid="28" grpId="1"/>
      <p:bldP spid="29" grpId="0"/>
      <p:bldP spid="29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0" name="直接连接符 19"/>
          <p:cNvCxnSpPr/>
          <p:nvPr/>
        </p:nvCxnSpPr>
        <p:spPr>
          <a:xfrm>
            <a:off x="512860" y="688340"/>
            <a:ext cx="10972825" cy="0"/>
          </a:xfrm>
          <a:prstGeom prst="line">
            <a:avLst/>
          </a:prstGeom>
          <a:ln>
            <a:gradFill>
              <a:gsLst>
                <a:gs pos="0">
                  <a:srgbClr val="400040"/>
                </a:gs>
                <a:gs pos="32000">
                  <a:srgbClr val="8F0040"/>
                </a:gs>
                <a:gs pos="63000">
                  <a:srgbClr val="F27300"/>
                </a:gs>
                <a:gs pos="100000">
                  <a:srgbClr val="FFBF00"/>
                </a:gs>
              </a:gsLst>
              <a:lin ang="10800000" scaled="0"/>
            </a:gradFill>
          </a:ln>
        </p:spPr>
        <p:style>
          <a:lnRef idx="1">
            <a:srgbClr val="5B9BD5"/>
          </a:lnRef>
          <a:fillRef idx="0">
            <a:srgbClr val="5B9BD5"/>
          </a:fillRef>
          <a:effectRef idx="0">
            <a:srgbClr val="5B9BD5"/>
          </a:effectRef>
          <a:fontRef idx="minor">
            <a:sysClr val="windowText" lastClr="000000"/>
          </a:fontRef>
        </p:style>
      </p:cxnSp>
      <p:sp>
        <p:nvSpPr>
          <p:cNvPr id="25" name="矩形 24"/>
          <p:cNvSpPr/>
          <p:nvPr/>
        </p:nvSpPr>
        <p:spPr>
          <a:xfrm>
            <a:off x="0" y="6685613"/>
            <a:ext cx="12192000" cy="172387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/>
          <p:nvPr/>
        </p:nvPicPr>
        <p:blipFill>
          <a:blip r:embed="rId1"/>
          <a:stretch>
            <a:fillRect/>
          </a:stretch>
        </p:blipFill>
        <p:spPr>
          <a:xfrm>
            <a:off x="54610" y="6584950"/>
            <a:ext cx="708025" cy="2730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130" b="100000" l="0" r="39917">
                        <a14:foregroundMark x1="10187" y1="34463" x2="9563" y2="64407"/>
                        <a14:foregroundMark x1="18295" y1="11864" x2="16424" y2="37288"/>
                        <a14:foregroundMark x1="19751" y1="24294" x2="22453" y2="22599"/>
                        <a14:foregroundMark x1="13306" y1="20339" x2="14761" y2="25424"/>
                        <a14:foregroundMark x1="19335" y1="37288" x2="24532" y2="31638"/>
                        <a14:foregroundMark x1="28274" y1="31638" x2="28274" y2="45763"/>
                        <a14:foregroundMark x1="11850" y1="58192" x2="28690" y2="54237"/>
                        <a14:foregroundMark x1="11642" y1="48588" x2="26819" y2="45763"/>
                        <a14:foregroundMark x1="9563" y1="66102" x2="29730" y2="66667"/>
                        <a14:foregroundMark x1="28898" y1="55367" x2="27651" y2="61582"/>
                        <a14:foregroundMark x1="11227" y1="52542" x2="18295" y2="51977"/>
                        <a14:foregroundMark x1="20582" y1="61582" x2="25156" y2="58192"/>
                        <a14:foregroundMark x1="20166" y1="48588" x2="20166" y2="51412"/>
                        <a14:foregroundMark x1="13306" y1="74011" x2="18295" y2="82486"/>
                        <a14:foregroundMark x1="19751" y1="83616" x2="23909" y2="73446"/>
                      </a14:backgroundRemoval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>
            <a:off x="0" y="12700"/>
            <a:ext cx="1078865" cy="831850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414020" y="551815"/>
            <a:ext cx="140970" cy="121920"/>
            <a:chOff x="715963" y="600758"/>
            <a:chExt cx="2201410" cy="2201406"/>
          </a:xfrm>
        </p:grpSpPr>
        <p:sp>
          <p:nvSpPr>
            <p:cNvPr id="5" name="Freeform 20"/>
            <p:cNvSpPr/>
            <p:nvPr/>
          </p:nvSpPr>
          <p:spPr>
            <a:xfrm>
              <a:off x="715963" y="843713"/>
              <a:ext cx="349618" cy="1712535"/>
            </a:xfrm>
            <a:custGeom>
              <a:avLst/>
              <a:gdLst/>
              <a:ahLst/>
              <a:cxnLst>
                <a:cxn ang="0">
                  <a:pos x="349618" y="1122925"/>
                </a:cxn>
                <a:cxn ang="0">
                  <a:pos x="0" y="1712535"/>
                </a:cxn>
                <a:cxn ang="0">
                  <a:pos x="0" y="0"/>
                </a:cxn>
                <a:cxn ang="0">
                  <a:pos x="349618" y="1122925"/>
                </a:cxn>
              </a:cxnLst>
              <a:pathLst>
                <a:path w="118" h="578">
                  <a:moveTo>
                    <a:pt x="118" y="379"/>
                  </a:moveTo>
                  <a:lnTo>
                    <a:pt x="0" y="578"/>
                  </a:lnTo>
                  <a:lnTo>
                    <a:pt x="0" y="0"/>
                  </a:lnTo>
                  <a:lnTo>
                    <a:pt x="118" y="379"/>
                  </a:lnTo>
                  <a:close/>
                </a:path>
              </a:pathLst>
            </a:custGeom>
            <a:noFill/>
            <a:ln w="9525" cap="flat" cmpd="sng">
              <a:solidFill>
                <a:srgbClr val="FEF22A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6" name="Freeform 21"/>
            <p:cNvSpPr/>
            <p:nvPr/>
          </p:nvSpPr>
          <p:spPr>
            <a:xfrm>
              <a:off x="715963" y="600758"/>
              <a:ext cx="651830" cy="399987"/>
            </a:xfrm>
            <a:custGeom>
              <a:avLst/>
              <a:gdLst/>
              <a:ahLst/>
              <a:cxnLst>
                <a:cxn ang="0">
                  <a:pos x="651830" y="399987"/>
                </a:cxn>
                <a:cxn ang="0">
                  <a:pos x="0" y="242955"/>
                </a:cxn>
                <a:cxn ang="0">
                  <a:pos x="242954" y="0"/>
                </a:cxn>
                <a:cxn ang="0">
                  <a:pos x="651830" y="399987"/>
                </a:cxn>
              </a:cxnLst>
              <a:pathLst>
                <a:path w="220" h="135">
                  <a:moveTo>
                    <a:pt x="220" y="135"/>
                  </a:moveTo>
                  <a:lnTo>
                    <a:pt x="0" y="82"/>
                  </a:lnTo>
                  <a:lnTo>
                    <a:pt x="82" y="0"/>
                  </a:lnTo>
                  <a:lnTo>
                    <a:pt x="220" y="135"/>
                  </a:lnTo>
                  <a:close/>
                </a:path>
              </a:pathLst>
            </a:custGeom>
            <a:noFill/>
            <a:ln w="9525" cap="flat" cmpd="sng">
              <a:solidFill>
                <a:srgbClr val="5B3B87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7" name="Freeform 22"/>
            <p:cNvSpPr/>
            <p:nvPr/>
          </p:nvSpPr>
          <p:spPr>
            <a:xfrm>
              <a:off x="715963" y="1966637"/>
              <a:ext cx="349618" cy="835527"/>
            </a:xfrm>
            <a:custGeom>
              <a:avLst/>
              <a:gdLst/>
              <a:ahLst/>
              <a:cxnLst>
                <a:cxn ang="0">
                  <a:pos x="349618" y="0"/>
                </a:cxn>
                <a:cxn ang="0">
                  <a:pos x="242954" y="835527"/>
                </a:cxn>
                <a:cxn ang="0">
                  <a:pos x="0" y="589609"/>
                </a:cxn>
                <a:cxn ang="0">
                  <a:pos x="349618" y="0"/>
                </a:cxn>
              </a:cxnLst>
              <a:pathLst>
                <a:path w="118" h="282">
                  <a:moveTo>
                    <a:pt x="118" y="0"/>
                  </a:moveTo>
                  <a:lnTo>
                    <a:pt x="82" y="282"/>
                  </a:lnTo>
                  <a:lnTo>
                    <a:pt x="0" y="199"/>
                  </a:lnTo>
                  <a:lnTo>
                    <a:pt x="11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FD665B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8" name="Freeform 23"/>
            <p:cNvSpPr/>
            <p:nvPr/>
          </p:nvSpPr>
          <p:spPr>
            <a:xfrm>
              <a:off x="715963" y="843713"/>
              <a:ext cx="651830" cy="1122926"/>
            </a:xfrm>
            <a:custGeom>
              <a:avLst/>
              <a:gdLst/>
              <a:ahLst/>
              <a:cxnLst>
                <a:cxn ang="0">
                  <a:pos x="651830" y="157031"/>
                </a:cxn>
                <a:cxn ang="0">
                  <a:pos x="349617" y="1122926"/>
                </a:cxn>
                <a:cxn ang="0">
                  <a:pos x="0" y="0"/>
                </a:cxn>
                <a:cxn ang="0">
                  <a:pos x="651830" y="157031"/>
                </a:cxn>
              </a:cxnLst>
              <a:pathLst>
                <a:path w="220" h="379">
                  <a:moveTo>
                    <a:pt x="220" y="53"/>
                  </a:moveTo>
                  <a:lnTo>
                    <a:pt x="118" y="379"/>
                  </a:lnTo>
                  <a:lnTo>
                    <a:pt x="0" y="0"/>
                  </a:lnTo>
                  <a:lnTo>
                    <a:pt x="220" y="53"/>
                  </a:lnTo>
                  <a:close/>
                </a:path>
              </a:pathLst>
            </a:custGeom>
            <a:noFill/>
            <a:ln w="9525" cap="flat" cmpd="sng">
              <a:solidFill>
                <a:srgbClr val="A82878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10" name="Freeform 24"/>
            <p:cNvSpPr/>
            <p:nvPr/>
          </p:nvSpPr>
          <p:spPr>
            <a:xfrm>
              <a:off x="958918" y="1966637"/>
              <a:ext cx="948117" cy="835527"/>
            </a:xfrm>
            <a:custGeom>
              <a:avLst/>
              <a:gdLst/>
              <a:ahLst/>
              <a:cxnLst>
                <a:cxn ang="0">
                  <a:pos x="948117" y="373320"/>
                </a:cxn>
                <a:cxn ang="0">
                  <a:pos x="0" y="835527"/>
                </a:cxn>
                <a:cxn ang="0">
                  <a:pos x="106663" y="0"/>
                </a:cxn>
                <a:cxn ang="0">
                  <a:pos x="948117" y="373320"/>
                </a:cxn>
              </a:cxnLst>
              <a:pathLst>
                <a:path w="320" h="282">
                  <a:moveTo>
                    <a:pt x="320" y="126"/>
                  </a:moveTo>
                  <a:lnTo>
                    <a:pt x="0" y="282"/>
                  </a:lnTo>
                  <a:lnTo>
                    <a:pt x="36" y="0"/>
                  </a:lnTo>
                  <a:lnTo>
                    <a:pt x="320" y="126"/>
                  </a:lnTo>
                  <a:close/>
                </a:path>
              </a:pathLst>
            </a:custGeom>
            <a:noFill/>
            <a:ln w="9525" cap="flat" cmpd="sng">
              <a:solidFill>
                <a:srgbClr val="FEF22A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12" name="Freeform 25"/>
            <p:cNvSpPr/>
            <p:nvPr/>
          </p:nvSpPr>
          <p:spPr>
            <a:xfrm>
              <a:off x="958918" y="600758"/>
              <a:ext cx="1712536" cy="399987"/>
            </a:xfrm>
            <a:custGeom>
              <a:avLst/>
              <a:gdLst/>
              <a:ahLst/>
              <a:cxnLst>
                <a:cxn ang="0">
                  <a:pos x="408875" y="399987"/>
                </a:cxn>
                <a:cxn ang="0">
                  <a:pos x="0" y="0"/>
                </a:cxn>
                <a:cxn ang="0">
                  <a:pos x="1712536" y="0"/>
                </a:cxn>
                <a:cxn ang="0">
                  <a:pos x="408875" y="399987"/>
                </a:cxn>
              </a:cxnLst>
              <a:pathLst>
                <a:path w="578" h="135">
                  <a:moveTo>
                    <a:pt x="138" y="135"/>
                  </a:moveTo>
                  <a:lnTo>
                    <a:pt x="0" y="0"/>
                  </a:lnTo>
                  <a:lnTo>
                    <a:pt x="578" y="0"/>
                  </a:lnTo>
                  <a:lnTo>
                    <a:pt x="138" y="135"/>
                  </a:lnTo>
                  <a:close/>
                </a:path>
              </a:pathLst>
            </a:custGeom>
            <a:noFill/>
            <a:ln w="9525" cap="flat" cmpd="sng">
              <a:solidFill>
                <a:srgbClr val="79307A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13" name="Freeform 26"/>
            <p:cNvSpPr/>
            <p:nvPr/>
          </p:nvSpPr>
          <p:spPr>
            <a:xfrm>
              <a:off x="958918" y="2339957"/>
              <a:ext cx="1712536" cy="462207"/>
            </a:xfrm>
            <a:custGeom>
              <a:avLst/>
              <a:gdLst/>
              <a:ahLst/>
              <a:cxnLst>
                <a:cxn ang="0">
                  <a:pos x="948116" y="0"/>
                </a:cxn>
                <a:cxn ang="0">
                  <a:pos x="1712536" y="462207"/>
                </a:cxn>
                <a:cxn ang="0">
                  <a:pos x="0" y="462207"/>
                </a:cxn>
                <a:cxn ang="0">
                  <a:pos x="948116" y="0"/>
                </a:cxn>
              </a:cxnLst>
              <a:pathLst>
                <a:path w="578" h="156">
                  <a:moveTo>
                    <a:pt x="320" y="0"/>
                  </a:moveTo>
                  <a:lnTo>
                    <a:pt x="578" y="156"/>
                  </a:lnTo>
                  <a:lnTo>
                    <a:pt x="0" y="156"/>
                  </a:lnTo>
                  <a:lnTo>
                    <a:pt x="32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FA8538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14" name="Freeform 27"/>
            <p:cNvSpPr/>
            <p:nvPr/>
          </p:nvSpPr>
          <p:spPr>
            <a:xfrm>
              <a:off x="1367793" y="600758"/>
              <a:ext cx="1303661" cy="805899"/>
            </a:xfrm>
            <a:custGeom>
              <a:avLst/>
              <a:gdLst/>
              <a:ahLst/>
              <a:cxnLst>
                <a:cxn ang="0">
                  <a:pos x="1303661" y="0"/>
                </a:cxn>
                <a:cxn ang="0">
                  <a:pos x="897748" y="805899"/>
                </a:cxn>
                <a:cxn ang="0">
                  <a:pos x="0" y="399986"/>
                </a:cxn>
                <a:cxn ang="0">
                  <a:pos x="1303661" y="0"/>
                </a:cxn>
              </a:cxnLst>
              <a:pathLst>
                <a:path w="440" h="272">
                  <a:moveTo>
                    <a:pt x="440" y="0"/>
                  </a:moveTo>
                  <a:lnTo>
                    <a:pt x="303" y="272"/>
                  </a:lnTo>
                  <a:lnTo>
                    <a:pt x="0" y="135"/>
                  </a:lnTo>
                  <a:lnTo>
                    <a:pt x="44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82878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15" name="Freeform 28"/>
            <p:cNvSpPr/>
            <p:nvPr/>
          </p:nvSpPr>
          <p:spPr>
            <a:xfrm>
              <a:off x="2265543" y="843713"/>
              <a:ext cx="651830" cy="1712535"/>
            </a:xfrm>
            <a:custGeom>
              <a:avLst/>
              <a:gdLst/>
              <a:ahLst/>
              <a:cxnLst>
                <a:cxn ang="0">
                  <a:pos x="651830" y="0"/>
                </a:cxn>
                <a:cxn ang="0">
                  <a:pos x="651830" y="1712535"/>
                </a:cxn>
                <a:cxn ang="0">
                  <a:pos x="0" y="562944"/>
                </a:cxn>
                <a:cxn ang="0">
                  <a:pos x="651830" y="0"/>
                </a:cxn>
              </a:cxnLst>
              <a:pathLst>
                <a:path w="220" h="578">
                  <a:moveTo>
                    <a:pt x="220" y="0"/>
                  </a:moveTo>
                  <a:lnTo>
                    <a:pt x="220" y="578"/>
                  </a:lnTo>
                  <a:lnTo>
                    <a:pt x="0" y="190"/>
                  </a:lnTo>
                  <a:lnTo>
                    <a:pt x="22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F1286A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16" name="Freeform 29"/>
            <p:cNvSpPr/>
            <p:nvPr/>
          </p:nvSpPr>
          <p:spPr>
            <a:xfrm>
              <a:off x="1907035" y="2339957"/>
              <a:ext cx="1010338" cy="462207"/>
            </a:xfrm>
            <a:custGeom>
              <a:avLst/>
              <a:gdLst/>
              <a:ahLst/>
              <a:cxnLst>
                <a:cxn ang="0">
                  <a:pos x="1010338" y="216289"/>
                </a:cxn>
                <a:cxn ang="0">
                  <a:pos x="0" y="0"/>
                </a:cxn>
                <a:cxn ang="0">
                  <a:pos x="764419" y="462207"/>
                </a:cxn>
                <a:cxn ang="0">
                  <a:pos x="1010338" y="216289"/>
                </a:cxn>
              </a:cxnLst>
              <a:pathLst>
                <a:path w="341" h="156">
                  <a:moveTo>
                    <a:pt x="341" y="73"/>
                  </a:moveTo>
                  <a:lnTo>
                    <a:pt x="0" y="0"/>
                  </a:lnTo>
                  <a:lnTo>
                    <a:pt x="258" y="156"/>
                  </a:lnTo>
                  <a:lnTo>
                    <a:pt x="341" y="73"/>
                  </a:lnTo>
                  <a:close/>
                </a:path>
              </a:pathLst>
            </a:custGeom>
            <a:noFill/>
            <a:ln w="9525" cap="flat" cmpd="sng">
              <a:solidFill>
                <a:srgbClr val="FD665B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17" name="Freeform 30"/>
            <p:cNvSpPr/>
            <p:nvPr/>
          </p:nvSpPr>
          <p:spPr>
            <a:xfrm>
              <a:off x="1065581" y="1406657"/>
              <a:ext cx="1199961" cy="933303"/>
            </a:xfrm>
            <a:custGeom>
              <a:avLst/>
              <a:gdLst/>
              <a:ahLst/>
              <a:cxnLst>
                <a:cxn ang="0">
                  <a:pos x="1199961" y="0"/>
                </a:cxn>
                <a:cxn ang="0">
                  <a:pos x="0" y="559981"/>
                </a:cxn>
                <a:cxn ang="0">
                  <a:pos x="841454" y="933303"/>
                </a:cxn>
                <a:cxn ang="0">
                  <a:pos x="1199961" y="0"/>
                </a:cxn>
              </a:cxnLst>
              <a:pathLst>
                <a:path w="405" h="315">
                  <a:moveTo>
                    <a:pt x="405" y="0"/>
                  </a:moveTo>
                  <a:lnTo>
                    <a:pt x="0" y="189"/>
                  </a:lnTo>
                  <a:lnTo>
                    <a:pt x="284" y="315"/>
                  </a:lnTo>
                  <a:lnTo>
                    <a:pt x="40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FA8538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18" name="Freeform 31"/>
            <p:cNvSpPr/>
            <p:nvPr/>
          </p:nvSpPr>
          <p:spPr>
            <a:xfrm>
              <a:off x="1907035" y="1406657"/>
              <a:ext cx="1010338" cy="1149591"/>
            </a:xfrm>
            <a:custGeom>
              <a:avLst/>
              <a:gdLst/>
              <a:ahLst/>
              <a:cxnLst>
                <a:cxn ang="0">
                  <a:pos x="358507" y="0"/>
                </a:cxn>
                <a:cxn ang="0">
                  <a:pos x="1010338" y="1149591"/>
                </a:cxn>
                <a:cxn ang="0">
                  <a:pos x="0" y="933301"/>
                </a:cxn>
                <a:cxn ang="0">
                  <a:pos x="358507" y="0"/>
                </a:cxn>
              </a:cxnLst>
              <a:pathLst>
                <a:path w="341" h="388">
                  <a:moveTo>
                    <a:pt x="121" y="0"/>
                  </a:moveTo>
                  <a:lnTo>
                    <a:pt x="341" y="388"/>
                  </a:lnTo>
                  <a:lnTo>
                    <a:pt x="0" y="315"/>
                  </a:lnTo>
                  <a:lnTo>
                    <a:pt x="12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FD3F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19" name="Freeform 32"/>
            <p:cNvSpPr/>
            <p:nvPr/>
          </p:nvSpPr>
          <p:spPr>
            <a:xfrm>
              <a:off x="2265543" y="600758"/>
              <a:ext cx="651830" cy="805899"/>
            </a:xfrm>
            <a:custGeom>
              <a:avLst/>
              <a:gdLst/>
              <a:ahLst/>
              <a:cxnLst>
                <a:cxn ang="0">
                  <a:pos x="405912" y="0"/>
                </a:cxn>
                <a:cxn ang="0">
                  <a:pos x="651830" y="242954"/>
                </a:cxn>
                <a:cxn ang="0">
                  <a:pos x="0" y="805899"/>
                </a:cxn>
                <a:cxn ang="0">
                  <a:pos x="405912" y="0"/>
                </a:cxn>
              </a:cxnLst>
              <a:pathLst>
                <a:path w="220" h="272">
                  <a:moveTo>
                    <a:pt x="137" y="0"/>
                  </a:moveTo>
                  <a:lnTo>
                    <a:pt x="220" y="82"/>
                  </a:lnTo>
                  <a:lnTo>
                    <a:pt x="0" y="272"/>
                  </a:lnTo>
                  <a:lnTo>
                    <a:pt x="13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02579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22" name="Freeform 33"/>
            <p:cNvSpPr/>
            <p:nvPr/>
          </p:nvSpPr>
          <p:spPr>
            <a:xfrm>
              <a:off x="1065581" y="1000744"/>
              <a:ext cx="1199961" cy="965893"/>
            </a:xfrm>
            <a:custGeom>
              <a:avLst/>
              <a:gdLst/>
              <a:ahLst/>
              <a:cxnLst>
                <a:cxn ang="0">
                  <a:pos x="1199961" y="405912"/>
                </a:cxn>
                <a:cxn ang="0">
                  <a:pos x="302212" y="0"/>
                </a:cxn>
                <a:cxn ang="0">
                  <a:pos x="0" y="965893"/>
                </a:cxn>
                <a:cxn ang="0">
                  <a:pos x="1199961" y="405912"/>
                </a:cxn>
              </a:cxnLst>
              <a:pathLst>
                <a:path w="405" h="326">
                  <a:moveTo>
                    <a:pt x="405" y="137"/>
                  </a:moveTo>
                  <a:lnTo>
                    <a:pt x="102" y="0"/>
                  </a:lnTo>
                  <a:lnTo>
                    <a:pt x="0" y="326"/>
                  </a:lnTo>
                  <a:lnTo>
                    <a:pt x="405" y="137"/>
                  </a:lnTo>
                  <a:close/>
                </a:path>
              </a:pathLst>
            </a:custGeom>
            <a:noFill/>
            <a:ln w="9525" cap="flat" cmpd="sng">
              <a:solidFill>
                <a:srgbClr val="E02579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</p:grpSp>
      <p:sp>
        <p:nvSpPr>
          <p:cNvPr id="27" name="文本框 26"/>
          <p:cNvSpPr txBox="1"/>
          <p:nvPr/>
        </p:nvSpPr>
        <p:spPr>
          <a:xfrm>
            <a:off x="1241425" y="198120"/>
            <a:ext cx="872744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400" b="1" dirty="0" smtClean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34.</a:t>
            </a:r>
            <a:r>
              <a:rPr lang="zh-CN" altLang="en-US" sz="2400" b="1" dirty="0" smtClean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决定；决策；选择</a:t>
            </a:r>
            <a:r>
              <a:rPr lang="en-US" altLang="zh-CN" sz="2400" b="1" dirty="0" smtClean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 decision; choice </a:t>
            </a:r>
            <a:endParaRPr lang="en-US" altLang="zh-CN" sz="2400" b="1" dirty="0" smtClean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ea"/>
            </a:endParaRPr>
          </a:p>
        </p:txBody>
      </p:sp>
      <p:sp>
        <p:nvSpPr>
          <p:cNvPr id="11272" name="AutoShape 36"/>
          <p:cNvSpPr/>
          <p:nvPr>
            <p:custDataLst>
              <p:tags r:id="rId4"/>
            </p:custDataLst>
          </p:nvPr>
        </p:nvSpPr>
        <p:spPr>
          <a:xfrm>
            <a:off x="111125" y="826135"/>
            <a:ext cx="4225925" cy="5765165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FFFFFF"/>
              </a:gs>
              <a:gs pos="100000">
                <a:srgbClr val="FBFBBB">
                  <a:alpha val="89999"/>
                </a:srgbClr>
              </a:gs>
            </a:gsLst>
            <a:lin ang="0" scaled="1"/>
            <a:tileRect/>
          </a:gradFill>
          <a:ln w="9525" cap="flat" cmpd="sng">
            <a:solidFill>
              <a:srgbClr val="C0C0C0"/>
            </a:solidFill>
            <a:prstDash val="solid"/>
            <a:headEnd type="none" w="med" len="med"/>
            <a:tailEnd type="none" w="med" len="med"/>
          </a:ln>
          <a:effectLst>
            <a:prstShdw prst="shdw13" dist="53882" dir="13499999">
              <a:srgbClr val="F5B363">
                <a:alpha val="50000"/>
              </a:srgbClr>
            </a:prstShdw>
          </a:effectLst>
        </p:spPr>
        <p:txBody>
          <a:bodyPr wrap="none" anchor="ctr"/>
          <a:p>
            <a:pPr algn="l"/>
            <a:endParaRPr lang="zh-CN" altLang="en-US" sz="20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444365" y="777240"/>
            <a:ext cx="7640320" cy="5826760"/>
          </a:xfrm>
          <a:prstGeom prst="rect">
            <a:avLst/>
          </a:prstGeom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</p:pic>
      <p:pic>
        <p:nvPicPr>
          <p:cNvPr id="24" name="图片 23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 flipH="1">
            <a:off x="-60325" y="5960745"/>
            <a:ext cx="1266190" cy="773430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219710" y="1026160"/>
            <a:ext cx="4117340" cy="43999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buFont typeface="Arial" panose="020B0604020202020204" pitchFamily="34" charset="0"/>
              <a:buNone/>
            </a:pPr>
            <a:r>
              <a:rPr lang="en-US" altLang="zh-CN" sz="2400" b="1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select</a:t>
            </a:r>
            <a:r>
              <a:rPr lang="en-US" altLang="zh-CN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---</a:t>
            </a:r>
            <a:r>
              <a:rPr lang="en-US" altLang="zh-CN" sz="2400" b="1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selection</a:t>
            </a:r>
            <a:r>
              <a:rPr lang="en-US" altLang="zh-CN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 /s</a:t>
            </a:r>
            <a:r>
              <a:rPr lang="en-US" altLang="en-US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ɪˈ</a:t>
            </a:r>
            <a:r>
              <a:rPr lang="en-US" altLang="zh-CN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lek</a:t>
            </a:r>
            <a:r>
              <a:rPr lang="en-US" altLang="en-US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ʃ</a:t>
            </a:r>
            <a:r>
              <a:rPr lang="en-US" altLang="zh-CN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n/ </a:t>
            </a:r>
            <a:endParaRPr lang="en-US" altLang="zh-CN" sz="1600" b="1" i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buFont typeface="Arial" panose="020B0604020202020204" pitchFamily="34" charset="0"/>
              <a:buNone/>
            </a:pPr>
            <a:r>
              <a:rPr lang="en-US" altLang="zh-CN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             n. </a:t>
            </a:r>
            <a:r>
              <a:rPr lang="zh-CN" altLang="en-US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选择，挑选；精选品；选拔</a:t>
            </a:r>
            <a:endParaRPr lang="zh-CN" altLang="en-US" sz="1600" b="1" i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buFont typeface="Arial" panose="020B0604020202020204" pitchFamily="34" charset="0"/>
              <a:buNone/>
            </a:pPr>
            <a:r>
              <a:rPr lang="en-US" altLang="zh-CN" sz="2400" b="1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opt</a:t>
            </a:r>
            <a:r>
              <a:rPr lang="en-US" altLang="zh-CN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---</a:t>
            </a:r>
            <a:r>
              <a:rPr lang="en-US" altLang="zh-CN" sz="2400" b="1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option</a:t>
            </a:r>
            <a:r>
              <a:rPr lang="en-US" altLang="zh-CN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 /ˈ</a:t>
            </a:r>
            <a:r>
              <a:rPr lang="en-US" altLang="en-US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ɒ</a:t>
            </a:r>
            <a:r>
              <a:rPr lang="en-US" altLang="zh-CN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p</a:t>
            </a:r>
            <a:r>
              <a:rPr lang="en-US" altLang="en-US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ʃ</a:t>
            </a:r>
            <a:r>
              <a:rPr lang="en-US" altLang="zh-CN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n/ </a:t>
            </a:r>
            <a:endParaRPr lang="en-US" altLang="zh-CN" sz="1600" b="1" i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buFont typeface="Arial" panose="020B0604020202020204" pitchFamily="34" charset="0"/>
              <a:buNone/>
            </a:pPr>
            <a:r>
              <a:rPr lang="en-US" altLang="zh-CN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           n.</a:t>
            </a:r>
            <a:r>
              <a:rPr lang="zh-CN" altLang="en-US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选择； 选项；选择权；选择的自由 </a:t>
            </a:r>
            <a:endParaRPr lang="zh-CN" altLang="en-US" sz="1600" b="1" i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buFont typeface="Arial" panose="020B0604020202020204" pitchFamily="34" charset="0"/>
              <a:buNone/>
            </a:pPr>
            <a:r>
              <a:rPr lang="en-US" altLang="zh-CN" sz="2400" b="1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resolve</a:t>
            </a:r>
            <a:r>
              <a:rPr lang="en-US" altLang="zh-CN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zh-CN" altLang="en-US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解决；决心</a:t>
            </a:r>
            <a:r>
              <a:rPr lang="en-US" altLang="zh-CN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endParaRPr lang="en-US" altLang="zh-CN" sz="1600" b="1" i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buFont typeface="Arial" panose="020B0604020202020204" pitchFamily="34" charset="0"/>
              <a:buNone/>
            </a:pPr>
            <a:r>
              <a:rPr lang="en-US" altLang="zh-CN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           </a:t>
            </a:r>
            <a:r>
              <a:rPr lang="zh-CN" altLang="en-US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---</a:t>
            </a:r>
            <a:r>
              <a:rPr lang="en-US" altLang="zh-CN" sz="2400" b="1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resolution </a:t>
            </a:r>
            <a:r>
              <a:rPr lang="zh-CN" altLang="en-US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决心；决定</a:t>
            </a:r>
            <a:endParaRPr lang="zh-CN" altLang="en-US" sz="1600" b="1" i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buFont typeface="Arial" panose="020B0604020202020204" pitchFamily="34" charset="0"/>
              <a:buNone/>
            </a:pPr>
            <a:r>
              <a:rPr lang="en-US" altLang="zh-CN" sz="2400" b="1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substitute </a:t>
            </a:r>
            <a:r>
              <a:rPr lang="en-US" altLang="zh-CN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/ˈs</a:t>
            </a:r>
            <a:r>
              <a:rPr lang="en-US" altLang="en-US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ʌ</a:t>
            </a:r>
            <a:r>
              <a:rPr lang="en-US" altLang="zh-CN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bst</a:t>
            </a:r>
            <a:r>
              <a:rPr lang="en-US" altLang="en-US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ɪ</a:t>
            </a:r>
            <a:r>
              <a:rPr lang="en-US" altLang="zh-CN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tju</a:t>
            </a:r>
            <a:r>
              <a:rPr lang="en-US" altLang="en-US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ː</a:t>
            </a:r>
            <a:r>
              <a:rPr lang="en-US" altLang="zh-CN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t/ </a:t>
            </a:r>
            <a:endParaRPr lang="en-US" altLang="zh-CN" sz="1600" b="1" i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buFont typeface="Arial" panose="020B0604020202020204" pitchFamily="34" charset="0"/>
              <a:buNone/>
            </a:pPr>
            <a:r>
              <a:rPr lang="en-US" altLang="zh-CN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           n. </a:t>
            </a:r>
            <a:r>
              <a:rPr lang="zh-CN" altLang="en-US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另一种选择； 替补  </a:t>
            </a:r>
            <a:endParaRPr lang="zh-CN" altLang="en-US" sz="1600" b="1" i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buFont typeface="Arial" panose="020B0604020202020204" pitchFamily="34" charset="0"/>
              <a:buNone/>
            </a:pPr>
            <a:r>
              <a:rPr lang="zh-CN" altLang="en-US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altLang="zh-CN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          vi. </a:t>
            </a:r>
            <a:r>
              <a:rPr lang="zh-CN" altLang="en-US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替代  </a:t>
            </a:r>
            <a:r>
              <a:rPr lang="en-US" altLang="zh-CN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vt. </a:t>
            </a:r>
            <a:r>
              <a:rPr lang="zh-CN" altLang="en-US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代替</a:t>
            </a:r>
            <a:endParaRPr lang="zh-CN" altLang="en-US" sz="1600" b="1" i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buFont typeface="Arial" panose="020B0604020202020204" pitchFamily="34" charset="0"/>
              <a:buNone/>
            </a:pPr>
            <a:r>
              <a:rPr lang="en-US" altLang="zh-CN" sz="2400" b="1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alternative</a:t>
            </a:r>
            <a:r>
              <a:rPr lang="en-US" altLang="zh-CN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 /</a:t>
            </a:r>
            <a:r>
              <a:rPr lang="en-US" altLang="en-US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ɔː</a:t>
            </a:r>
            <a:r>
              <a:rPr lang="en-US" altLang="zh-CN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lˈt</a:t>
            </a:r>
            <a:r>
              <a:rPr lang="en-US" altLang="en-US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ɜː</a:t>
            </a:r>
            <a:r>
              <a:rPr lang="en-US" altLang="zh-CN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n</a:t>
            </a:r>
            <a:r>
              <a:rPr lang="en-US" altLang="en-US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ə</a:t>
            </a:r>
            <a:r>
              <a:rPr lang="en-US" altLang="zh-CN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t</a:t>
            </a:r>
            <a:r>
              <a:rPr lang="en-US" altLang="en-US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ɪ</a:t>
            </a:r>
            <a:r>
              <a:rPr lang="en-US" altLang="zh-CN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v/ </a:t>
            </a:r>
            <a:endParaRPr lang="en-US" altLang="zh-CN" sz="1600" b="1" i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buFont typeface="Arial" panose="020B0604020202020204" pitchFamily="34" charset="0"/>
              <a:buNone/>
            </a:pPr>
            <a:r>
              <a:rPr lang="en-US" altLang="zh-CN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           n. </a:t>
            </a:r>
            <a:r>
              <a:rPr lang="zh-CN" altLang="en-US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二中择一；供替代的选择 </a:t>
            </a:r>
            <a:endParaRPr lang="zh-CN" altLang="en-US" sz="1600" b="1" i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buFont typeface="Arial" panose="020B0604020202020204" pitchFamily="34" charset="0"/>
              <a:buNone/>
            </a:pPr>
            <a:r>
              <a:rPr lang="zh-CN" altLang="en-US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altLang="zh-CN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          adj. </a:t>
            </a:r>
            <a:r>
              <a:rPr lang="zh-CN" altLang="en-US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供选择的；选择性的；交替的</a:t>
            </a:r>
            <a:endParaRPr lang="zh-CN" altLang="en-US" sz="1600" b="1" i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buFont typeface="Arial" panose="020B0604020202020204" pitchFamily="34" charset="0"/>
              <a:buNone/>
            </a:pPr>
            <a:r>
              <a:rPr lang="en-US" altLang="zh-CN" sz="2400" b="1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volition</a:t>
            </a:r>
            <a:r>
              <a:rPr lang="en-US" altLang="zh-CN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 /v</a:t>
            </a:r>
            <a:r>
              <a:rPr lang="en-US" altLang="en-US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əˈ</a:t>
            </a:r>
            <a:r>
              <a:rPr lang="en-US" altLang="zh-CN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l</a:t>
            </a:r>
            <a:r>
              <a:rPr lang="en-US" altLang="en-US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ɪʃ(ə)</a:t>
            </a:r>
            <a:r>
              <a:rPr lang="en-US" altLang="zh-CN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n/ </a:t>
            </a:r>
            <a:endParaRPr lang="en-US" altLang="zh-CN" sz="1600" b="1" i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buFont typeface="Arial" panose="020B0604020202020204" pitchFamily="34" charset="0"/>
              <a:buNone/>
            </a:pPr>
            <a:r>
              <a:rPr lang="en-US" altLang="zh-CN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        </a:t>
            </a:r>
            <a:r>
              <a:rPr lang="zh-CN" altLang="en-US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自愿选择；自主决定; 意志力；决断力</a:t>
            </a:r>
            <a:endParaRPr lang="zh-CN" altLang="en-US" sz="1600" b="1" i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4578350" y="830580"/>
            <a:ext cx="7372985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altLang="en-US" sz="2000">
                <a:solidFill>
                  <a:srgbClr val="0063A8"/>
                </a:solidFill>
              </a:rPr>
              <a:t>7.作者需要评估所有可能的选择，并提供详细和全面的证据，然后再得出结论。</a:t>
            </a:r>
            <a:endParaRPr lang="zh-CN" altLang="en-US" sz="2000">
              <a:solidFill>
                <a:srgbClr val="0063A8"/>
              </a:solidFill>
            </a:endParaRPr>
          </a:p>
          <a:p>
            <a:pPr indent="0"/>
            <a:endParaRPr lang="zh-CN" altLang="en-US" sz="2000">
              <a:solidFill>
                <a:srgbClr val="0063A8"/>
              </a:solidFill>
            </a:endParaRPr>
          </a:p>
          <a:p>
            <a:pPr indent="0"/>
            <a:endParaRPr lang="zh-CN" altLang="en-US" sz="2000">
              <a:solidFill>
                <a:srgbClr val="0063A8"/>
              </a:solidFill>
            </a:endParaRPr>
          </a:p>
          <a:p>
            <a:pPr indent="0"/>
            <a:endParaRPr lang="zh-CN" altLang="en-US" sz="2000">
              <a:solidFill>
                <a:srgbClr val="0063A8"/>
              </a:solidFill>
            </a:endParaRPr>
          </a:p>
          <a:p>
            <a:pPr indent="0"/>
            <a:endParaRPr lang="zh-CN" altLang="en-US" sz="2000">
              <a:solidFill>
                <a:srgbClr val="0063A8"/>
              </a:solidFill>
            </a:endParaRPr>
          </a:p>
          <a:p>
            <a:pPr indent="0"/>
            <a:r>
              <a:rPr lang="zh-CN" altLang="en-US" sz="2000">
                <a:solidFill>
                  <a:srgbClr val="0063A8"/>
                </a:solidFill>
              </a:rPr>
              <a:t>8.淋浴可以让我们享受到我们思想的创造力，这使浴室成为你获得灵感的另一个选择。</a:t>
            </a:r>
            <a:endParaRPr lang="zh-CN" altLang="en-US" sz="2000">
              <a:solidFill>
                <a:srgbClr val="0063A8"/>
              </a:solidFill>
            </a:endParaRPr>
          </a:p>
          <a:p>
            <a:pPr indent="0"/>
            <a:endParaRPr lang="zh-CN" altLang="en-US" sz="2000">
              <a:solidFill>
                <a:srgbClr val="0063A8"/>
              </a:solidFill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4578350" y="1555750"/>
            <a:ext cx="7373620" cy="10147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altLang="zh-CN" sz="2000" b="1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7.The author needs to evaluate all possible </a:t>
            </a:r>
            <a:r>
              <a:rPr lang="en-US" altLang="zh-CN" sz="2000" b="1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alternatives</a:t>
            </a:r>
            <a:r>
              <a:rPr lang="en-US" altLang="zh-CN" sz="2000" b="1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and provide detailed and</a:t>
            </a:r>
            <a:r>
              <a:rPr lang="en-US" altLang="zh-CN" sz="2000" b="1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comprehensive </a:t>
            </a:r>
            <a:r>
              <a:rPr lang="en-US" altLang="zh-CN" sz="2000" b="1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evidence before </a:t>
            </a:r>
            <a:r>
              <a:rPr lang="en-US" altLang="zh-CN" sz="2000" b="1" u="sng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jumping to the </a:t>
            </a:r>
            <a:r>
              <a:rPr lang="en-US" altLang="zh-CN" sz="2000" b="1" u="sng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conclusion</a:t>
            </a:r>
            <a:r>
              <a:rPr lang="en-US" altLang="zh-CN" sz="2000" b="1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 </a:t>
            </a:r>
            <a:r>
              <a:rPr lang="en-US" altLang="zh-CN" sz="2000" b="1" i="1" baseline="-25000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comprehensive/ˌk</a:t>
            </a:r>
            <a:r>
              <a:rPr lang="en-US" altLang="en-US" sz="2000" b="1" i="1" baseline="-25000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ɒ</a:t>
            </a:r>
            <a:r>
              <a:rPr lang="en-US" altLang="zh-CN" sz="2000" b="1" i="1" baseline="-25000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mpr</a:t>
            </a:r>
            <a:r>
              <a:rPr lang="en-US" altLang="en-US" sz="2000" b="1" i="1" baseline="-25000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ɪˈ</a:t>
            </a:r>
            <a:r>
              <a:rPr lang="en-US" altLang="zh-CN" sz="2000" b="1" i="1" baseline="-25000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hens</a:t>
            </a:r>
            <a:r>
              <a:rPr lang="en-US" altLang="en-US" sz="2000" b="1" i="1" baseline="-25000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ɪ</a:t>
            </a:r>
            <a:r>
              <a:rPr lang="en-US" altLang="zh-CN" sz="2000" b="1" i="1" baseline="-25000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v/ adj. </a:t>
            </a:r>
            <a:r>
              <a:rPr lang="zh-CN" altLang="en-US" sz="2000" b="1" i="1" baseline="-25000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综合的；广泛的；有理解力的</a:t>
            </a:r>
            <a:endParaRPr lang="zh-CN" altLang="en-US" sz="2000" b="1" i="1" baseline="-25000">
              <a:solidFill>
                <a:srgbClr val="00B0F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4617085" y="3395345"/>
            <a:ext cx="7374255" cy="10147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altLang="zh-CN" sz="2000" b="1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8.Showering allows us to enjoy the </a:t>
            </a:r>
            <a:r>
              <a:rPr lang="en-US" altLang="zh-CN" sz="2000" b="1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creative juices</a:t>
            </a:r>
            <a:r>
              <a:rPr lang="en-US" altLang="zh-CN" sz="2000" b="1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of our minds, which makes the bathroom an </a:t>
            </a:r>
            <a:r>
              <a:rPr lang="en-US" altLang="zh-CN" sz="2000" b="1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alternative</a:t>
            </a:r>
            <a:r>
              <a:rPr lang="en-US" altLang="zh-CN" sz="2000" b="1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where you get your inspiration. </a:t>
            </a:r>
            <a:r>
              <a:rPr lang="en-US" altLang="zh-CN" sz="2000" b="1" i="1" baseline="-25000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juice /d</a:t>
            </a:r>
            <a:r>
              <a:rPr lang="en-US" altLang="en-US" sz="2000" b="1" i="1" baseline="-25000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ʒ</a:t>
            </a:r>
            <a:r>
              <a:rPr lang="en-US" altLang="zh-CN" sz="2000" b="1" i="1" baseline="-25000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</a:t>
            </a:r>
            <a:r>
              <a:rPr lang="en-US" altLang="en-US" sz="2000" b="1" i="1" baseline="-25000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ː</a:t>
            </a:r>
            <a:r>
              <a:rPr lang="en-US" altLang="zh-CN" sz="2000" b="1" i="1" baseline="-25000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s/ n. </a:t>
            </a:r>
            <a:r>
              <a:rPr lang="zh-CN" altLang="en-US" sz="2000" b="1" i="1" baseline="-25000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果汁 →</a:t>
            </a:r>
            <a:r>
              <a:rPr lang="en-US" altLang="zh-CN" sz="2000" b="1" i="1" baseline="-25000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creative juice </a:t>
            </a:r>
            <a:r>
              <a:rPr lang="zh-CN" altLang="en-US" sz="2000" b="1" i="1" baseline="-25000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创造力</a:t>
            </a:r>
            <a:endParaRPr lang="zh-CN" altLang="en-US" sz="2000" b="1" i="1" baseline="-25000">
              <a:solidFill>
                <a:srgbClr val="00B0F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9" name="图片 8"/>
          <p:cNvPicPr/>
          <p:nvPr/>
        </p:nvPicPr>
        <p:blipFill>
          <a:blip r:embed="rId8"/>
          <a:stretch>
            <a:fillRect/>
          </a:stretch>
        </p:blipFill>
        <p:spPr>
          <a:xfrm>
            <a:off x="10135870" y="5061585"/>
            <a:ext cx="2321560" cy="190373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969515" y="6146366"/>
            <a:ext cx="520050" cy="819282"/>
          </a:xfrm>
          <a:prstGeom prst="rect">
            <a:avLst/>
          </a:prstGeom>
        </p:spPr>
      </p:pic>
      <p:pic>
        <p:nvPicPr>
          <p:cNvPr id="31" name="图片 30"/>
          <p:cNvPicPr/>
          <p:nvPr/>
        </p:nvPicPr>
        <p:blipFill>
          <a:blip r:embed="rId10"/>
          <a:stretch>
            <a:fillRect/>
          </a:stretch>
        </p:blipFill>
        <p:spPr>
          <a:xfrm>
            <a:off x="5031105" y="4464050"/>
            <a:ext cx="4762500" cy="2040890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6" grpId="1"/>
      <p:bldP spid="28" grpId="0"/>
      <p:bldP spid="28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0" name="直接连接符 19"/>
          <p:cNvCxnSpPr/>
          <p:nvPr/>
        </p:nvCxnSpPr>
        <p:spPr>
          <a:xfrm>
            <a:off x="512860" y="688340"/>
            <a:ext cx="10972825" cy="0"/>
          </a:xfrm>
          <a:prstGeom prst="line">
            <a:avLst/>
          </a:prstGeom>
          <a:ln>
            <a:gradFill>
              <a:gsLst>
                <a:gs pos="0">
                  <a:srgbClr val="400040"/>
                </a:gs>
                <a:gs pos="32000">
                  <a:srgbClr val="8F0040"/>
                </a:gs>
                <a:gs pos="63000">
                  <a:srgbClr val="F27300"/>
                </a:gs>
                <a:gs pos="100000">
                  <a:srgbClr val="FFBF00"/>
                </a:gs>
              </a:gsLst>
              <a:lin ang="10800000" scaled="0"/>
            </a:gradFill>
          </a:ln>
        </p:spPr>
        <p:style>
          <a:lnRef idx="1">
            <a:srgbClr val="5B9BD5"/>
          </a:lnRef>
          <a:fillRef idx="0">
            <a:srgbClr val="5B9BD5"/>
          </a:fillRef>
          <a:effectRef idx="0">
            <a:srgbClr val="5B9BD5"/>
          </a:effectRef>
          <a:fontRef idx="minor">
            <a:sysClr val="windowText" lastClr="000000"/>
          </a:fontRef>
        </p:style>
      </p:cxnSp>
      <p:sp>
        <p:nvSpPr>
          <p:cNvPr id="25" name="矩形 24"/>
          <p:cNvSpPr/>
          <p:nvPr/>
        </p:nvSpPr>
        <p:spPr>
          <a:xfrm>
            <a:off x="0" y="6685613"/>
            <a:ext cx="12192000" cy="172387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/>
          <p:nvPr/>
        </p:nvPicPr>
        <p:blipFill>
          <a:blip r:embed="rId1"/>
          <a:stretch>
            <a:fillRect/>
          </a:stretch>
        </p:blipFill>
        <p:spPr>
          <a:xfrm>
            <a:off x="54610" y="6584950"/>
            <a:ext cx="708025" cy="2730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130" b="100000" l="0" r="39917">
                        <a14:foregroundMark x1="10187" y1="34463" x2="9563" y2="64407"/>
                        <a14:foregroundMark x1="18295" y1="11864" x2="16424" y2="37288"/>
                        <a14:foregroundMark x1="19751" y1="24294" x2="22453" y2="22599"/>
                        <a14:foregroundMark x1="13306" y1="20339" x2="14761" y2="25424"/>
                        <a14:foregroundMark x1="19335" y1="37288" x2="24532" y2="31638"/>
                        <a14:foregroundMark x1="28274" y1="31638" x2="28274" y2="45763"/>
                        <a14:foregroundMark x1="11850" y1="58192" x2="28690" y2="54237"/>
                        <a14:foregroundMark x1="11642" y1="48588" x2="26819" y2="45763"/>
                        <a14:foregroundMark x1="9563" y1="66102" x2="29730" y2="66667"/>
                        <a14:foregroundMark x1="28898" y1="55367" x2="27651" y2="61582"/>
                        <a14:foregroundMark x1="11227" y1="52542" x2="18295" y2="51977"/>
                        <a14:foregroundMark x1="20582" y1="61582" x2="25156" y2="58192"/>
                        <a14:foregroundMark x1="20166" y1="48588" x2="20166" y2="51412"/>
                        <a14:foregroundMark x1="13306" y1="74011" x2="18295" y2="82486"/>
                        <a14:foregroundMark x1="19751" y1="83616" x2="23909" y2="73446"/>
                      </a14:backgroundRemoval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>
            <a:off x="0" y="12700"/>
            <a:ext cx="1078865" cy="831850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414020" y="551815"/>
            <a:ext cx="140970" cy="121920"/>
            <a:chOff x="715963" y="600758"/>
            <a:chExt cx="2201410" cy="2201406"/>
          </a:xfrm>
        </p:grpSpPr>
        <p:sp>
          <p:nvSpPr>
            <p:cNvPr id="5" name="Freeform 20"/>
            <p:cNvSpPr/>
            <p:nvPr/>
          </p:nvSpPr>
          <p:spPr>
            <a:xfrm>
              <a:off x="715963" y="843713"/>
              <a:ext cx="349618" cy="1712535"/>
            </a:xfrm>
            <a:custGeom>
              <a:avLst/>
              <a:gdLst/>
              <a:ahLst/>
              <a:cxnLst>
                <a:cxn ang="0">
                  <a:pos x="349618" y="1122925"/>
                </a:cxn>
                <a:cxn ang="0">
                  <a:pos x="0" y="1712535"/>
                </a:cxn>
                <a:cxn ang="0">
                  <a:pos x="0" y="0"/>
                </a:cxn>
                <a:cxn ang="0">
                  <a:pos x="349618" y="1122925"/>
                </a:cxn>
              </a:cxnLst>
              <a:pathLst>
                <a:path w="118" h="578">
                  <a:moveTo>
                    <a:pt x="118" y="379"/>
                  </a:moveTo>
                  <a:lnTo>
                    <a:pt x="0" y="578"/>
                  </a:lnTo>
                  <a:lnTo>
                    <a:pt x="0" y="0"/>
                  </a:lnTo>
                  <a:lnTo>
                    <a:pt x="118" y="379"/>
                  </a:lnTo>
                  <a:close/>
                </a:path>
              </a:pathLst>
            </a:custGeom>
            <a:noFill/>
            <a:ln w="9525" cap="flat" cmpd="sng">
              <a:solidFill>
                <a:srgbClr val="FEF22A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6" name="Freeform 21"/>
            <p:cNvSpPr/>
            <p:nvPr/>
          </p:nvSpPr>
          <p:spPr>
            <a:xfrm>
              <a:off x="715963" y="600758"/>
              <a:ext cx="651830" cy="399987"/>
            </a:xfrm>
            <a:custGeom>
              <a:avLst/>
              <a:gdLst/>
              <a:ahLst/>
              <a:cxnLst>
                <a:cxn ang="0">
                  <a:pos x="651830" y="399987"/>
                </a:cxn>
                <a:cxn ang="0">
                  <a:pos x="0" y="242955"/>
                </a:cxn>
                <a:cxn ang="0">
                  <a:pos x="242954" y="0"/>
                </a:cxn>
                <a:cxn ang="0">
                  <a:pos x="651830" y="399987"/>
                </a:cxn>
              </a:cxnLst>
              <a:pathLst>
                <a:path w="220" h="135">
                  <a:moveTo>
                    <a:pt x="220" y="135"/>
                  </a:moveTo>
                  <a:lnTo>
                    <a:pt x="0" y="82"/>
                  </a:lnTo>
                  <a:lnTo>
                    <a:pt x="82" y="0"/>
                  </a:lnTo>
                  <a:lnTo>
                    <a:pt x="220" y="135"/>
                  </a:lnTo>
                  <a:close/>
                </a:path>
              </a:pathLst>
            </a:custGeom>
            <a:noFill/>
            <a:ln w="9525" cap="flat" cmpd="sng">
              <a:solidFill>
                <a:srgbClr val="5B3B87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7" name="Freeform 22"/>
            <p:cNvSpPr/>
            <p:nvPr/>
          </p:nvSpPr>
          <p:spPr>
            <a:xfrm>
              <a:off x="715963" y="1966637"/>
              <a:ext cx="349618" cy="835527"/>
            </a:xfrm>
            <a:custGeom>
              <a:avLst/>
              <a:gdLst/>
              <a:ahLst/>
              <a:cxnLst>
                <a:cxn ang="0">
                  <a:pos x="349618" y="0"/>
                </a:cxn>
                <a:cxn ang="0">
                  <a:pos x="242954" y="835527"/>
                </a:cxn>
                <a:cxn ang="0">
                  <a:pos x="0" y="589609"/>
                </a:cxn>
                <a:cxn ang="0">
                  <a:pos x="349618" y="0"/>
                </a:cxn>
              </a:cxnLst>
              <a:pathLst>
                <a:path w="118" h="282">
                  <a:moveTo>
                    <a:pt x="118" y="0"/>
                  </a:moveTo>
                  <a:lnTo>
                    <a:pt x="82" y="282"/>
                  </a:lnTo>
                  <a:lnTo>
                    <a:pt x="0" y="199"/>
                  </a:lnTo>
                  <a:lnTo>
                    <a:pt x="11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FD665B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8" name="Freeform 23"/>
            <p:cNvSpPr/>
            <p:nvPr/>
          </p:nvSpPr>
          <p:spPr>
            <a:xfrm>
              <a:off x="715963" y="843713"/>
              <a:ext cx="651830" cy="1122926"/>
            </a:xfrm>
            <a:custGeom>
              <a:avLst/>
              <a:gdLst/>
              <a:ahLst/>
              <a:cxnLst>
                <a:cxn ang="0">
                  <a:pos x="651830" y="157031"/>
                </a:cxn>
                <a:cxn ang="0">
                  <a:pos x="349617" y="1122926"/>
                </a:cxn>
                <a:cxn ang="0">
                  <a:pos x="0" y="0"/>
                </a:cxn>
                <a:cxn ang="0">
                  <a:pos x="651830" y="157031"/>
                </a:cxn>
              </a:cxnLst>
              <a:pathLst>
                <a:path w="220" h="379">
                  <a:moveTo>
                    <a:pt x="220" y="53"/>
                  </a:moveTo>
                  <a:lnTo>
                    <a:pt x="118" y="379"/>
                  </a:lnTo>
                  <a:lnTo>
                    <a:pt x="0" y="0"/>
                  </a:lnTo>
                  <a:lnTo>
                    <a:pt x="220" y="53"/>
                  </a:lnTo>
                  <a:close/>
                </a:path>
              </a:pathLst>
            </a:custGeom>
            <a:noFill/>
            <a:ln w="9525" cap="flat" cmpd="sng">
              <a:solidFill>
                <a:srgbClr val="A82878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10" name="Freeform 24"/>
            <p:cNvSpPr/>
            <p:nvPr/>
          </p:nvSpPr>
          <p:spPr>
            <a:xfrm>
              <a:off x="958918" y="1966637"/>
              <a:ext cx="948117" cy="835527"/>
            </a:xfrm>
            <a:custGeom>
              <a:avLst/>
              <a:gdLst/>
              <a:ahLst/>
              <a:cxnLst>
                <a:cxn ang="0">
                  <a:pos x="948117" y="373320"/>
                </a:cxn>
                <a:cxn ang="0">
                  <a:pos x="0" y="835527"/>
                </a:cxn>
                <a:cxn ang="0">
                  <a:pos x="106663" y="0"/>
                </a:cxn>
                <a:cxn ang="0">
                  <a:pos x="948117" y="373320"/>
                </a:cxn>
              </a:cxnLst>
              <a:pathLst>
                <a:path w="320" h="282">
                  <a:moveTo>
                    <a:pt x="320" y="126"/>
                  </a:moveTo>
                  <a:lnTo>
                    <a:pt x="0" y="282"/>
                  </a:lnTo>
                  <a:lnTo>
                    <a:pt x="36" y="0"/>
                  </a:lnTo>
                  <a:lnTo>
                    <a:pt x="320" y="126"/>
                  </a:lnTo>
                  <a:close/>
                </a:path>
              </a:pathLst>
            </a:custGeom>
            <a:noFill/>
            <a:ln w="9525" cap="flat" cmpd="sng">
              <a:solidFill>
                <a:srgbClr val="FEF22A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12" name="Freeform 25"/>
            <p:cNvSpPr/>
            <p:nvPr/>
          </p:nvSpPr>
          <p:spPr>
            <a:xfrm>
              <a:off x="958918" y="600758"/>
              <a:ext cx="1712536" cy="399987"/>
            </a:xfrm>
            <a:custGeom>
              <a:avLst/>
              <a:gdLst/>
              <a:ahLst/>
              <a:cxnLst>
                <a:cxn ang="0">
                  <a:pos x="408875" y="399987"/>
                </a:cxn>
                <a:cxn ang="0">
                  <a:pos x="0" y="0"/>
                </a:cxn>
                <a:cxn ang="0">
                  <a:pos x="1712536" y="0"/>
                </a:cxn>
                <a:cxn ang="0">
                  <a:pos x="408875" y="399987"/>
                </a:cxn>
              </a:cxnLst>
              <a:pathLst>
                <a:path w="578" h="135">
                  <a:moveTo>
                    <a:pt x="138" y="135"/>
                  </a:moveTo>
                  <a:lnTo>
                    <a:pt x="0" y="0"/>
                  </a:lnTo>
                  <a:lnTo>
                    <a:pt x="578" y="0"/>
                  </a:lnTo>
                  <a:lnTo>
                    <a:pt x="138" y="135"/>
                  </a:lnTo>
                  <a:close/>
                </a:path>
              </a:pathLst>
            </a:custGeom>
            <a:noFill/>
            <a:ln w="9525" cap="flat" cmpd="sng">
              <a:solidFill>
                <a:srgbClr val="79307A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13" name="Freeform 26"/>
            <p:cNvSpPr/>
            <p:nvPr/>
          </p:nvSpPr>
          <p:spPr>
            <a:xfrm>
              <a:off x="958918" y="2339957"/>
              <a:ext cx="1712536" cy="462207"/>
            </a:xfrm>
            <a:custGeom>
              <a:avLst/>
              <a:gdLst/>
              <a:ahLst/>
              <a:cxnLst>
                <a:cxn ang="0">
                  <a:pos x="948116" y="0"/>
                </a:cxn>
                <a:cxn ang="0">
                  <a:pos x="1712536" y="462207"/>
                </a:cxn>
                <a:cxn ang="0">
                  <a:pos x="0" y="462207"/>
                </a:cxn>
                <a:cxn ang="0">
                  <a:pos x="948116" y="0"/>
                </a:cxn>
              </a:cxnLst>
              <a:pathLst>
                <a:path w="578" h="156">
                  <a:moveTo>
                    <a:pt x="320" y="0"/>
                  </a:moveTo>
                  <a:lnTo>
                    <a:pt x="578" y="156"/>
                  </a:lnTo>
                  <a:lnTo>
                    <a:pt x="0" y="156"/>
                  </a:lnTo>
                  <a:lnTo>
                    <a:pt x="32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FA8538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14" name="Freeform 27"/>
            <p:cNvSpPr/>
            <p:nvPr/>
          </p:nvSpPr>
          <p:spPr>
            <a:xfrm>
              <a:off x="1367793" y="600758"/>
              <a:ext cx="1303661" cy="805899"/>
            </a:xfrm>
            <a:custGeom>
              <a:avLst/>
              <a:gdLst/>
              <a:ahLst/>
              <a:cxnLst>
                <a:cxn ang="0">
                  <a:pos x="1303661" y="0"/>
                </a:cxn>
                <a:cxn ang="0">
                  <a:pos x="897748" y="805899"/>
                </a:cxn>
                <a:cxn ang="0">
                  <a:pos x="0" y="399986"/>
                </a:cxn>
                <a:cxn ang="0">
                  <a:pos x="1303661" y="0"/>
                </a:cxn>
              </a:cxnLst>
              <a:pathLst>
                <a:path w="440" h="272">
                  <a:moveTo>
                    <a:pt x="440" y="0"/>
                  </a:moveTo>
                  <a:lnTo>
                    <a:pt x="303" y="272"/>
                  </a:lnTo>
                  <a:lnTo>
                    <a:pt x="0" y="135"/>
                  </a:lnTo>
                  <a:lnTo>
                    <a:pt x="44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82878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15" name="Freeform 28"/>
            <p:cNvSpPr/>
            <p:nvPr/>
          </p:nvSpPr>
          <p:spPr>
            <a:xfrm>
              <a:off x="2265543" y="843713"/>
              <a:ext cx="651830" cy="1712535"/>
            </a:xfrm>
            <a:custGeom>
              <a:avLst/>
              <a:gdLst/>
              <a:ahLst/>
              <a:cxnLst>
                <a:cxn ang="0">
                  <a:pos x="651830" y="0"/>
                </a:cxn>
                <a:cxn ang="0">
                  <a:pos x="651830" y="1712535"/>
                </a:cxn>
                <a:cxn ang="0">
                  <a:pos x="0" y="562944"/>
                </a:cxn>
                <a:cxn ang="0">
                  <a:pos x="651830" y="0"/>
                </a:cxn>
              </a:cxnLst>
              <a:pathLst>
                <a:path w="220" h="578">
                  <a:moveTo>
                    <a:pt x="220" y="0"/>
                  </a:moveTo>
                  <a:lnTo>
                    <a:pt x="220" y="578"/>
                  </a:lnTo>
                  <a:lnTo>
                    <a:pt x="0" y="190"/>
                  </a:lnTo>
                  <a:lnTo>
                    <a:pt x="22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F1286A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16" name="Freeform 29"/>
            <p:cNvSpPr/>
            <p:nvPr/>
          </p:nvSpPr>
          <p:spPr>
            <a:xfrm>
              <a:off x="1907035" y="2339957"/>
              <a:ext cx="1010338" cy="462207"/>
            </a:xfrm>
            <a:custGeom>
              <a:avLst/>
              <a:gdLst/>
              <a:ahLst/>
              <a:cxnLst>
                <a:cxn ang="0">
                  <a:pos x="1010338" y="216289"/>
                </a:cxn>
                <a:cxn ang="0">
                  <a:pos x="0" y="0"/>
                </a:cxn>
                <a:cxn ang="0">
                  <a:pos x="764419" y="462207"/>
                </a:cxn>
                <a:cxn ang="0">
                  <a:pos x="1010338" y="216289"/>
                </a:cxn>
              </a:cxnLst>
              <a:pathLst>
                <a:path w="341" h="156">
                  <a:moveTo>
                    <a:pt x="341" y="73"/>
                  </a:moveTo>
                  <a:lnTo>
                    <a:pt x="0" y="0"/>
                  </a:lnTo>
                  <a:lnTo>
                    <a:pt x="258" y="156"/>
                  </a:lnTo>
                  <a:lnTo>
                    <a:pt x="341" y="73"/>
                  </a:lnTo>
                  <a:close/>
                </a:path>
              </a:pathLst>
            </a:custGeom>
            <a:noFill/>
            <a:ln w="9525" cap="flat" cmpd="sng">
              <a:solidFill>
                <a:srgbClr val="FD665B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17" name="Freeform 30"/>
            <p:cNvSpPr/>
            <p:nvPr/>
          </p:nvSpPr>
          <p:spPr>
            <a:xfrm>
              <a:off x="1065581" y="1406657"/>
              <a:ext cx="1199961" cy="933303"/>
            </a:xfrm>
            <a:custGeom>
              <a:avLst/>
              <a:gdLst/>
              <a:ahLst/>
              <a:cxnLst>
                <a:cxn ang="0">
                  <a:pos x="1199961" y="0"/>
                </a:cxn>
                <a:cxn ang="0">
                  <a:pos x="0" y="559981"/>
                </a:cxn>
                <a:cxn ang="0">
                  <a:pos x="841454" y="933303"/>
                </a:cxn>
                <a:cxn ang="0">
                  <a:pos x="1199961" y="0"/>
                </a:cxn>
              </a:cxnLst>
              <a:pathLst>
                <a:path w="405" h="315">
                  <a:moveTo>
                    <a:pt x="405" y="0"/>
                  </a:moveTo>
                  <a:lnTo>
                    <a:pt x="0" y="189"/>
                  </a:lnTo>
                  <a:lnTo>
                    <a:pt x="284" y="315"/>
                  </a:lnTo>
                  <a:lnTo>
                    <a:pt x="40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FA8538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18" name="Freeform 31"/>
            <p:cNvSpPr/>
            <p:nvPr/>
          </p:nvSpPr>
          <p:spPr>
            <a:xfrm>
              <a:off x="1907035" y="1406657"/>
              <a:ext cx="1010338" cy="1149591"/>
            </a:xfrm>
            <a:custGeom>
              <a:avLst/>
              <a:gdLst/>
              <a:ahLst/>
              <a:cxnLst>
                <a:cxn ang="0">
                  <a:pos x="358507" y="0"/>
                </a:cxn>
                <a:cxn ang="0">
                  <a:pos x="1010338" y="1149591"/>
                </a:cxn>
                <a:cxn ang="0">
                  <a:pos x="0" y="933301"/>
                </a:cxn>
                <a:cxn ang="0">
                  <a:pos x="358507" y="0"/>
                </a:cxn>
              </a:cxnLst>
              <a:pathLst>
                <a:path w="341" h="388">
                  <a:moveTo>
                    <a:pt x="121" y="0"/>
                  </a:moveTo>
                  <a:lnTo>
                    <a:pt x="341" y="388"/>
                  </a:lnTo>
                  <a:lnTo>
                    <a:pt x="0" y="315"/>
                  </a:lnTo>
                  <a:lnTo>
                    <a:pt x="12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FD3F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19" name="Freeform 32"/>
            <p:cNvSpPr/>
            <p:nvPr/>
          </p:nvSpPr>
          <p:spPr>
            <a:xfrm>
              <a:off x="2265543" y="600758"/>
              <a:ext cx="651830" cy="805899"/>
            </a:xfrm>
            <a:custGeom>
              <a:avLst/>
              <a:gdLst/>
              <a:ahLst/>
              <a:cxnLst>
                <a:cxn ang="0">
                  <a:pos x="405912" y="0"/>
                </a:cxn>
                <a:cxn ang="0">
                  <a:pos x="651830" y="242954"/>
                </a:cxn>
                <a:cxn ang="0">
                  <a:pos x="0" y="805899"/>
                </a:cxn>
                <a:cxn ang="0">
                  <a:pos x="405912" y="0"/>
                </a:cxn>
              </a:cxnLst>
              <a:pathLst>
                <a:path w="220" h="272">
                  <a:moveTo>
                    <a:pt x="137" y="0"/>
                  </a:moveTo>
                  <a:lnTo>
                    <a:pt x="220" y="82"/>
                  </a:lnTo>
                  <a:lnTo>
                    <a:pt x="0" y="272"/>
                  </a:lnTo>
                  <a:lnTo>
                    <a:pt x="13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02579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22" name="Freeform 33"/>
            <p:cNvSpPr/>
            <p:nvPr/>
          </p:nvSpPr>
          <p:spPr>
            <a:xfrm>
              <a:off x="1065581" y="1000744"/>
              <a:ext cx="1199961" cy="965893"/>
            </a:xfrm>
            <a:custGeom>
              <a:avLst/>
              <a:gdLst/>
              <a:ahLst/>
              <a:cxnLst>
                <a:cxn ang="0">
                  <a:pos x="1199961" y="405912"/>
                </a:cxn>
                <a:cxn ang="0">
                  <a:pos x="302212" y="0"/>
                </a:cxn>
                <a:cxn ang="0">
                  <a:pos x="0" y="965893"/>
                </a:cxn>
                <a:cxn ang="0">
                  <a:pos x="1199961" y="405912"/>
                </a:cxn>
              </a:cxnLst>
              <a:pathLst>
                <a:path w="405" h="326">
                  <a:moveTo>
                    <a:pt x="405" y="137"/>
                  </a:moveTo>
                  <a:lnTo>
                    <a:pt x="102" y="0"/>
                  </a:lnTo>
                  <a:lnTo>
                    <a:pt x="0" y="326"/>
                  </a:lnTo>
                  <a:lnTo>
                    <a:pt x="405" y="137"/>
                  </a:lnTo>
                  <a:close/>
                </a:path>
              </a:pathLst>
            </a:custGeom>
            <a:noFill/>
            <a:ln w="9525" cap="flat" cmpd="sng">
              <a:solidFill>
                <a:srgbClr val="E02579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</p:grpSp>
      <p:sp>
        <p:nvSpPr>
          <p:cNvPr id="27" name="文本框 26"/>
          <p:cNvSpPr txBox="1"/>
          <p:nvPr/>
        </p:nvSpPr>
        <p:spPr>
          <a:xfrm>
            <a:off x="1241425" y="198120"/>
            <a:ext cx="889508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400" b="1" dirty="0" smtClean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35. </a:t>
            </a:r>
            <a:r>
              <a:rPr lang="zh-CN" altLang="en-US" sz="2400" b="1" dirty="0" smtClean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补充、附加</a:t>
            </a:r>
            <a:r>
              <a:rPr lang="en-US" altLang="zh-CN" sz="2400" b="1" dirty="0" smtClean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 addition; additional; attached ; extra</a:t>
            </a:r>
            <a:endParaRPr lang="en-US" altLang="zh-CN" sz="2400" b="1" dirty="0" smtClean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ea"/>
            </a:endParaRPr>
          </a:p>
        </p:txBody>
      </p:sp>
      <p:sp>
        <p:nvSpPr>
          <p:cNvPr id="11272" name="AutoShape 36"/>
          <p:cNvSpPr/>
          <p:nvPr>
            <p:custDataLst>
              <p:tags r:id="rId4"/>
            </p:custDataLst>
          </p:nvPr>
        </p:nvSpPr>
        <p:spPr>
          <a:xfrm>
            <a:off x="132080" y="834390"/>
            <a:ext cx="3100070" cy="5765165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FFFFFF"/>
              </a:gs>
              <a:gs pos="100000">
                <a:srgbClr val="FBFBBB">
                  <a:alpha val="89999"/>
                </a:srgbClr>
              </a:gs>
            </a:gsLst>
            <a:lin ang="0" scaled="1"/>
            <a:tileRect/>
          </a:gradFill>
          <a:ln w="9525" cap="flat" cmpd="sng">
            <a:solidFill>
              <a:srgbClr val="C0C0C0"/>
            </a:solidFill>
            <a:prstDash val="solid"/>
            <a:headEnd type="none" w="med" len="med"/>
            <a:tailEnd type="none" w="med" len="med"/>
          </a:ln>
          <a:effectLst>
            <a:prstShdw prst="shdw13" dist="53882" dir="13499999">
              <a:srgbClr val="F5B363">
                <a:alpha val="50000"/>
              </a:srgbClr>
            </a:prstShdw>
          </a:effectLst>
        </p:spPr>
        <p:txBody>
          <a:bodyPr wrap="none" anchor="ctr"/>
          <a:p>
            <a:pPr algn="l"/>
            <a:endParaRPr lang="zh-CN" altLang="en-US" sz="20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279140" y="826135"/>
            <a:ext cx="8784590" cy="5790565"/>
          </a:xfrm>
          <a:prstGeom prst="rect">
            <a:avLst/>
          </a:prstGeom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</p:pic>
      <p:pic>
        <p:nvPicPr>
          <p:cNvPr id="9" name="图片 8"/>
          <p:cNvPicPr/>
          <p:nvPr/>
        </p:nvPicPr>
        <p:blipFill>
          <a:blip r:embed="rId6"/>
          <a:stretch>
            <a:fillRect/>
          </a:stretch>
        </p:blipFill>
        <p:spPr>
          <a:xfrm>
            <a:off x="10135870" y="5061585"/>
            <a:ext cx="2321560" cy="190373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969515" y="6146366"/>
            <a:ext cx="520050" cy="819282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 flipH="1">
            <a:off x="-60325" y="5960745"/>
            <a:ext cx="1266190" cy="773430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-160020" y="1144270"/>
            <a:ext cx="3392170" cy="42462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342900" indent="0" fontAlgn="auto">
              <a:lnSpc>
                <a:spcPts val="27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en-US" altLang="zh-CN" sz="2400" b="1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supplement </a:t>
            </a:r>
            <a:r>
              <a:rPr lang="en-US" altLang="zh-CN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/'s</a:t>
            </a:r>
            <a:r>
              <a:rPr lang="en-US" altLang="en-US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ʌ</a:t>
            </a:r>
            <a:r>
              <a:rPr lang="en-US" altLang="zh-CN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pl</a:t>
            </a:r>
            <a:r>
              <a:rPr lang="en-US" altLang="en-US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ɪ</a:t>
            </a:r>
            <a:r>
              <a:rPr lang="en-US" altLang="zh-CN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m</a:t>
            </a:r>
            <a:r>
              <a:rPr lang="en-US" altLang="en-US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ə</a:t>
            </a:r>
            <a:r>
              <a:rPr lang="en-US" altLang="zh-CN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nt/ </a:t>
            </a:r>
            <a:endParaRPr lang="en-US" altLang="zh-CN" sz="1600" b="1" i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342900" indent="0" fontAlgn="auto">
              <a:lnSpc>
                <a:spcPts val="27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en-US" altLang="zh-CN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   n. </a:t>
            </a:r>
            <a:r>
              <a:rPr lang="zh-CN" altLang="en-US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增补（物）；补品；增刊</a:t>
            </a:r>
            <a:endParaRPr lang="zh-CN" altLang="en-US" sz="1600" b="1" i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342900" indent="0" fontAlgn="auto">
              <a:lnSpc>
                <a:spcPts val="27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en-US" altLang="zh-CN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   v.</a:t>
            </a:r>
            <a:r>
              <a:rPr lang="zh-CN" altLang="en-US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增加，增补</a:t>
            </a:r>
            <a:endParaRPr lang="zh-CN" altLang="en-US" sz="1600" b="1" i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342900" indent="0" fontAlgn="auto">
              <a:lnSpc>
                <a:spcPts val="27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en-US" altLang="zh-CN" sz="2400" b="1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compensate</a:t>
            </a:r>
            <a:r>
              <a:rPr lang="en-US" altLang="zh-CN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 /'k</a:t>
            </a:r>
            <a:r>
              <a:rPr lang="en-US" altLang="en-US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ɒ</a:t>
            </a:r>
            <a:r>
              <a:rPr lang="en-US" altLang="zh-CN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mpense</a:t>
            </a:r>
            <a:r>
              <a:rPr lang="en-US" altLang="en-US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ɪ</a:t>
            </a:r>
            <a:r>
              <a:rPr lang="en-US" altLang="zh-CN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t/ </a:t>
            </a:r>
            <a:endParaRPr lang="en-US" altLang="zh-CN" sz="1600" b="1" i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342900" indent="0" fontAlgn="auto">
              <a:lnSpc>
                <a:spcPts val="27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en-US" altLang="zh-CN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     v. </a:t>
            </a:r>
            <a:r>
              <a:rPr lang="zh-CN" altLang="en-US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补偿，赔偿</a:t>
            </a:r>
            <a:endParaRPr lang="zh-CN" altLang="en-US" sz="1600" b="1" i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342900" indent="0" fontAlgn="auto">
              <a:lnSpc>
                <a:spcPts val="27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zh-CN" altLang="en-US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altLang="zh-CN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      </a:t>
            </a:r>
            <a:r>
              <a:rPr lang="zh-CN" altLang="en-US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—</a:t>
            </a:r>
            <a:r>
              <a:rPr lang="en-US" altLang="zh-CN" sz="2400" b="1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compensation</a:t>
            </a:r>
            <a:r>
              <a:rPr lang="en-US" altLang="zh-CN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 n.</a:t>
            </a:r>
            <a:endParaRPr lang="en-US" altLang="zh-CN" sz="1600" b="1" i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342900" indent="0" fontAlgn="auto">
              <a:lnSpc>
                <a:spcPts val="27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en-US" altLang="zh-CN" sz="2400" b="1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reinforce</a:t>
            </a:r>
            <a:r>
              <a:rPr lang="en-US" altLang="zh-CN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 /ˌri</a:t>
            </a:r>
            <a:r>
              <a:rPr lang="en-US" altLang="en-US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ːɪ</a:t>
            </a:r>
            <a:r>
              <a:rPr lang="en-US" altLang="zh-CN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nˈf</a:t>
            </a:r>
            <a:r>
              <a:rPr lang="en-US" altLang="en-US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ɔː</a:t>
            </a:r>
            <a:r>
              <a:rPr lang="en-US" altLang="zh-CN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s/ </a:t>
            </a:r>
            <a:endParaRPr lang="en-US" altLang="zh-CN" sz="1600" b="1" i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342900" indent="0" fontAlgn="auto">
              <a:lnSpc>
                <a:spcPts val="27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en-US" altLang="zh-CN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     v. </a:t>
            </a:r>
            <a:r>
              <a:rPr lang="zh-CN" altLang="en-US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加强；补充（观点 / 证据）</a:t>
            </a:r>
            <a:endParaRPr lang="zh-CN" altLang="en-US" sz="1600" b="1" i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342900" indent="0" fontAlgn="auto">
              <a:lnSpc>
                <a:spcPts val="27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en-US" altLang="zh-CN" sz="2400" b="1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appendix</a:t>
            </a:r>
            <a:r>
              <a:rPr lang="en-US" altLang="zh-CN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 [</a:t>
            </a:r>
            <a:r>
              <a:rPr lang="en-US" altLang="en-US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ə'</a:t>
            </a:r>
            <a:r>
              <a:rPr lang="en-US" altLang="zh-CN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pend</a:t>
            </a:r>
            <a:r>
              <a:rPr lang="en-US" altLang="en-US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ɪ</a:t>
            </a:r>
            <a:r>
              <a:rPr lang="en-US" altLang="zh-CN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ks]  </a:t>
            </a:r>
            <a:endParaRPr lang="en-US" altLang="zh-CN" sz="1600" b="1" i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342900" indent="0" fontAlgn="auto">
              <a:lnSpc>
                <a:spcPts val="27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en-US" altLang="zh-CN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     n. </a:t>
            </a:r>
            <a:r>
              <a:rPr lang="zh-CN" altLang="en-US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附录；阑尾；附加物      </a:t>
            </a:r>
            <a:endParaRPr lang="zh-CN" altLang="en-US" sz="1600" b="1" i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342900" indent="0" fontAlgn="auto">
              <a:lnSpc>
                <a:spcPts val="27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en-US" altLang="zh-CN" sz="2400" b="1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bonus</a:t>
            </a:r>
            <a:r>
              <a:rPr lang="en-US" altLang="zh-CN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 /'b</a:t>
            </a:r>
            <a:r>
              <a:rPr lang="en-US" altLang="en-US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əʊ</a:t>
            </a:r>
            <a:r>
              <a:rPr lang="en-US" altLang="zh-CN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n</a:t>
            </a:r>
            <a:r>
              <a:rPr lang="en-US" altLang="en-US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ə</a:t>
            </a:r>
            <a:r>
              <a:rPr lang="en-US" altLang="zh-CN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s/ </a:t>
            </a:r>
            <a:endParaRPr lang="en-US" altLang="zh-CN" sz="1600" b="1" i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342900" indent="0" fontAlgn="auto">
              <a:lnSpc>
                <a:spcPts val="27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en-US" altLang="zh-CN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      n. </a:t>
            </a:r>
            <a:r>
              <a:rPr lang="zh-CN" altLang="en-US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奖金；红利；额外津贴</a:t>
            </a:r>
            <a:endParaRPr lang="zh-CN" altLang="en-US" sz="1600" b="1" i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3403600" y="932815"/>
            <a:ext cx="8422005" cy="53232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altLang="en-US" sz="2000" b="0">
                <a:solidFill>
                  <a:srgbClr val="0063A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1.我是多么粗心和草率啊!现在我已经更正了数据，新的报告作为这封邮件的附件附上。</a:t>
            </a:r>
            <a:endParaRPr lang="zh-CN" altLang="en-US" sz="2000" b="0">
              <a:solidFill>
                <a:srgbClr val="0063A8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/>
            <a:endParaRPr lang="zh-CN" altLang="en-US" sz="2000" b="0">
              <a:solidFill>
                <a:srgbClr val="0063A8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/>
            <a:endParaRPr lang="zh-CN" altLang="en-US" sz="2000" b="0">
              <a:solidFill>
                <a:srgbClr val="0063A8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/>
            <a:r>
              <a:rPr lang="zh-CN" altLang="en-US" sz="2000" b="0">
                <a:solidFill>
                  <a:srgbClr val="0063A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2.虽然我的工资不高，但有很多额外津贴，可以算作一部分补偿.</a:t>
            </a:r>
            <a:endParaRPr lang="zh-CN" altLang="en-US" sz="2000" b="0">
              <a:solidFill>
                <a:srgbClr val="0063A8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/>
            <a:endParaRPr lang="zh-CN" altLang="en-US" sz="2000" b="0">
              <a:solidFill>
                <a:srgbClr val="0063A8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/>
            <a:endParaRPr lang="zh-CN" altLang="en-US" sz="2000" b="0">
              <a:solidFill>
                <a:srgbClr val="0063A8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/>
            <a:r>
              <a:rPr lang="zh-CN" altLang="en-US" sz="2000" b="0">
                <a:solidFill>
                  <a:srgbClr val="0063A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3.能够步行去上班是这份新工作额外的好处。</a:t>
            </a:r>
            <a:endParaRPr lang="zh-CN" altLang="en-US" sz="2000" b="0">
              <a:solidFill>
                <a:srgbClr val="0063A8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/>
            <a:endParaRPr lang="zh-CN" altLang="en-US" sz="2000" b="0">
              <a:solidFill>
                <a:srgbClr val="0063A8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/>
            <a:endParaRPr lang="zh-CN" altLang="en-US" sz="2000" b="0">
              <a:solidFill>
                <a:srgbClr val="0063A8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/>
            <a:r>
              <a:rPr lang="zh-CN" altLang="en-US" sz="2000" b="0">
                <a:solidFill>
                  <a:srgbClr val="0063A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4.他做兼职来补充收入。</a:t>
            </a:r>
            <a:endParaRPr lang="zh-CN" altLang="en-US" sz="2000" b="0">
              <a:solidFill>
                <a:srgbClr val="0063A8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/>
            <a:endParaRPr lang="zh-CN" altLang="en-US" sz="2000" b="0">
              <a:solidFill>
                <a:srgbClr val="0063A8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/>
            <a:endParaRPr lang="zh-CN" altLang="en-US" sz="2000" b="0">
              <a:solidFill>
                <a:srgbClr val="0063A8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/>
            <a:r>
              <a:rPr lang="zh-CN" altLang="en-US" sz="2000" b="0">
                <a:solidFill>
                  <a:srgbClr val="0063A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5.没有什么能弥补失去的时间。</a:t>
            </a:r>
            <a:endParaRPr lang="zh-CN" altLang="en-US" sz="2000" b="0">
              <a:solidFill>
                <a:srgbClr val="0063A8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/>
            <a:endParaRPr lang="zh-CN" altLang="en-US" sz="2000" b="0">
              <a:solidFill>
                <a:srgbClr val="0063A8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/>
            <a:endParaRPr lang="zh-CN" altLang="en-US" sz="2000" b="0">
              <a:solidFill>
                <a:srgbClr val="0063A8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/>
            <a:r>
              <a:rPr lang="zh-CN" altLang="en-US" sz="2000" b="0">
                <a:solidFill>
                  <a:srgbClr val="0063A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6.最新数据进一步支持 / 补充了我的观点。</a:t>
            </a:r>
            <a:endParaRPr lang="zh-CN" altLang="en-US" sz="2000" b="0">
              <a:solidFill>
                <a:srgbClr val="0063A8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3482340" y="1543050"/>
            <a:ext cx="8391525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altLang="zh-CN" sz="2000" b="1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1.How careless and hasty I am! Now I have corrected the data, and the new report is attached as an </a:t>
            </a:r>
            <a:r>
              <a:rPr lang="en-US" altLang="zh-CN" sz="2000" b="1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appendix</a:t>
            </a:r>
            <a:r>
              <a:rPr lang="en-US" altLang="zh-CN" sz="2000" b="1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of this e-mail.</a:t>
            </a:r>
            <a:endParaRPr lang="en-US" altLang="zh-CN" sz="2000" b="1">
              <a:solidFill>
                <a:srgbClr val="00206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3482975" y="2414270"/>
            <a:ext cx="839089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altLang="zh-CN" sz="2000" b="1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2.Although our salary is not high , we have the extra </a:t>
            </a:r>
            <a:r>
              <a:rPr lang="en-US" altLang="zh-CN" sz="2000" b="1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allowance</a:t>
            </a:r>
            <a:r>
              <a:rPr lang="en-US" altLang="zh-CN" sz="2000" b="1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as part of </a:t>
            </a:r>
            <a:r>
              <a:rPr lang="en-US" altLang="zh-CN" sz="2000" b="1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compensation</a:t>
            </a:r>
            <a:r>
              <a:rPr lang="en-US" altLang="zh-CN" sz="2000" b="1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</a:t>
            </a:r>
            <a:endParaRPr lang="en-US" altLang="zh-CN" sz="2000" b="1">
              <a:solidFill>
                <a:srgbClr val="00206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3437255" y="3533775"/>
            <a:ext cx="8436610" cy="3987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altLang="zh-CN" sz="2000" b="1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3.Being able to walk to work is an added bonus of the new job. </a:t>
            </a:r>
            <a:endParaRPr lang="en-US" altLang="zh-CN" sz="2000" b="1">
              <a:solidFill>
                <a:srgbClr val="00206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3482975" y="4429125"/>
            <a:ext cx="6238875" cy="3987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altLang="zh-CN" sz="2000" b="1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4.He works part-time to </a:t>
            </a:r>
            <a:r>
              <a:rPr lang="en-US" altLang="zh-CN" sz="2000" b="1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supplement</a:t>
            </a:r>
            <a:r>
              <a:rPr lang="en-US" altLang="zh-CN" sz="2000" b="1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his income.</a:t>
            </a:r>
            <a:endParaRPr lang="en-US" altLang="zh-CN" sz="2000" b="1">
              <a:solidFill>
                <a:srgbClr val="00206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3482340" y="5324475"/>
            <a:ext cx="6238875" cy="3987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altLang="zh-CN" sz="2000" b="1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5.Nothing can </a:t>
            </a:r>
            <a:r>
              <a:rPr lang="en-US" altLang="zh-CN" sz="2000" b="1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compensate</a:t>
            </a:r>
            <a:r>
              <a:rPr lang="en-US" altLang="zh-CN" sz="2000" b="1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for the loss of time.</a:t>
            </a:r>
            <a:endParaRPr lang="en-US" altLang="zh-CN" sz="2000" b="1">
              <a:solidFill>
                <a:srgbClr val="00206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3403600" y="6217285"/>
            <a:ext cx="6238875" cy="3987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altLang="zh-CN" sz="2000" b="1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6.The latest data </a:t>
            </a:r>
            <a:r>
              <a:rPr lang="en-US" altLang="zh-CN" sz="2000" b="1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reinforces</a:t>
            </a:r>
            <a:r>
              <a:rPr lang="en-US" altLang="zh-CN" sz="2000" b="1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my opinion.</a:t>
            </a:r>
            <a:endParaRPr lang="en-US" altLang="zh-CN" sz="2000" b="1">
              <a:solidFill>
                <a:srgbClr val="00206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33" name="图片 32"/>
          <p:cNvPicPr>
            <a:picLocks noChangeAspect="1"/>
          </p:cNvPicPr>
          <p:nvPr/>
        </p:nvPicPr>
        <p:blipFill>
          <a:blip r:embed="rId10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575675" y="3584575"/>
            <a:ext cx="3825875" cy="3149600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6" grpId="1"/>
      <p:bldP spid="28" grpId="0"/>
      <p:bldP spid="28" grpId="1"/>
      <p:bldP spid="29" grpId="0"/>
      <p:bldP spid="29" grpId="1"/>
      <p:bldP spid="30" grpId="0"/>
      <p:bldP spid="30" grpId="1"/>
      <p:bldP spid="31" grpId="0"/>
      <p:bldP spid="31" grpId="1"/>
      <p:bldP spid="32" grpId="0"/>
      <p:bldP spid="32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0" name="直接连接符 19"/>
          <p:cNvCxnSpPr/>
          <p:nvPr/>
        </p:nvCxnSpPr>
        <p:spPr>
          <a:xfrm>
            <a:off x="512860" y="688340"/>
            <a:ext cx="10972825" cy="0"/>
          </a:xfrm>
          <a:prstGeom prst="line">
            <a:avLst/>
          </a:prstGeom>
          <a:ln>
            <a:gradFill>
              <a:gsLst>
                <a:gs pos="0">
                  <a:srgbClr val="400040"/>
                </a:gs>
                <a:gs pos="32000">
                  <a:srgbClr val="8F0040"/>
                </a:gs>
                <a:gs pos="63000">
                  <a:srgbClr val="F27300"/>
                </a:gs>
                <a:gs pos="100000">
                  <a:srgbClr val="FFBF00"/>
                </a:gs>
              </a:gsLst>
              <a:lin ang="10800000" scaled="0"/>
            </a:gradFill>
          </a:ln>
        </p:spPr>
        <p:style>
          <a:lnRef idx="1">
            <a:srgbClr val="5B9BD5"/>
          </a:lnRef>
          <a:fillRef idx="0">
            <a:srgbClr val="5B9BD5"/>
          </a:fillRef>
          <a:effectRef idx="0">
            <a:srgbClr val="5B9BD5"/>
          </a:effectRef>
          <a:fontRef idx="minor">
            <a:sysClr val="windowText" lastClr="000000"/>
          </a:fontRef>
        </p:style>
      </p:cxnSp>
      <p:sp>
        <p:nvSpPr>
          <p:cNvPr id="25" name="矩形 24"/>
          <p:cNvSpPr/>
          <p:nvPr/>
        </p:nvSpPr>
        <p:spPr>
          <a:xfrm>
            <a:off x="0" y="6685613"/>
            <a:ext cx="12192000" cy="172387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/>
          <p:nvPr/>
        </p:nvPicPr>
        <p:blipFill>
          <a:blip r:embed="rId1"/>
          <a:stretch>
            <a:fillRect/>
          </a:stretch>
        </p:blipFill>
        <p:spPr>
          <a:xfrm>
            <a:off x="54610" y="6584950"/>
            <a:ext cx="708025" cy="2730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130" b="100000" l="0" r="39917">
                        <a14:foregroundMark x1="10187" y1="34463" x2="9563" y2="64407"/>
                        <a14:foregroundMark x1="18295" y1="11864" x2="16424" y2="37288"/>
                        <a14:foregroundMark x1="19751" y1="24294" x2="22453" y2="22599"/>
                        <a14:foregroundMark x1="13306" y1="20339" x2="14761" y2="25424"/>
                        <a14:foregroundMark x1="19335" y1="37288" x2="24532" y2="31638"/>
                        <a14:foregroundMark x1="28274" y1="31638" x2="28274" y2="45763"/>
                        <a14:foregroundMark x1="11850" y1="58192" x2="28690" y2="54237"/>
                        <a14:foregroundMark x1="11642" y1="48588" x2="26819" y2="45763"/>
                        <a14:foregroundMark x1="9563" y1="66102" x2="29730" y2="66667"/>
                        <a14:foregroundMark x1="28898" y1="55367" x2="27651" y2="61582"/>
                        <a14:foregroundMark x1="11227" y1="52542" x2="18295" y2="51977"/>
                        <a14:foregroundMark x1="20582" y1="61582" x2="25156" y2="58192"/>
                        <a14:foregroundMark x1="20166" y1="48588" x2="20166" y2="51412"/>
                        <a14:foregroundMark x1="13306" y1="74011" x2="18295" y2="82486"/>
                        <a14:foregroundMark x1="19751" y1="83616" x2="23909" y2="73446"/>
                      </a14:backgroundRemoval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>
            <a:off x="0" y="12700"/>
            <a:ext cx="1078865" cy="831850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414020" y="551815"/>
            <a:ext cx="140970" cy="121920"/>
            <a:chOff x="715963" y="600758"/>
            <a:chExt cx="2201410" cy="2201406"/>
          </a:xfrm>
        </p:grpSpPr>
        <p:sp>
          <p:nvSpPr>
            <p:cNvPr id="5" name="Freeform 20"/>
            <p:cNvSpPr/>
            <p:nvPr/>
          </p:nvSpPr>
          <p:spPr>
            <a:xfrm>
              <a:off x="715963" y="843713"/>
              <a:ext cx="349618" cy="1712535"/>
            </a:xfrm>
            <a:custGeom>
              <a:avLst/>
              <a:gdLst/>
              <a:ahLst/>
              <a:cxnLst>
                <a:cxn ang="0">
                  <a:pos x="349618" y="1122925"/>
                </a:cxn>
                <a:cxn ang="0">
                  <a:pos x="0" y="1712535"/>
                </a:cxn>
                <a:cxn ang="0">
                  <a:pos x="0" y="0"/>
                </a:cxn>
                <a:cxn ang="0">
                  <a:pos x="349618" y="1122925"/>
                </a:cxn>
              </a:cxnLst>
              <a:pathLst>
                <a:path w="118" h="578">
                  <a:moveTo>
                    <a:pt x="118" y="379"/>
                  </a:moveTo>
                  <a:lnTo>
                    <a:pt x="0" y="578"/>
                  </a:lnTo>
                  <a:lnTo>
                    <a:pt x="0" y="0"/>
                  </a:lnTo>
                  <a:lnTo>
                    <a:pt x="118" y="379"/>
                  </a:lnTo>
                  <a:close/>
                </a:path>
              </a:pathLst>
            </a:custGeom>
            <a:noFill/>
            <a:ln w="9525" cap="flat" cmpd="sng">
              <a:solidFill>
                <a:srgbClr val="FEF22A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6" name="Freeform 21"/>
            <p:cNvSpPr/>
            <p:nvPr/>
          </p:nvSpPr>
          <p:spPr>
            <a:xfrm>
              <a:off x="715963" y="600758"/>
              <a:ext cx="651830" cy="399987"/>
            </a:xfrm>
            <a:custGeom>
              <a:avLst/>
              <a:gdLst/>
              <a:ahLst/>
              <a:cxnLst>
                <a:cxn ang="0">
                  <a:pos x="651830" y="399987"/>
                </a:cxn>
                <a:cxn ang="0">
                  <a:pos x="0" y="242955"/>
                </a:cxn>
                <a:cxn ang="0">
                  <a:pos x="242954" y="0"/>
                </a:cxn>
                <a:cxn ang="0">
                  <a:pos x="651830" y="399987"/>
                </a:cxn>
              </a:cxnLst>
              <a:pathLst>
                <a:path w="220" h="135">
                  <a:moveTo>
                    <a:pt x="220" y="135"/>
                  </a:moveTo>
                  <a:lnTo>
                    <a:pt x="0" y="82"/>
                  </a:lnTo>
                  <a:lnTo>
                    <a:pt x="82" y="0"/>
                  </a:lnTo>
                  <a:lnTo>
                    <a:pt x="220" y="135"/>
                  </a:lnTo>
                  <a:close/>
                </a:path>
              </a:pathLst>
            </a:custGeom>
            <a:noFill/>
            <a:ln w="9525" cap="flat" cmpd="sng">
              <a:solidFill>
                <a:srgbClr val="5B3B87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7" name="Freeform 22"/>
            <p:cNvSpPr/>
            <p:nvPr/>
          </p:nvSpPr>
          <p:spPr>
            <a:xfrm>
              <a:off x="715963" y="1966637"/>
              <a:ext cx="349618" cy="835527"/>
            </a:xfrm>
            <a:custGeom>
              <a:avLst/>
              <a:gdLst/>
              <a:ahLst/>
              <a:cxnLst>
                <a:cxn ang="0">
                  <a:pos x="349618" y="0"/>
                </a:cxn>
                <a:cxn ang="0">
                  <a:pos x="242954" y="835527"/>
                </a:cxn>
                <a:cxn ang="0">
                  <a:pos x="0" y="589609"/>
                </a:cxn>
                <a:cxn ang="0">
                  <a:pos x="349618" y="0"/>
                </a:cxn>
              </a:cxnLst>
              <a:pathLst>
                <a:path w="118" h="282">
                  <a:moveTo>
                    <a:pt x="118" y="0"/>
                  </a:moveTo>
                  <a:lnTo>
                    <a:pt x="82" y="282"/>
                  </a:lnTo>
                  <a:lnTo>
                    <a:pt x="0" y="199"/>
                  </a:lnTo>
                  <a:lnTo>
                    <a:pt x="11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FD665B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8" name="Freeform 23"/>
            <p:cNvSpPr/>
            <p:nvPr/>
          </p:nvSpPr>
          <p:spPr>
            <a:xfrm>
              <a:off x="715963" y="843713"/>
              <a:ext cx="651830" cy="1122926"/>
            </a:xfrm>
            <a:custGeom>
              <a:avLst/>
              <a:gdLst/>
              <a:ahLst/>
              <a:cxnLst>
                <a:cxn ang="0">
                  <a:pos x="651830" y="157031"/>
                </a:cxn>
                <a:cxn ang="0">
                  <a:pos x="349617" y="1122926"/>
                </a:cxn>
                <a:cxn ang="0">
                  <a:pos x="0" y="0"/>
                </a:cxn>
                <a:cxn ang="0">
                  <a:pos x="651830" y="157031"/>
                </a:cxn>
              </a:cxnLst>
              <a:pathLst>
                <a:path w="220" h="379">
                  <a:moveTo>
                    <a:pt x="220" y="53"/>
                  </a:moveTo>
                  <a:lnTo>
                    <a:pt x="118" y="379"/>
                  </a:lnTo>
                  <a:lnTo>
                    <a:pt x="0" y="0"/>
                  </a:lnTo>
                  <a:lnTo>
                    <a:pt x="220" y="53"/>
                  </a:lnTo>
                  <a:close/>
                </a:path>
              </a:pathLst>
            </a:custGeom>
            <a:noFill/>
            <a:ln w="9525" cap="flat" cmpd="sng">
              <a:solidFill>
                <a:srgbClr val="A82878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10" name="Freeform 24"/>
            <p:cNvSpPr/>
            <p:nvPr/>
          </p:nvSpPr>
          <p:spPr>
            <a:xfrm>
              <a:off x="958918" y="1966637"/>
              <a:ext cx="948117" cy="835527"/>
            </a:xfrm>
            <a:custGeom>
              <a:avLst/>
              <a:gdLst/>
              <a:ahLst/>
              <a:cxnLst>
                <a:cxn ang="0">
                  <a:pos x="948117" y="373320"/>
                </a:cxn>
                <a:cxn ang="0">
                  <a:pos x="0" y="835527"/>
                </a:cxn>
                <a:cxn ang="0">
                  <a:pos x="106663" y="0"/>
                </a:cxn>
                <a:cxn ang="0">
                  <a:pos x="948117" y="373320"/>
                </a:cxn>
              </a:cxnLst>
              <a:pathLst>
                <a:path w="320" h="282">
                  <a:moveTo>
                    <a:pt x="320" y="126"/>
                  </a:moveTo>
                  <a:lnTo>
                    <a:pt x="0" y="282"/>
                  </a:lnTo>
                  <a:lnTo>
                    <a:pt x="36" y="0"/>
                  </a:lnTo>
                  <a:lnTo>
                    <a:pt x="320" y="126"/>
                  </a:lnTo>
                  <a:close/>
                </a:path>
              </a:pathLst>
            </a:custGeom>
            <a:noFill/>
            <a:ln w="9525" cap="flat" cmpd="sng">
              <a:solidFill>
                <a:srgbClr val="FEF22A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12" name="Freeform 25"/>
            <p:cNvSpPr/>
            <p:nvPr/>
          </p:nvSpPr>
          <p:spPr>
            <a:xfrm>
              <a:off x="958918" y="600758"/>
              <a:ext cx="1712536" cy="399987"/>
            </a:xfrm>
            <a:custGeom>
              <a:avLst/>
              <a:gdLst/>
              <a:ahLst/>
              <a:cxnLst>
                <a:cxn ang="0">
                  <a:pos x="408875" y="399987"/>
                </a:cxn>
                <a:cxn ang="0">
                  <a:pos x="0" y="0"/>
                </a:cxn>
                <a:cxn ang="0">
                  <a:pos x="1712536" y="0"/>
                </a:cxn>
                <a:cxn ang="0">
                  <a:pos x="408875" y="399987"/>
                </a:cxn>
              </a:cxnLst>
              <a:pathLst>
                <a:path w="578" h="135">
                  <a:moveTo>
                    <a:pt x="138" y="135"/>
                  </a:moveTo>
                  <a:lnTo>
                    <a:pt x="0" y="0"/>
                  </a:lnTo>
                  <a:lnTo>
                    <a:pt x="578" y="0"/>
                  </a:lnTo>
                  <a:lnTo>
                    <a:pt x="138" y="135"/>
                  </a:lnTo>
                  <a:close/>
                </a:path>
              </a:pathLst>
            </a:custGeom>
            <a:noFill/>
            <a:ln w="9525" cap="flat" cmpd="sng">
              <a:solidFill>
                <a:srgbClr val="79307A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13" name="Freeform 26"/>
            <p:cNvSpPr/>
            <p:nvPr/>
          </p:nvSpPr>
          <p:spPr>
            <a:xfrm>
              <a:off x="958918" y="2339957"/>
              <a:ext cx="1712536" cy="462207"/>
            </a:xfrm>
            <a:custGeom>
              <a:avLst/>
              <a:gdLst/>
              <a:ahLst/>
              <a:cxnLst>
                <a:cxn ang="0">
                  <a:pos x="948116" y="0"/>
                </a:cxn>
                <a:cxn ang="0">
                  <a:pos x="1712536" y="462207"/>
                </a:cxn>
                <a:cxn ang="0">
                  <a:pos x="0" y="462207"/>
                </a:cxn>
                <a:cxn ang="0">
                  <a:pos x="948116" y="0"/>
                </a:cxn>
              </a:cxnLst>
              <a:pathLst>
                <a:path w="578" h="156">
                  <a:moveTo>
                    <a:pt x="320" y="0"/>
                  </a:moveTo>
                  <a:lnTo>
                    <a:pt x="578" y="156"/>
                  </a:lnTo>
                  <a:lnTo>
                    <a:pt x="0" y="156"/>
                  </a:lnTo>
                  <a:lnTo>
                    <a:pt x="32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FA8538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14" name="Freeform 27"/>
            <p:cNvSpPr/>
            <p:nvPr/>
          </p:nvSpPr>
          <p:spPr>
            <a:xfrm>
              <a:off x="1367793" y="600758"/>
              <a:ext cx="1303661" cy="805899"/>
            </a:xfrm>
            <a:custGeom>
              <a:avLst/>
              <a:gdLst/>
              <a:ahLst/>
              <a:cxnLst>
                <a:cxn ang="0">
                  <a:pos x="1303661" y="0"/>
                </a:cxn>
                <a:cxn ang="0">
                  <a:pos x="897748" y="805899"/>
                </a:cxn>
                <a:cxn ang="0">
                  <a:pos x="0" y="399986"/>
                </a:cxn>
                <a:cxn ang="0">
                  <a:pos x="1303661" y="0"/>
                </a:cxn>
              </a:cxnLst>
              <a:pathLst>
                <a:path w="440" h="272">
                  <a:moveTo>
                    <a:pt x="440" y="0"/>
                  </a:moveTo>
                  <a:lnTo>
                    <a:pt x="303" y="272"/>
                  </a:lnTo>
                  <a:lnTo>
                    <a:pt x="0" y="135"/>
                  </a:lnTo>
                  <a:lnTo>
                    <a:pt x="44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82878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15" name="Freeform 28"/>
            <p:cNvSpPr/>
            <p:nvPr/>
          </p:nvSpPr>
          <p:spPr>
            <a:xfrm>
              <a:off x="2265543" y="843713"/>
              <a:ext cx="651830" cy="1712535"/>
            </a:xfrm>
            <a:custGeom>
              <a:avLst/>
              <a:gdLst/>
              <a:ahLst/>
              <a:cxnLst>
                <a:cxn ang="0">
                  <a:pos x="651830" y="0"/>
                </a:cxn>
                <a:cxn ang="0">
                  <a:pos x="651830" y="1712535"/>
                </a:cxn>
                <a:cxn ang="0">
                  <a:pos x="0" y="562944"/>
                </a:cxn>
                <a:cxn ang="0">
                  <a:pos x="651830" y="0"/>
                </a:cxn>
              </a:cxnLst>
              <a:pathLst>
                <a:path w="220" h="578">
                  <a:moveTo>
                    <a:pt x="220" y="0"/>
                  </a:moveTo>
                  <a:lnTo>
                    <a:pt x="220" y="578"/>
                  </a:lnTo>
                  <a:lnTo>
                    <a:pt x="0" y="190"/>
                  </a:lnTo>
                  <a:lnTo>
                    <a:pt x="22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F1286A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16" name="Freeform 29"/>
            <p:cNvSpPr/>
            <p:nvPr/>
          </p:nvSpPr>
          <p:spPr>
            <a:xfrm>
              <a:off x="1907035" y="2339957"/>
              <a:ext cx="1010338" cy="462207"/>
            </a:xfrm>
            <a:custGeom>
              <a:avLst/>
              <a:gdLst/>
              <a:ahLst/>
              <a:cxnLst>
                <a:cxn ang="0">
                  <a:pos x="1010338" y="216289"/>
                </a:cxn>
                <a:cxn ang="0">
                  <a:pos x="0" y="0"/>
                </a:cxn>
                <a:cxn ang="0">
                  <a:pos x="764419" y="462207"/>
                </a:cxn>
                <a:cxn ang="0">
                  <a:pos x="1010338" y="216289"/>
                </a:cxn>
              </a:cxnLst>
              <a:pathLst>
                <a:path w="341" h="156">
                  <a:moveTo>
                    <a:pt x="341" y="73"/>
                  </a:moveTo>
                  <a:lnTo>
                    <a:pt x="0" y="0"/>
                  </a:lnTo>
                  <a:lnTo>
                    <a:pt x="258" y="156"/>
                  </a:lnTo>
                  <a:lnTo>
                    <a:pt x="341" y="73"/>
                  </a:lnTo>
                  <a:close/>
                </a:path>
              </a:pathLst>
            </a:custGeom>
            <a:noFill/>
            <a:ln w="9525" cap="flat" cmpd="sng">
              <a:solidFill>
                <a:srgbClr val="FD665B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17" name="Freeform 30"/>
            <p:cNvSpPr/>
            <p:nvPr/>
          </p:nvSpPr>
          <p:spPr>
            <a:xfrm>
              <a:off x="1065581" y="1406657"/>
              <a:ext cx="1199961" cy="933303"/>
            </a:xfrm>
            <a:custGeom>
              <a:avLst/>
              <a:gdLst/>
              <a:ahLst/>
              <a:cxnLst>
                <a:cxn ang="0">
                  <a:pos x="1199961" y="0"/>
                </a:cxn>
                <a:cxn ang="0">
                  <a:pos x="0" y="559981"/>
                </a:cxn>
                <a:cxn ang="0">
                  <a:pos x="841454" y="933303"/>
                </a:cxn>
                <a:cxn ang="0">
                  <a:pos x="1199961" y="0"/>
                </a:cxn>
              </a:cxnLst>
              <a:pathLst>
                <a:path w="405" h="315">
                  <a:moveTo>
                    <a:pt x="405" y="0"/>
                  </a:moveTo>
                  <a:lnTo>
                    <a:pt x="0" y="189"/>
                  </a:lnTo>
                  <a:lnTo>
                    <a:pt x="284" y="315"/>
                  </a:lnTo>
                  <a:lnTo>
                    <a:pt x="40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FA8538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18" name="Freeform 31"/>
            <p:cNvSpPr/>
            <p:nvPr/>
          </p:nvSpPr>
          <p:spPr>
            <a:xfrm>
              <a:off x="1907035" y="1406657"/>
              <a:ext cx="1010338" cy="1149591"/>
            </a:xfrm>
            <a:custGeom>
              <a:avLst/>
              <a:gdLst/>
              <a:ahLst/>
              <a:cxnLst>
                <a:cxn ang="0">
                  <a:pos x="358507" y="0"/>
                </a:cxn>
                <a:cxn ang="0">
                  <a:pos x="1010338" y="1149591"/>
                </a:cxn>
                <a:cxn ang="0">
                  <a:pos x="0" y="933301"/>
                </a:cxn>
                <a:cxn ang="0">
                  <a:pos x="358507" y="0"/>
                </a:cxn>
              </a:cxnLst>
              <a:pathLst>
                <a:path w="341" h="388">
                  <a:moveTo>
                    <a:pt x="121" y="0"/>
                  </a:moveTo>
                  <a:lnTo>
                    <a:pt x="341" y="388"/>
                  </a:lnTo>
                  <a:lnTo>
                    <a:pt x="0" y="315"/>
                  </a:lnTo>
                  <a:lnTo>
                    <a:pt x="12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FD3F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19" name="Freeform 32"/>
            <p:cNvSpPr/>
            <p:nvPr/>
          </p:nvSpPr>
          <p:spPr>
            <a:xfrm>
              <a:off x="2265543" y="600758"/>
              <a:ext cx="651830" cy="805899"/>
            </a:xfrm>
            <a:custGeom>
              <a:avLst/>
              <a:gdLst/>
              <a:ahLst/>
              <a:cxnLst>
                <a:cxn ang="0">
                  <a:pos x="405912" y="0"/>
                </a:cxn>
                <a:cxn ang="0">
                  <a:pos x="651830" y="242954"/>
                </a:cxn>
                <a:cxn ang="0">
                  <a:pos x="0" y="805899"/>
                </a:cxn>
                <a:cxn ang="0">
                  <a:pos x="405912" y="0"/>
                </a:cxn>
              </a:cxnLst>
              <a:pathLst>
                <a:path w="220" h="272">
                  <a:moveTo>
                    <a:pt x="137" y="0"/>
                  </a:moveTo>
                  <a:lnTo>
                    <a:pt x="220" y="82"/>
                  </a:lnTo>
                  <a:lnTo>
                    <a:pt x="0" y="272"/>
                  </a:lnTo>
                  <a:lnTo>
                    <a:pt x="13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02579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22" name="Freeform 33"/>
            <p:cNvSpPr/>
            <p:nvPr/>
          </p:nvSpPr>
          <p:spPr>
            <a:xfrm>
              <a:off x="1065581" y="1000744"/>
              <a:ext cx="1199961" cy="965893"/>
            </a:xfrm>
            <a:custGeom>
              <a:avLst/>
              <a:gdLst/>
              <a:ahLst/>
              <a:cxnLst>
                <a:cxn ang="0">
                  <a:pos x="1199961" y="405912"/>
                </a:cxn>
                <a:cxn ang="0">
                  <a:pos x="302212" y="0"/>
                </a:cxn>
                <a:cxn ang="0">
                  <a:pos x="0" y="965893"/>
                </a:cxn>
                <a:cxn ang="0">
                  <a:pos x="1199961" y="405912"/>
                </a:cxn>
              </a:cxnLst>
              <a:pathLst>
                <a:path w="405" h="326">
                  <a:moveTo>
                    <a:pt x="405" y="137"/>
                  </a:moveTo>
                  <a:lnTo>
                    <a:pt x="102" y="0"/>
                  </a:lnTo>
                  <a:lnTo>
                    <a:pt x="0" y="326"/>
                  </a:lnTo>
                  <a:lnTo>
                    <a:pt x="405" y="137"/>
                  </a:lnTo>
                  <a:close/>
                </a:path>
              </a:pathLst>
            </a:custGeom>
            <a:noFill/>
            <a:ln w="9525" cap="flat" cmpd="sng">
              <a:solidFill>
                <a:srgbClr val="E02579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</p:grpSp>
      <p:sp>
        <p:nvSpPr>
          <p:cNvPr id="27" name="文本框 26"/>
          <p:cNvSpPr txBox="1"/>
          <p:nvPr/>
        </p:nvSpPr>
        <p:spPr>
          <a:xfrm>
            <a:off x="928370" y="151765"/>
            <a:ext cx="1095311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400" b="1" dirty="0" smtClean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36. </a:t>
            </a:r>
            <a:r>
              <a:rPr lang="zh-CN" altLang="en-US" sz="2400" b="1" dirty="0" smtClean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干预、打断</a:t>
            </a:r>
            <a:r>
              <a:rPr lang="en-US" altLang="zh-CN" sz="2400" b="1" dirty="0" smtClean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 interrupt; bother；break in；cut instep in；over-control</a:t>
            </a:r>
            <a:endParaRPr lang="en-US" altLang="zh-CN" sz="2400" b="1" dirty="0" smtClean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ea"/>
            </a:endParaRPr>
          </a:p>
        </p:txBody>
      </p:sp>
      <p:sp>
        <p:nvSpPr>
          <p:cNvPr id="11272" name="AutoShape 36"/>
          <p:cNvSpPr/>
          <p:nvPr>
            <p:custDataLst>
              <p:tags r:id="rId4"/>
            </p:custDataLst>
          </p:nvPr>
        </p:nvSpPr>
        <p:spPr>
          <a:xfrm>
            <a:off x="111125" y="826135"/>
            <a:ext cx="11851640" cy="5765165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FFFFFF"/>
              </a:gs>
              <a:gs pos="100000">
                <a:srgbClr val="FBFBBB">
                  <a:alpha val="89999"/>
                </a:srgbClr>
              </a:gs>
            </a:gsLst>
            <a:lin ang="0" scaled="1"/>
            <a:tileRect/>
          </a:gradFill>
          <a:ln w="9525" cap="flat" cmpd="sng">
            <a:solidFill>
              <a:srgbClr val="C0C0C0"/>
            </a:solidFill>
            <a:prstDash val="solid"/>
            <a:headEnd type="none" w="med" len="med"/>
            <a:tailEnd type="none" w="med" len="med"/>
          </a:ln>
          <a:effectLst>
            <a:prstShdw prst="shdw13" dist="53882" dir="13499999">
              <a:srgbClr val="F5B363">
                <a:alpha val="50000"/>
              </a:srgbClr>
            </a:prstShdw>
          </a:effectLst>
        </p:spPr>
        <p:txBody>
          <a:bodyPr wrap="none" anchor="ctr"/>
          <a:p>
            <a:pPr algn="l"/>
            <a:endParaRPr lang="zh-CN" altLang="en-US" sz="20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9" name="图片 8"/>
          <p:cNvPicPr/>
          <p:nvPr/>
        </p:nvPicPr>
        <p:blipFill>
          <a:blip r:embed="rId5"/>
          <a:stretch>
            <a:fillRect/>
          </a:stretch>
        </p:blipFill>
        <p:spPr>
          <a:xfrm>
            <a:off x="10135870" y="5061585"/>
            <a:ext cx="2321560" cy="190373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969515" y="6146366"/>
            <a:ext cx="520050" cy="819282"/>
          </a:xfrm>
          <a:prstGeom prst="rect">
            <a:avLst/>
          </a:prstGeom>
        </p:spPr>
      </p:pic>
      <p:sp>
        <p:nvSpPr>
          <p:cNvPr id="26" name="文本框 25"/>
          <p:cNvSpPr txBox="1"/>
          <p:nvPr/>
        </p:nvSpPr>
        <p:spPr>
          <a:xfrm>
            <a:off x="695960" y="844550"/>
            <a:ext cx="11417935" cy="57543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buFont typeface="Arial" panose="020B0604020202020204" pitchFamily="34" charset="0"/>
              <a:buNone/>
            </a:pPr>
            <a:r>
              <a:rPr lang="en-US" altLang="zh-CN" sz="2400" b="1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disturb </a:t>
            </a:r>
            <a:r>
              <a:rPr lang="en-US" altLang="zh-CN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v. </a:t>
            </a:r>
            <a:r>
              <a:rPr lang="zh-CN" altLang="en-US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打扰；妨碍；干扰--- </a:t>
            </a:r>
            <a:r>
              <a:rPr lang="en-US" altLang="zh-CN" sz="2400" b="1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disturbance</a:t>
            </a:r>
            <a:r>
              <a:rPr lang="en-US" altLang="zh-CN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 /d</a:t>
            </a:r>
            <a:r>
              <a:rPr lang="en-US" altLang="en-US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ɪˈ</a:t>
            </a:r>
            <a:r>
              <a:rPr lang="en-US" altLang="zh-CN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st</a:t>
            </a:r>
            <a:r>
              <a:rPr lang="en-US" altLang="en-US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ɜː</a:t>
            </a:r>
            <a:r>
              <a:rPr lang="en-US" altLang="zh-CN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en-US" altLang="en-US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ə</a:t>
            </a:r>
            <a:r>
              <a:rPr lang="en-US" altLang="zh-CN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ns/ n.</a:t>
            </a:r>
            <a:endParaRPr lang="en-US" altLang="zh-CN" sz="1600" b="1" i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buFont typeface="Arial" panose="020B0604020202020204" pitchFamily="34" charset="0"/>
              <a:buNone/>
            </a:pPr>
            <a:r>
              <a:rPr lang="en-US" altLang="zh-CN" sz="2400" b="1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disrupt</a:t>
            </a:r>
            <a:r>
              <a:rPr lang="en-US" altLang="zh-CN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 /d</a:t>
            </a:r>
            <a:r>
              <a:rPr lang="en-US" altLang="en-US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ɪ</a:t>
            </a:r>
            <a:r>
              <a:rPr lang="en-US" altLang="zh-CN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sˈr</a:t>
            </a:r>
            <a:r>
              <a:rPr lang="en-US" altLang="en-US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ʌ</a:t>
            </a:r>
            <a:r>
              <a:rPr lang="en-US" altLang="zh-CN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pt/v. </a:t>
            </a:r>
            <a:r>
              <a:rPr lang="zh-CN" altLang="en-US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扰乱；打乱 --- </a:t>
            </a:r>
            <a:r>
              <a:rPr lang="en-US" altLang="zh-CN" sz="2400" b="1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disruption</a:t>
            </a:r>
            <a:r>
              <a:rPr lang="en-US" altLang="zh-CN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 n.</a:t>
            </a:r>
            <a:endParaRPr lang="en-US" altLang="zh-CN" sz="1600" b="1" i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buFont typeface="Arial" panose="020B0604020202020204" pitchFamily="34" charset="0"/>
              <a:buNone/>
            </a:pPr>
            <a:r>
              <a:rPr lang="en-US" altLang="zh-CN" sz="2400" b="1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intervene</a:t>
            </a:r>
            <a:r>
              <a:rPr lang="en-US" altLang="zh-CN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 /</a:t>
            </a:r>
            <a:r>
              <a:rPr lang="en-US" altLang="en-US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ɪ</a:t>
            </a:r>
            <a:r>
              <a:rPr lang="en-US" altLang="zh-CN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nt</a:t>
            </a:r>
            <a:r>
              <a:rPr lang="en-US" altLang="en-US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ə'</a:t>
            </a:r>
            <a:r>
              <a:rPr lang="en-US" altLang="zh-CN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vi</a:t>
            </a:r>
            <a:r>
              <a:rPr lang="en-US" altLang="en-US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ː</a:t>
            </a:r>
            <a:r>
              <a:rPr lang="en-US" altLang="zh-CN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n/--- </a:t>
            </a:r>
            <a:r>
              <a:rPr lang="en-US" altLang="zh-CN" sz="2400" b="1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intervention</a:t>
            </a:r>
            <a:r>
              <a:rPr lang="en-US" altLang="zh-CN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 /</a:t>
            </a:r>
            <a:r>
              <a:rPr lang="en-US" altLang="en-US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ɪ</a:t>
            </a:r>
            <a:r>
              <a:rPr lang="en-US" altLang="zh-CN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nt</a:t>
            </a:r>
            <a:r>
              <a:rPr lang="en-US" altLang="en-US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ə'</a:t>
            </a:r>
            <a:r>
              <a:rPr lang="en-US" altLang="zh-CN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ven</a:t>
            </a:r>
            <a:r>
              <a:rPr lang="en-US" altLang="en-US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ʃə</a:t>
            </a:r>
            <a:r>
              <a:rPr lang="en-US" altLang="zh-CN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n/ n. </a:t>
            </a:r>
            <a:r>
              <a:rPr lang="zh-CN" altLang="en-US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介入；调停；妨碍, </a:t>
            </a:r>
            <a:endParaRPr lang="zh-CN" altLang="en-US" sz="1600" b="1" i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buFont typeface="Arial" panose="020B0604020202020204" pitchFamily="34" charset="0"/>
              <a:buNone/>
            </a:pPr>
            <a:r>
              <a:rPr lang="en-US" altLang="zh-CN" sz="2400" b="1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interfere</a:t>
            </a:r>
            <a:r>
              <a:rPr lang="en-US" altLang="zh-CN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 /</a:t>
            </a:r>
            <a:r>
              <a:rPr lang="en-US" altLang="en-US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ɪ</a:t>
            </a:r>
            <a:r>
              <a:rPr lang="en-US" altLang="zh-CN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nt</a:t>
            </a:r>
            <a:r>
              <a:rPr lang="en-US" altLang="en-US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ə'</a:t>
            </a:r>
            <a:r>
              <a:rPr lang="en-US" altLang="zh-CN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f</a:t>
            </a:r>
            <a:r>
              <a:rPr lang="en-US" altLang="en-US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ɪə/ </a:t>
            </a:r>
            <a:r>
              <a:rPr lang="en-US" altLang="zh-CN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v. </a:t>
            </a:r>
            <a:r>
              <a:rPr lang="zh-CN" altLang="en-US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干涉；妨碍；打扰 ---</a:t>
            </a:r>
            <a:r>
              <a:rPr lang="en-US" altLang="zh-CN" sz="2400" b="1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interference</a:t>
            </a:r>
            <a:r>
              <a:rPr lang="en-US" altLang="zh-CN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 n. </a:t>
            </a:r>
            <a:endParaRPr lang="en-US" altLang="zh-CN" sz="1600" b="1" i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buFont typeface="Arial" panose="020B0604020202020204" pitchFamily="34" charset="0"/>
              <a:buNone/>
            </a:pPr>
            <a:r>
              <a:rPr lang="en-US" altLang="zh-CN" sz="2400" b="1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distract</a:t>
            </a:r>
            <a:r>
              <a:rPr lang="en-US" altLang="zh-CN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 /d</a:t>
            </a:r>
            <a:r>
              <a:rPr lang="en-US" altLang="en-US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ɪˈ</a:t>
            </a:r>
            <a:r>
              <a:rPr lang="en-US" altLang="zh-CN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str</a:t>
            </a:r>
            <a:r>
              <a:rPr lang="en-US" altLang="en-US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æ</a:t>
            </a:r>
            <a:r>
              <a:rPr lang="en-US" altLang="zh-CN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kt/ v. </a:t>
            </a:r>
            <a:r>
              <a:rPr lang="zh-CN" altLang="en-US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使分心，使转移注意力--- </a:t>
            </a:r>
            <a:r>
              <a:rPr lang="en-US" altLang="zh-CN" sz="2400" b="1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distraction</a:t>
            </a:r>
            <a:r>
              <a:rPr lang="en-US" altLang="zh-CN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 n. </a:t>
            </a:r>
            <a:endParaRPr lang="en-US" altLang="zh-CN" sz="1600" b="1" i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en-US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</a:t>
            </a:r>
            <a:r>
              <a:rPr lang="zh-CN" altLang="en-US" sz="1600" b="1" i="1">
                <a:solidFill>
                  <a:srgbClr val="0070C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褒义：合理介入、调控、帮扶、调停</a:t>
            </a:r>
            <a:endParaRPr lang="zh-CN" altLang="en-US" sz="1600" b="1" i="1">
              <a:solidFill>
                <a:srgbClr val="0070C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buFont typeface="Arial" panose="020B0604020202020204" pitchFamily="34" charset="0"/>
              <a:buNone/>
            </a:pPr>
            <a:r>
              <a:rPr lang="en-US" altLang="zh-CN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①</a:t>
            </a:r>
            <a:r>
              <a:rPr lang="en-US" altLang="zh-CN" sz="2400" b="1">
                <a:solidFill>
                  <a:srgbClr val="0070C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mediate</a:t>
            </a:r>
            <a:r>
              <a:rPr lang="en-US" altLang="zh-CN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 /ˈmi</a:t>
            </a:r>
            <a:r>
              <a:rPr lang="en-US" altLang="en-US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ː</a:t>
            </a:r>
            <a:r>
              <a:rPr lang="en-US" altLang="zh-CN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die</a:t>
            </a:r>
            <a:r>
              <a:rPr lang="en-US" altLang="en-US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ɪ</a:t>
            </a:r>
            <a:r>
              <a:rPr lang="en-US" altLang="zh-CN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t/ </a:t>
            </a:r>
            <a:r>
              <a:rPr lang="zh-CN" altLang="en-US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调停、调解矛盾（褒义高级）--- </a:t>
            </a:r>
            <a:r>
              <a:rPr lang="en-US" altLang="zh-CN" sz="2400" b="1">
                <a:solidFill>
                  <a:srgbClr val="0070C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mediation</a:t>
            </a:r>
            <a:endParaRPr lang="en-US" altLang="zh-CN" sz="2400" b="1">
              <a:solidFill>
                <a:srgbClr val="0070C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buFont typeface="Arial" panose="020B0604020202020204" pitchFamily="34" charset="0"/>
              <a:buNone/>
            </a:pPr>
            <a:r>
              <a:rPr lang="en-US" altLang="zh-CN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②</a:t>
            </a:r>
            <a:r>
              <a:rPr lang="en-US" altLang="zh-CN" sz="2400" b="1">
                <a:solidFill>
                  <a:srgbClr val="0070C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intercede </a:t>
            </a:r>
            <a:r>
              <a:rPr lang="en-US" altLang="zh-CN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/ˌ</a:t>
            </a:r>
            <a:r>
              <a:rPr lang="en-US" altLang="en-US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ɪ</a:t>
            </a:r>
            <a:r>
              <a:rPr lang="en-US" altLang="zh-CN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nt</a:t>
            </a:r>
            <a:r>
              <a:rPr lang="en-US" altLang="en-US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əˈ</a:t>
            </a:r>
            <a:r>
              <a:rPr lang="en-US" altLang="zh-CN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si</a:t>
            </a:r>
            <a:r>
              <a:rPr lang="en-US" altLang="en-US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ː</a:t>
            </a:r>
            <a:r>
              <a:rPr lang="en-US" altLang="zh-CN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d/ </a:t>
            </a:r>
            <a:r>
              <a:rPr lang="zh-CN" altLang="en-US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代为调解、出面斡旋--- </a:t>
            </a:r>
            <a:r>
              <a:rPr lang="en-US" altLang="zh-CN" sz="2400" b="1">
                <a:solidFill>
                  <a:srgbClr val="0070C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interceder </a:t>
            </a:r>
            <a:r>
              <a:rPr lang="zh-CN" altLang="en-US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调解者；仲裁者</a:t>
            </a:r>
            <a:endParaRPr lang="zh-CN" altLang="en-US" sz="1600" b="1" i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buFont typeface="Arial" panose="020B0604020202020204" pitchFamily="34" charset="0"/>
              <a:buNone/>
            </a:pPr>
            <a:r>
              <a:rPr lang="en-US" altLang="zh-CN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③</a:t>
            </a:r>
            <a:r>
              <a:rPr lang="en-US" altLang="zh-CN" sz="2400" b="1">
                <a:solidFill>
                  <a:srgbClr val="0070C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regulate</a:t>
            </a:r>
            <a:r>
              <a:rPr lang="en-US" altLang="zh-CN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 /ˈre</a:t>
            </a:r>
            <a:r>
              <a:rPr lang="en-US" altLang="en-US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ɡ</a:t>
            </a:r>
            <a:r>
              <a:rPr lang="en-US" altLang="zh-CN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jule</a:t>
            </a:r>
            <a:r>
              <a:rPr lang="en-US" altLang="en-US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ɪ</a:t>
            </a:r>
            <a:r>
              <a:rPr lang="en-US" altLang="zh-CN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t/ </a:t>
            </a:r>
            <a:r>
              <a:rPr lang="zh-CN" altLang="en-US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监管、调控、规范干预---</a:t>
            </a:r>
            <a:r>
              <a:rPr lang="en-US" altLang="zh-CN" sz="2400" b="1">
                <a:solidFill>
                  <a:srgbClr val="0070C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regulation</a:t>
            </a:r>
            <a:r>
              <a:rPr lang="en-US" altLang="zh-CN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zh-CN" altLang="en-US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规章制度；（运用规则条例的）管理</a:t>
            </a:r>
            <a:endParaRPr lang="zh-CN" altLang="en-US" sz="1600" b="1" i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buFont typeface="Arial" panose="020B0604020202020204" pitchFamily="34" charset="0"/>
              <a:buNone/>
            </a:pPr>
            <a:r>
              <a:rPr lang="en-US" altLang="zh-CN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④</a:t>
            </a:r>
            <a:r>
              <a:rPr lang="en-US" altLang="zh-CN" sz="2400" b="1">
                <a:solidFill>
                  <a:srgbClr val="0070C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supervise</a:t>
            </a:r>
            <a:r>
              <a:rPr lang="en-US" altLang="zh-CN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 /ˈsu</a:t>
            </a:r>
            <a:r>
              <a:rPr lang="en-US" altLang="en-US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ː</a:t>
            </a:r>
            <a:r>
              <a:rPr lang="en-US" altLang="zh-CN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p</a:t>
            </a:r>
            <a:r>
              <a:rPr lang="en-US" altLang="en-US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ə</a:t>
            </a:r>
            <a:r>
              <a:rPr lang="en-US" altLang="zh-CN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va</a:t>
            </a:r>
            <a:r>
              <a:rPr lang="en-US" altLang="en-US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ɪ</a:t>
            </a:r>
            <a:r>
              <a:rPr lang="en-US" altLang="zh-CN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z/ </a:t>
            </a:r>
            <a:r>
              <a:rPr lang="zh-CN" altLang="en-US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监督、管控、适度介入---</a:t>
            </a:r>
            <a:r>
              <a:rPr lang="en-US" altLang="zh-CN" sz="2400" b="1">
                <a:solidFill>
                  <a:srgbClr val="0070C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supervision</a:t>
            </a:r>
            <a:r>
              <a:rPr lang="en-US" altLang="zh-CN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 /ˌsu</a:t>
            </a:r>
            <a:r>
              <a:rPr lang="en-US" altLang="en-US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ː</a:t>
            </a:r>
            <a:r>
              <a:rPr lang="en-US" altLang="zh-CN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p</a:t>
            </a:r>
            <a:r>
              <a:rPr lang="en-US" altLang="en-US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əˈ</a:t>
            </a:r>
            <a:r>
              <a:rPr lang="en-US" altLang="zh-CN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v</a:t>
            </a:r>
            <a:r>
              <a:rPr lang="en-US" altLang="en-US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ɪʒ(ə)</a:t>
            </a:r>
            <a:r>
              <a:rPr lang="en-US" altLang="zh-CN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n/ n.</a:t>
            </a:r>
            <a:r>
              <a:rPr lang="zh-CN" altLang="en-US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监督，管理</a:t>
            </a:r>
            <a:endParaRPr lang="zh-CN" altLang="en-US" sz="1600" b="1" i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en-US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</a:t>
            </a:r>
            <a:r>
              <a:rPr lang="zh-CN" altLang="en-US" sz="1600" b="1" i="1">
                <a:solidFill>
                  <a:srgbClr val="00B05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贬义：过度干涉、管束、插手、包办</a:t>
            </a:r>
            <a:endParaRPr lang="zh-CN" altLang="en-US" sz="1600" b="1" i="1">
              <a:solidFill>
                <a:srgbClr val="00B05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buFont typeface="Arial" panose="020B0604020202020204" pitchFamily="34" charset="0"/>
              <a:buNone/>
            </a:pPr>
            <a:r>
              <a:rPr lang="en-US" altLang="zh-CN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①</a:t>
            </a:r>
            <a:r>
              <a:rPr lang="en-US" altLang="zh-CN" sz="2400" b="1">
                <a:solidFill>
                  <a:srgbClr val="00B05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meddle in</a:t>
            </a:r>
            <a:r>
              <a:rPr lang="en-US" altLang="zh-CN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 /ˈmed(</a:t>
            </a:r>
            <a:r>
              <a:rPr lang="en-US" altLang="en-US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ə)</a:t>
            </a:r>
            <a:r>
              <a:rPr lang="en-US" altLang="zh-CN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l/v. </a:t>
            </a:r>
            <a:r>
              <a:rPr lang="zh-CN" altLang="en-US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干涉；管闲事；多管闲事、胡乱干涉（强烈贬义）</a:t>
            </a:r>
            <a:endParaRPr lang="zh-CN" altLang="en-US" sz="1600" b="1" i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buFont typeface="Arial" panose="020B0604020202020204" pitchFamily="34" charset="0"/>
              <a:buNone/>
            </a:pPr>
            <a:r>
              <a:rPr lang="en-US" altLang="zh-CN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②</a:t>
            </a:r>
            <a:r>
              <a:rPr lang="en-US" altLang="zh-CN" sz="2400" b="1">
                <a:solidFill>
                  <a:srgbClr val="00B05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intrude into</a:t>
            </a:r>
            <a:r>
              <a:rPr lang="en-US" altLang="zh-CN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 /</a:t>
            </a:r>
            <a:r>
              <a:rPr lang="en-US" altLang="en-US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ɪ</a:t>
            </a:r>
            <a:r>
              <a:rPr lang="en-US" altLang="zh-CN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nˈtru</a:t>
            </a:r>
            <a:r>
              <a:rPr lang="en-US" altLang="en-US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ː</a:t>
            </a:r>
            <a:r>
              <a:rPr lang="en-US" altLang="zh-CN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d/ </a:t>
            </a:r>
            <a:r>
              <a:rPr lang="zh-CN" altLang="en-US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闯入、侵扰、过度干涉私人生活</a:t>
            </a:r>
            <a:endParaRPr lang="zh-CN" altLang="en-US" sz="1600" b="1" i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buFont typeface="Arial" panose="020B0604020202020204" pitchFamily="34" charset="0"/>
              <a:buNone/>
            </a:pPr>
            <a:r>
              <a:rPr lang="en-US" altLang="zh-CN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③</a:t>
            </a:r>
            <a:r>
              <a:rPr lang="en-US" altLang="zh-CN" sz="2400" b="1">
                <a:solidFill>
                  <a:srgbClr val="00B05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invade </a:t>
            </a:r>
            <a:r>
              <a:rPr lang="en-US" altLang="zh-CN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/</a:t>
            </a:r>
            <a:r>
              <a:rPr lang="en-US" altLang="en-US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ɪ</a:t>
            </a:r>
            <a:r>
              <a:rPr lang="en-US" altLang="zh-CN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nˈve</a:t>
            </a:r>
            <a:r>
              <a:rPr lang="en-US" altLang="en-US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ɪ</a:t>
            </a:r>
            <a:r>
              <a:rPr lang="en-US" altLang="zh-CN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d/ </a:t>
            </a:r>
            <a:r>
              <a:rPr lang="zh-CN" altLang="en-US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侵犯、干涉隐私；武力入侵，侵略；大量涌入，蜂拥而入；扩散，渗入</a:t>
            </a:r>
            <a:endParaRPr lang="zh-CN" altLang="en-US" sz="1600" b="1" i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buFont typeface="Arial" panose="020B0604020202020204" pitchFamily="34" charset="0"/>
              <a:buNone/>
            </a:pPr>
            <a:r>
              <a:rPr lang="en-US" altLang="zh-CN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④</a:t>
            </a:r>
            <a:r>
              <a:rPr lang="en-US" altLang="zh-CN" sz="2400" b="1">
                <a:solidFill>
                  <a:srgbClr val="00B05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impose on</a:t>
            </a:r>
            <a:r>
              <a:rPr lang="en-US" altLang="zh-CN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 /</a:t>
            </a:r>
            <a:r>
              <a:rPr lang="en-US" altLang="en-US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ɪ</a:t>
            </a:r>
            <a:r>
              <a:rPr lang="en-US" altLang="zh-CN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mˈp</a:t>
            </a:r>
            <a:r>
              <a:rPr lang="en-US" altLang="en-US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əʊ</a:t>
            </a:r>
            <a:r>
              <a:rPr lang="en-US" altLang="zh-CN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z/ </a:t>
            </a:r>
            <a:r>
              <a:rPr lang="zh-CN" altLang="en-US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强加干涉；强制推行；把（自己的观点、信仰等）强加于；打扰，麻烦</a:t>
            </a:r>
            <a:endParaRPr lang="zh-CN" altLang="en-US" sz="1600" b="1" i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buFont typeface="Arial" panose="020B0604020202020204" pitchFamily="34" charset="0"/>
              <a:buNone/>
            </a:pPr>
            <a:r>
              <a:rPr lang="en-US" altLang="zh-CN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⑤</a:t>
            </a:r>
            <a:r>
              <a:rPr lang="en-US" altLang="zh-CN" sz="2400" b="1">
                <a:solidFill>
                  <a:srgbClr val="00B05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helicopter parents </a:t>
            </a:r>
            <a:r>
              <a:rPr lang="zh-CN" altLang="en-US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直升机家长（过度干预、包办、焦虑管控）</a:t>
            </a:r>
            <a:endParaRPr lang="zh-CN" altLang="en-US" sz="1600" b="1" i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>
          <a:xfrm>
            <a:off x="8785860" y="906145"/>
            <a:ext cx="2767965" cy="2965450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0" name="直接连接符 19"/>
          <p:cNvCxnSpPr/>
          <p:nvPr/>
        </p:nvCxnSpPr>
        <p:spPr>
          <a:xfrm>
            <a:off x="512860" y="688340"/>
            <a:ext cx="10972825" cy="0"/>
          </a:xfrm>
          <a:prstGeom prst="line">
            <a:avLst/>
          </a:prstGeom>
          <a:ln>
            <a:gradFill>
              <a:gsLst>
                <a:gs pos="0">
                  <a:srgbClr val="400040"/>
                </a:gs>
                <a:gs pos="32000">
                  <a:srgbClr val="8F0040"/>
                </a:gs>
                <a:gs pos="63000">
                  <a:srgbClr val="F27300"/>
                </a:gs>
                <a:gs pos="100000">
                  <a:srgbClr val="FFBF00"/>
                </a:gs>
              </a:gsLst>
              <a:lin ang="10800000" scaled="0"/>
            </a:gradFill>
          </a:ln>
        </p:spPr>
        <p:style>
          <a:lnRef idx="1">
            <a:srgbClr val="5B9BD5"/>
          </a:lnRef>
          <a:fillRef idx="0">
            <a:srgbClr val="5B9BD5"/>
          </a:fillRef>
          <a:effectRef idx="0">
            <a:srgbClr val="5B9BD5"/>
          </a:effectRef>
          <a:fontRef idx="minor">
            <a:sysClr val="windowText" lastClr="000000"/>
          </a:fontRef>
        </p:style>
      </p:cxnSp>
      <p:sp>
        <p:nvSpPr>
          <p:cNvPr id="25" name="矩形 24"/>
          <p:cNvSpPr/>
          <p:nvPr/>
        </p:nvSpPr>
        <p:spPr>
          <a:xfrm>
            <a:off x="0" y="6685613"/>
            <a:ext cx="12192000" cy="172387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/>
          <p:nvPr/>
        </p:nvPicPr>
        <p:blipFill>
          <a:blip r:embed="rId1"/>
          <a:stretch>
            <a:fillRect/>
          </a:stretch>
        </p:blipFill>
        <p:spPr>
          <a:xfrm>
            <a:off x="54610" y="6584950"/>
            <a:ext cx="708025" cy="2730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130" b="100000" l="0" r="39917">
                        <a14:foregroundMark x1="10187" y1="34463" x2="9563" y2="64407"/>
                        <a14:foregroundMark x1="18295" y1="11864" x2="16424" y2="37288"/>
                        <a14:foregroundMark x1="19751" y1="24294" x2="22453" y2="22599"/>
                        <a14:foregroundMark x1="13306" y1="20339" x2="14761" y2="25424"/>
                        <a14:foregroundMark x1="19335" y1="37288" x2="24532" y2="31638"/>
                        <a14:foregroundMark x1="28274" y1="31638" x2="28274" y2="45763"/>
                        <a14:foregroundMark x1="11850" y1="58192" x2="28690" y2="54237"/>
                        <a14:foregroundMark x1="11642" y1="48588" x2="26819" y2="45763"/>
                        <a14:foregroundMark x1="9563" y1="66102" x2="29730" y2="66667"/>
                        <a14:foregroundMark x1="28898" y1="55367" x2="27651" y2="61582"/>
                        <a14:foregroundMark x1="11227" y1="52542" x2="18295" y2="51977"/>
                        <a14:foregroundMark x1="20582" y1="61582" x2="25156" y2="58192"/>
                        <a14:foregroundMark x1="20166" y1="48588" x2="20166" y2="51412"/>
                        <a14:foregroundMark x1="13306" y1="74011" x2="18295" y2="82486"/>
                        <a14:foregroundMark x1="19751" y1="83616" x2="23909" y2="73446"/>
                      </a14:backgroundRemoval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>
            <a:off x="0" y="12700"/>
            <a:ext cx="1078865" cy="831850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414020" y="551815"/>
            <a:ext cx="140970" cy="121920"/>
            <a:chOff x="715963" y="600758"/>
            <a:chExt cx="2201410" cy="2201406"/>
          </a:xfrm>
        </p:grpSpPr>
        <p:sp>
          <p:nvSpPr>
            <p:cNvPr id="5" name="Freeform 20"/>
            <p:cNvSpPr/>
            <p:nvPr/>
          </p:nvSpPr>
          <p:spPr>
            <a:xfrm>
              <a:off x="715963" y="843713"/>
              <a:ext cx="349618" cy="1712535"/>
            </a:xfrm>
            <a:custGeom>
              <a:avLst/>
              <a:gdLst/>
              <a:ahLst/>
              <a:cxnLst>
                <a:cxn ang="0">
                  <a:pos x="349618" y="1122925"/>
                </a:cxn>
                <a:cxn ang="0">
                  <a:pos x="0" y="1712535"/>
                </a:cxn>
                <a:cxn ang="0">
                  <a:pos x="0" y="0"/>
                </a:cxn>
                <a:cxn ang="0">
                  <a:pos x="349618" y="1122925"/>
                </a:cxn>
              </a:cxnLst>
              <a:pathLst>
                <a:path w="118" h="578">
                  <a:moveTo>
                    <a:pt x="118" y="379"/>
                  </a:moveTo>
                  <a:lnTo>
                    <a:pt x="0" y="578"/>
                  </a:lnTo>
                  <a:lnTo>
                    <a:pt x="0" y="0"/>
                  </a:lnTo>
                  <a:lnTo>
                    <a:pt x="118" y="379"/>
                  </a:lnTo>
                  <a:close/>
                </a:path>
              </a:pathLst>
            </a:custGeom>
            <a:noFill/>
            <a:ln w="9525" cap="flat" cmpd="sng">
              <a:solidFill>
                <a:srgbClr val="FEF22A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6" name="Freeform 21"/>
            <p:cNvSpPr/>
            <p:nvPr/>
          </p:nvSpPr>
          <p:spPr>
            <a:xfrm>
              <a:off x="715963" y="600758"/>
              <a:ext cx="651830" cy="399987"/>
            </a:xfrm>
            <a:custGeom>
              <a:avLst/>
              <a:gdLst/>
              <a:ahLst/>
              <a:cxnLst>
                <a:cxn ang="0">
                  <a:pos x="651830" y="399987"/>
                </a:cxn>
                <a:cxn ang="0">
                  <a:pos x="0" y="242955"/>
                </a:cxn>
                <a:cxn ang="0">
                  <a:pos x="242954" y="0"/>
                </a:cxn>
                <a:cxn ang="0">
                  <a:pos x="651830" y="399987"/>
                </a:cxn>
              </a:cxnLst>
              <a:pathLst>
                <a:path w="220" h="135">
                  <a:moveTo>
                    <a:pt x="220" y="135"/>
                  </a:moveTo>
                  <a:lnTo>
                    <a:pt x="0" y="82"/>
                  </a:lnTo>
                  <a:lnTo>
                    <a:pt x="82" y="0"/>
                  </a:lnTo>
                  <a:lnTo>
                    <a:pt x="220" y="135"/>
                  </a:lnTo>
                  <a:close/>
                </a:path>
              </a:pathLst>
            </a:custGeom>
            <a:noFill/>
            <a:ln w="9525" cap="flat" cmpd="sng">
              <a:solidFill>
                <a:srgbClr val="5B3B87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7" name="Freeform 22"/>
            <p:cNvSpPr/>
            <p:nvPr/>
          </p:nvSpPr>
          <p:spPr>
            <a:xfrm>
              <a:off x="715963" y="1966637"/>
              <a:ext cx="349618" cy="835527"/>
            </a:xfrm>
            <a:custGeom>
              <a:avLst/>
              <a:gdLst/>
              <a:ahLst/>
              <a:cxnLst>
                <a:cxn ang="0">
                  <a:pos x="349618" y="0"/>
                </a:cxn>
                <a:cxn ang="0">
                  <a:pos x="242954" y="835527"/>
                </a:cxn>
                <a:cxn ang="0">
                  <a:pos x="0" y="589609"/>
                </a:cxn>
                <a:cxn ang="0">
                  <a:pos x="349618" y="0"/>
                </a:cxn>
              </a:cxnLst>
              <a:pathLst>
                <a:path w="118" h="282">
                  <a:moveTo>
                    <a:pt x="118" y="0"/>
                  </a:moveTo>
                  <a:lnTo>
                    <a:pt x="82" y="282"/>
                  </a:lnTo>
                  <a:lnTo>
                    <a:pt x="0" y="199"/>
                  </a:lnTo>
                  <a:lnTo>
                    <a:pt x="11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FD665B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8" name="Freeform 23"/>
            <p:cNvSpPr/>
            <p:nvPr/>
          </p:nvSpPr>
          <p:spPr>
            <a:xfrm>
              <a:off x="715963" y="843713"/>
              <a:ext cx="651830" cy="1122926"/>
            </a:xfrm>
            <a:custGeom>
              <a:avLst/>
              <a:gdLst/>
              <a:ahLst/>
              <a:cxnLst>
                <a:cxn ang="0">
                  <a:pos x="651830" y="157031"/>
                </a:cxn>
                <a:cxn ang="0">
                  <a:pos x="349617" y="1122926"/>
                </a:cxn>
                <a:cxn ang="0">
                  <a:pos x="0" y="0"/>
                </a:cxn>
                <a:cxn ang="0">
                  <a:pos x="651830" y="157031"/>
                </a:cxn>
              </a:cxnLst>
              <a:pathLst>
                <a:path w="220" h="379">
                  <a:moveTo>
                    <a:pt x="220" y="53"/>
                  </a:moveTo>
                  <a:lnTo>
                    <a:pt x="118" y="379"/>
                  </a:lnTo>
                  <a:lnTo>
                    <a:pt x="0" y="0"/>
                  </a:lnTo>
                  <a:lnTo>
                    <a:pt x="220" y="53"/>
                  </a:lnTo>
                  <a:close/>
                </a:path>
              </a:pathLst>
            </a:custGeom>
            <a:noFill/>
            <a:ln w="9525" cap="flat" cmpd="sng">
              <a:solidFill>
                <a:srgbClr val="A82878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10" name="Freeform 24"/>
            <p:cNvSpPr/>
            <p:nvPr/>
          </p:nvSpPr>
          <p:spPr>
            <a:xfrm>
              <a:off x="958918" y="1966637"/>
              <a:ext cx="948117" cy="835527"/>
            </a:xfrm>
            <a:custGeom>
              <a:avLst/>
              <a:gdLst/>
              <a:ahLst/>
              <a:cxnLst>
                <a:cxn ang="0">
                  <a:pos x="948117" y="373320"/>
                </a:cxn>
                <a:cxn ang="0">
                  <a:pos x="0" y="835527"/>
                </a:cxn>
                <a:cxn ang="0">
                  <a:pos x="106663" y="0"/>
                </a:cxn>
                <a:cxn ang="0">
                  <a:pos x="948117" y="373320"/>
                </a:cxn>
              </a:cxnLst>
              <a:pathLst>
                <a:path w="320" h="282">
                  <a:moveTo>
                    <a:pt x="320" y="126"/>
                  </a:moveTo>
                  <a:lnTo>
                    <a:pt x="0" y="282"/>
                  </a:lnTo>
                  <a:lnTo>
                    <a:pt x="36" y="0"/>
                  </a:lnTo>
                  <a:lnTo>
                    <a:pt x="320" y="126"/>
                  </a:lnTo>
                  <a:close/>
                </a:path>
              </a:pathLst>
            </a:custGeom>
            <a:noFill/>
            <a:ln w="9525" cap="flat" cmpd="sng">
              <a:solidFill>
                <a:srgbClr val="FEF22A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12" name="Freeform 25"/>
            <p:cNvSpPr/>
            <p:nvPr/>
          </p:nvSpPr>
          <p:spPr>
            <a:xfrm>
              <a:off x="958918" y="600758"/>
              <a:ext cx="1712536" cy="399987"/>
            </a:xfrm>
            <a:custGeom>
              <a:avLst/>
              <a:gdLst/>
              <a:ahLst/>
              <a:cxnLst>
                <a:cxn ang="0">
                  <a:pos x="408875" y="399987"/>
                </a:cxn>
                <a:cxn ang="0">
                  <a:pos x="0" y="0"/>
                </a:cxn>
                <a:cxn ang="0">
                  <a:pos x="1712536" y="0"/>
                </a:cxn>
                <a:cxn ang="0">
                  <a:pos x="408875" y="399987"/>
                </a:cxn>
              </a:cxnLst>
              <a:pathLst>
                <a:path w="578" h="135">
                  <a:moveTo>
                    <a:pt x="138" y="135"/>
                  </a:moveTo>
                  <a:lnTo>
                    <a:pt x="0" y="0"/>
                  </a:lnTo>
                  <a:lnTo>
                    <a:pt x="578" y="0"/>
                  </a:lnTo>
                  <a:lnTo>
                    <a:pt x="138" y="135"/>
                  </a:lnTo>
                  <a:close/>
                </a:path>
              </a:pathLst>
            </a:custGeom>
            <a:noFill/>
            <a:ln w="9525" cap="flat" cmpd="sng">
              <a:solidFill>
                <a:srgbClr val="79307A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13" name="Freeform 26"/>
            <p:cNvSpPr/>
            <p:nvPr/>
          </p:nvSpPr>
          <p:spPr>
            <a:xfrm>
              <a:off x="958918" y="2339957"/>
              <a:ext cx="1712536" cy="462207"/>
            </a:xfrm>
            <a:custGeom>
              <a:avLst/>
              <a:gdLst/>
              <a:ahLst/>
              <a:cxnLst>
                <a:cxn ang="0">
                  <a:pos x="948116" y="0"/>
                </a:cxn>
                <a:cxn ang="0">
                  <a:pos x="1712536" y="462207"/>
                </a:cxn>
                <a:cxn ang="0">
                  <a:pos x="0" y="462207"/>
                </a:cxn>
                <a:cxn ang="0">
                  <a:pos x="948116" y="0"/>
                </a:cxn>
              </a:cxnLst>
              <a:pathLst>
                <a:path w="578" h="156">
                  <a:moveTo>
                    <a:pt x="320" y="0"/>
                  </a:moveTo>
                  <a:lnTo>
                    <a:pt x="578" y="156"/>
                  </a:lnTo>
                  <a:lnTo>
                    <a:pt x="0" y="156"/>
                  </a:lnTo>
                  <a:lnTo>
                    <a:pt x="32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FA8538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14" name="Freeform 27"/>
            <p:cNvSpPr/>
            <p:nvPr/>
          </p:nvSpPr>
          <p:spPr>
            <a:xfrm>
              <a:off x="1367793" y="600758"/>
              <a:ext cx="1303661" cy="805899"/>
            </a:xfrm>
            <a:custGeom>
              <a:avLst/>
              <a:gdLst/>
              <a:ahLst/>
              <a:cxnLst>
                <a:cxn ang="0">
                  <a:pos x="1303661" y="0"/>
                </a:cxn>
                <a:cxn ang="0">
                  <a:pos x="897748" y="805899"/>
                </a:cxn>
                <a:cxn ang="0">
                  <a:pos x="0" y="399986"/>
                </a:cxn>
                <a:cxn ang="0">
                  <a:pos x="1303661" y="0"/>
                </a:cxn>
              </a:cxnLst>
              <a:pathLst>
                <a:path w="440" h="272">
                  <a:moveTo>
                    <a:pt x="440" y="0"/>
                  </a:moveTo>
                  <a:lnTo>
                    <a:pt x="303" y="272"/>
                  </a:lnTo>
                  <a:lnTo>
                    <a:pt x="0" y="135"/>
                  </a:lnTo>
                  <a:lnTo>
                    <a:pt x="44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82878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15" name="Freeform 28"/>
            <p:cNvSpPr/>
            <p:nvPr/>
          </p:nvSpPr>
          <p:spPr>
            <a:xfrm>
              <a:off x="2265543" y="843713"/>
              <a:ext cx="651830" cy="1712535"/>
            </a:xfrm>
            <a:custGeom>
              <a:avLst/>
              <a:gdLst/>
              <a:ahLst/>
              <a:cxnLst>
                <a:cxn ang="0">
                  <a:pos x="651830" y="0"/>
                </a:cxn>
                <a:cxn ang="0">
                  <a:pos x="651830" y="1712535"/>
                </a:cxn>
                <a:cxn ang="0">
                  <a:pos x="0" y="562944"/>
                </a:cxn>
                <a:cxn ang="0">
                  <a:pos x="651830" y="0"/>
                </a:cxn>
              </a:cxnLst>
              <a:pathLst>
                <a:path w="220" h="578">
                  <a:moveTo>
                    <a:pt x="220" y="0"/>
                  </a:moveTo>
                  <a:lnTo>
                    <a:pt x="220" y="578"/>
                  </a:lnTo>
                  <a:lnTo>
                    <a:pt x="0" y="190"/>
                  </a:lnTo>
                  <a:lnTo>
                    <a:pt x="22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F1286A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16" name="Freeform 29"/>
            <p:cNvSpPr/>
            <p:nvPr/>
          </p:nvSpPr>
          <p:spPr>
            <a:xfrm>
              <a:off x="1907035" y="2339957"/>
              <a:ext cx="1010338" cy="462207"/>
            </a:xfrm>
            <a:custGeom>
              <a:avLst/>
              <a:gdLst/>
              <a:ahLst/>
              <a:cxnLst>
                <a:cxn ang="0">
                  <a:pos x="1010338" y="216289"/>
                </a:cxn>
                <a:cxn ang="0">
                  <a:pos x="0" y="0"/>
                </a:cxn>
                <a:cxn ang="0">
                  <a:pos x="764419" y="462207"/>
                </a:cxn>
                <a:cxn ang="0">
                  <a:pos x="1010338" y="216289"/>
                </a:cxn>
              </a:cxnLst>
              <a:pathLst>
                <a:path w="341" h="156">
                  <a:moveTo>
                    <a:pt x="341" y="73"/>
                  </a:moveTo>
                  <a:lnTo>
                    <a:pt x="0" y="0"/>
                  </a:lnTo>
                  <a:lnTo>
                    <a:pt x="258" y="156"/>
                  </a:lnTo>
                  <a:lnTo>
                    <a:pt x="341" y="73"/>
                  </a:lnTo>
                  <a:close/>
                </a:path>
              </a:pathLst>
            </a:custGeom>
            <a:noFill/>
            <a:ln w="9525" cap="flat" cmpd="sng">
              <a:solidFill>
                <a:srgbClr val="FD665B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17" name="Freeform 30"/>
            <p:cNvSpPr/>
            <p:nvPr/>
          </p:nvSpPr>
          <p:spPr>
            <a:xfrm>
              <a:off x="1065581" y="1406657"/>
              <a:ext cx="1199961" cy="933303"/>
            </a:xfrm>
            <a:custGeom>
              <a:avLst/>
              <a:gdLst/>
              <a:ahLst/>
              <a:cxnLst>
                <a:cxn ang="0">
                  <a:pos x="1199961" y="0"/>
                </a:cxn>
                <a:cxn ang="0">
                  <a:pos x="0" y="559981"/>
                </a:cxn>
                <a:cxn ang="0">
                  <a:pos x="841454" y="933303"/>
                </a:cxn>
                <a:cxn ang="0">
                  <a:pos x="1199961" y="0"/>
                </a:cxn>
              </a:cxnLst>
              <a:pathLst>
                <a:path w="405" h="315">
                  <a:moveTo>
                    <a:pt x="405" y="0"/>
                  </a:moveTo>
                  <a:lnTo>
                    <a:pt x="0" y="189"/>
                  </a:lnTo>
                  <a:lnTo>
                    <a:pt x="284" y="315"/>
                  </a:lnTo>
                  <a:lnTo>
                    <a:pt x="40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FA8538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18" name="Freeform 31"/>
            <p:cNvSpPr/>
            <p:nvPr/>
          </p:nvSpPr>
          <p:spPr>
            <a:xfrm>
              <a:off x="1907035" y="1406657"/>
              <a:ext cx="1010338" cy="1149591"/>
            </a:xfrm>
            <a:custGeom>
              <a:avLst/>
              <a:gdLst/>
              <a:ahLst/>
              <a:cxnLst>
                <a:cxn ang="0">
                  <a:pos x="358507" y="0"/>
                </a:cxn>
                <a:cxn ang="0">
                  <a:pos x="1010338" y="1149591"/>
                </a:cxn>
                <a:cxn ang="0">
                  <a:pos x="0" y="933301"/>
                </a:cxn>
                <a:cxn ang="0">
                  <a:pos x="358507" y="0"/>
                </a:cxn>
              </a:cxnLst>
              <a:pathLst>
                <a:path w="341" h="388">
                  <a:moveTo>
                    <a:pt x="121" y="0"/>
                  </a:moveTo>
                  <a:lnTo>
                    <a:pt x="341" y="388"/>
                  </a:lnTo>
                  <a:lnTo>
                    <a:pt x="0" y="315"/>
                  </a:lnTo>
                  <a:lnTo>
                    <a:pt x="12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FD3F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19" name="Freeform 32"/>
            <p:cNvSpPr/>
            <p:nvPr/>
          </p:nvSpPr>
          <p:spPr>
            <a:xfrm>
              <a:off x="2265543" y="600758"/>
              <a:ext cx="651830" cy="805899"/>
            </a:xfrm>
            <a:custGeom>
              <a:avLst/>
              <a:gdLst/>
              <a:ahLst/>
              <a:cxnLst>
                <a:cxn ang="0">
                  <a:pos x="405912" y="0"/>
                </a:cxn>
                <a:cxn ang="0">
                  <a:pos x="651830" y="242954"/>
                </a:cxn>
                <a:cxn ang="0">
                  <a:pos x="0" y="805899"/>
                </a:cxn>
                <a:cxn ang="0">
                  <a:pos x="405912" y="0"/>
                </a:cxn>
              </a:cxnLst>
              <a:pathLst>
                <a:path w="220" h="272">
                  <a:moveTo>
                    <a:pt x="137" y="0"/>
                  </a:moveTo>
                  <a:lnTo>
                    <a:pt x="220" y="82"/>
                  </a:lnTo>
                  <a:lnTo>
                    <a:pt x="0" y="272"/>
                  </a:lnTo>
                  <a:lnTo>
                    <a:pt x="13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02579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22" name="Freeform 33"/>
            <p:cNvSpPr/>
            <p:nvPr/>
          </p:nvSpPr>
          <p:spPr>
            <a:xfrm>
              <a:off x="1065581" y="1000744"/>
              <a:ext cx="1199961" cy="965893"/>
            </a:xfrm>
            <a:custGeom>
              <a:avLst/>
              <a:gdLst/>
              <a:ahLst/>
              <a:cxnLst>
                <a:cxn ang="0">
                  <a:pos x="1199961" y="405912"/>
                </a:cxn>
                <a:cxn ang="0">
                  <a:pos x="302212" y="0"/>
                </a:cxn>
                <a:cxn ang="0">
                  <a:pos x="0" y="965893"/>
                </a:cxn>
                <a:cxn ang="0">
                  <a:pos x="1199961" y="405912"/>
                </a:cxn>
              </a:cxnLst>
              <a:pathLst>
                <a:path w="405" h="326">
                  <a:moveTo>
                    <a:pt x="405" y="137"/>
                  </a:moveTo>
                  <a:lnTo>
                    <a:pt x="102" y="0"/>
                  </a:lnTo>
                  <a:lnTo>
                    <a:pt x="0" y="326"/>
                  </a:lnTo>
                  <a:lnTo>
                    <a:pt x="405" y="137"/>
                  </a:lnTo>
                  <a:close/>
                </a:path>
              </a:pathLst>
            </a:custGeom>
            <a:noFill/>
            <a:ln w="9525" cap="flat" cmpd="sng">
              <a:solidFill>
                <a:srgbClr val="E02579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</p:grpSp>
      <p:sp>
        <p:nvSpPr>
          <p:cNvPr id="27" name="文本框 26"/>
          <p:cNvSpPr txBox="1"/>
          <p:nvPr/>
        </p:nvSpPr>
        <p:spPr>
          <a:xfrm>
            <a:off x="928370" y="151765"/>
            <a:ext cx="1095311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400" b="1" dirty="0" smtClean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36. </a:t>
            </a:r>
            <a:r>
              <a:rPr lang="zh-CN" altLang="en-US" sz="2400" b="1" dirty="0" smtClean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干预、打断</a:t>
            </a:r>
            <a:r>
              <a:rPr lang="en-US" altLang="zh-CN" sz="2400" b="1" dirty="0" smtClean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 interrupt; bother；break in；cut instep in；over-control</a:t>
            </a:r>
            <a:endParaRPr lang="en-US" altLang="zh-CN" sz="2400" b="1" dirty="0" smtClean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ea"/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245" y="764540"/>
            <a:ext cx="11826240" cy="5839460"/>
          </a:xfrm>
          <a:prstGeom prst="rect">
            <a:avLst/>
          </a:prstGeom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</p:pic>
      <p:pic>
        <p:nvPicPr>
          <p:cNvPr id="9" name="图片 8"/>
          <p:cNvPicPr/>
          <p:nvPr/>
        </p:nvPicPr>
        <p:blipFill>
          <a:blip r:embed="rId5"/>
          <a:stretch>
            <a:fillRect/>
          </a:stretch>
        </p:blipFill>
        <p:spPr>
          <a:xfrm>
            <a:off x="10135870" y="5061585"/>
            <a:ext cx="2321560" cy="190373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969515" y="6146366"/>
            <a:ext cx="520050" cy="819282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336550" y="895350"/>
            <a:ext cx="11501755" cy="42964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noAutofit/>
          </a:bodyPr>
          <a:p>
            <a:pPr indent="0"/>
            <a:r>
              <a:rPr lang="zh-CN" altLang="en-US" b="0">
                <a:solidFill>
                  <a:srgbClr val="0063A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1.高分搭配: ①干预事务 ②干涉私生活 ③侵犯干涉个人自由 ④调解纠纷 ⑤严格监管 ⑥干扰日常生活 ⑦合理调控干预⑧使某人分心⑨扰乱秩序⑩打断谈话</a:t>
            </a:r>
            <a:endParaRPr lang="zh-CN" altLang="en-US" b="0">
              <a:solidFill>
                <a:srgbClr val="0063A8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/>
            <a:endParaRPr lang="zh-CN" altLang="en-US" b="0">
              <a:solidFill>
                <a:srgbClr val="0063A8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/>
            <a:endParaRPr lang="zh-CN" altLang="en-US" b="0">
              <a:solidFill>
                <a:srgbClr val="0063A8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/>
            <a:endParaRPr lang="zh-CN" altLang="en-US" b="0">
              <a:solidFill>
                <a:srgbClr val="0063A8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/>
            <a:endParaRPr lang="zh-CN" altLang="en-US" b="0">
              <a:solidFill>
                <a:srgbClr val="0063A8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/>
            <a:r>
              <a:rPr lang="zh-CN" altLang="en-US" b="0">
                <a:solidFill>
                  <a:srgbClr val="0063A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2.社区工作既是极为重要的介入方法，也是不可或缺的服务。</a:t>
            </a:r>
            <a:endParaRPr lang="zh-CN" altLang="en-US" b="0">
              <a:solidFill>
                <a:srgbClr val="0063A8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/>
            <a:endParaRPr lang="zh-CN" altLang="en-US" b="0">
              <a:solidFill>
                <a:srgbClr val="0063A8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/>
            <a:endParaRPr lang="zh-CN" altLang="en-US" b="0">
              <a:solidFill>
                <a:srgbClr val="0063A8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/>
            <a:endParaRPr lang="zh-CN" altLang="en-US" b="0">
              <a:solidFill>
                <a:srgbClr val="0063A8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/>
            <a:r>
              <a:rPr lang="zh-CN" altLang="en-US" b="0">
                <a:solidFill>
                  <a:srgbClr val="0063A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3.我们不应该干涉别人的私事。</a:t>
            </a:r>
            <a:endParaRPr lang="zh-CN" altLang="en-US" b="0">
              <a:solidFill>
                <a:srgbClr val="0063A8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/>
            <a:endParaRPr lang="zh-CN" altLang="en-US" b="0">
              <a:solidFill>
                <a:srgbClr val="0063A8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/>
            <a:endParaRPr lang="zh-CN" altLang="en-US" b="0">
              <a:solidFill>
                <a:srgbClr val="0063A8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/>
            <a:r>
              <a:rPr lang="zh-CN" altLang="en-US" b="0">
                <a:solidFill>
                  <a:srgbClr val="0063A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4.还有一些“佛教父母”，他们很少干涉孩子的生活，让他们</a:t>
            </a:r>
            <a:endParaRPr lang="zh-CN" altLang="en-US" b="0">
              <a:solidFill>
                <a:srgbClr val="0063A8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/>
            <a:r>
              <a:rPr lang="zh-CN" altLang="en-US" b="0">
                <a:solidFill>
                  <a:srgbClr val="0063A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随心所欲地发展——这与“直升机父母”正好相反。</a:t>
            </a:r>
            <a:endParaRPr lang="zh-CN" altLang="en-US" b="0">
              <a:solidFill>
                <a:srgbClr val="0063A8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414020" y="1543050"/>
            <a:ext cx="11246485" cy="10147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altLang="zh-CN" sz="2000" b="1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1.①</a:t>
            </a:r>
            <a:r>
              <a:rPr lang="en-US" altLang="zh-CN" sz="2000" b="1" u="sng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intervene</a:t>
            </a:r>
            <a:r>
              <a:rPr lang="en-US" altLang="zh-CN" sz="2000" b="1" u="sng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in</a:t>
            </a:r>
            <a:r>
              <a:rPr lang="en-US" altLang="zh-CN" sz="2000" b="1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affairs ②</a:t>
            </a:r>
            <a:r>
              <a:rPr lang="en-US" altLang="zh-CN" sz="2000" b="1" u="sng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meddle</a:t>
            </a:r>
            <a:r>
              <a:rPr lang="en-US" altLang="zh-CN" sz="2000" b="1" u="sng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in</a:t>
            </a:r>
            <a:r>
              <a:rPr lang="en-US" altLang="zh-CN" sz="2000" b="1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private life ③</a:t>
            </a:r>
            <a:r>
              <a:rPr lang="en-US" altLang="zh-CN" sz="2000" b="1" u="sng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intrude</a:t>
            </a:r>
            <a:r>
              <a:rPr lang="en-US" altLang="zh-CN" sz="2000" b="1" u="sng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into</a:t>
            </a:r>
            <a:r>
              <a:rPr lang="en-US" altLang="zh-CN" sz="2000" b="1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personal freedom ④</a:t>
            </a:r>
            <a:r>
              <a:rPr lang="en-US" altLang="zh-CN" sz="2000" b="1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mediate </a:t>
            </a:r>
            <a:r>
              <a:rPr lang="en-US" altLang="zh-CN" sz="2000" b="1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disputes ⑤strict </a:t>
            </a:r>
            <a:r>
              <a:rPr lang="en-US" altLang="zh-CN" sz="2000" b="1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supervision </a:t>
            </a:r>
            <a:r>
              <a:rPr lang="en-US" altLang="zh-CN" sz="2000" b="1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⑥</a:t>
            </a:r>
            <a:r>
              <a:rPr lang="en-US" altLang="zh-CN" sz="2000" b="1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interfere </a:t>
            </a:r>
            <a:r>
              <a:rPr lang="en-US" altLang="zh-CN" sz="2000" b="1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with daily life ⑦reasonable </a:t>
            </a:r>
            <a:r>
              <a:rPr lang="en-US" altLang="zh-CN" sz="2000" b="1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intervention </a:t>
            </a:r>
            <a:r>
              <a:rPr lang="en-US" altLang="zh-CN" sz="2000" b="1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⑧distract sb. from sth. ⑨</a:t>
            </a:r>
            <a:r>
              <a:rPr lang="en-US" altLang="zh-CN" sz="2000" b="1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disrupt</a:t>
            </a:r>
            <a:r>
              <a:rPr lang="en-US" altLang="zh-CN" sz="2000" b="1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the order ⑩</a:t>
            </a:r>
            <a:r>
              <a:rPr lang="en-US" altLang="zh-CN" sz="2000" b="1" u="sng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break in</a:t>
            </a:r>
            <a:r>
              <a:rPr lang="en-US" altLang="zh-CN" sz="2000" b="1" u="sng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on</a:t>
            </a:r>
            <a:r>
              <a:rPr lang="en-US" altLang="zh-CN" sz="2000" b="1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the conversation</a:t>
            </a:r>
            <a:endParaRPr lang="en-US" altLang="zh-CN" sz="2000" b="1">
              <a:solidFill>
                <a:srgbClr val="00206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455930" y="2893060"/>
            <a:ext cx="6884035" cy="7169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noAutofit/>
          </a:bodyPr>
          <a:p>
            <a:pPr indent="0"/>
            <a:r>
              <a:rPr lang="en-US" altLang="zh-CN" sz="2000" b="1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 Community work is not only an important means of external </a:t>
            </a:r>
            <a:r>
              <a:rPr lang="en-US" altLang="zh-CN" sz="2000" b="1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intervention</a:t>
            </a:r>
            <a:r>
              <a:rPr lang="en-US" altLang="zh-CN" sz="2000" b="1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but also an indispensable service.</a:t>
            </a:r>
            <a:endParaRPr lang="en-US" altLang="zh-CN" sz="2000" b="1">
              <a:solidFill>
                <a:srgbClr val="00206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476885" y="4005580"/>
            <a:ext cx="11283315" cy="3987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altLang="zh-CN" sz="2000" b="1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3.We shouldn’t </a:t>
            </a:r>
            <a:r>
              <a:rPr lang="en-US" altLang="zh-CN" sz="2000" b="1" u="sng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meddle</a:t>
            </a:r>
            <a:r>
              <a:rPr lang="en-US" altLang="zh-CN" sz="2000" b="1" u="sng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in</a:t>
            </a:r>
            <a:r>
              <a:rPr lang="en-US" altLang="zh-CN" sz="2000" b="1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other people’s affairs.</a:t>
            </a:r>
            <a:endParaRPr lang="en-US" altLang="zh-CN" sz="2000" b="1">
              <a:solidFill>
                <a:srgbClr val="00206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321945" y="5242560"/>
            <a:ext cx="6653530" cy="10147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altLang="zh-CN" sz="2000" b="1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4.There are also “</a:t>
            </a:r>
            <a:r>
              <a:rPr lang="en-US" altLang="zh-CN" sz="2000" b="1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Buddhist parents</a:t>
            </a:r>
            <a:r>
              <a:rPr lang="en-US" altLang="zh-CN" sz="2000" b="1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 who</a:t>
            </a:r>
            <a:r>
              <a:rPr lang="en-US" altLang="zh-CN" sz="2000" b="1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interfere </a:t>
            </a:r>
            <a:r>
              <a:rPr lang="en-US" altLang="zh-CN" sz="2000" b="1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little with their children’s lives and let them develop however they like—the opposite of “</a:t>
            </a:r>
            <a:r>
              <a:rPr lang="en-US" altLang="zh-CN" sz="2000" b="1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helicopter parents</a:t>
            </a:r>
            <a:r>
              <a:rPr lang="en-US" altLang="zh-CN" sz="2000" b="1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”.</a:t>
            </a:r>
            <a:endParaRPr lang="en-US" altLang="zh-CN" sz="2000" b="1">
              <a:solidFill>
                <a:srgbClr val="00206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>
          <a:xfrm>
            <a:off x="6838315" y="2524125"/>
            <a:ext cx="4646930" cy="3733800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28" grpId="1"/>
      <p:bldP spid="29" grpId="0"/>
      <p:bldP spid="29" grpId="1"/>
      <p:bldP spid="30" grpId="0"/>
      <p:bldP spid="30" grpId="1"/>
      <p:bldP spid="31" grpId="0"/>
      <p:bldP spid="31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0" name="直接连接符 19"/>
          <p:cNvCxnSpPr/>
          <p:nvPr/>
        </p:nvCxnSpPr>
        <p:spPr>
          <a:xfrm>
            <a:off x="512860" y="688340"/>
            <a:ext cx="10972825" cy="0"/>
          </a:xfrm>
          <a:prstGeom prst="line">
            <a:avLst/>
          </a:prstGeom>
          <a:ln>
            <a:gradFill>
              <a:gsLst>
                <a:gs pos="0">
                  <a:srgbClr val="400040"/>
                </a:gs>
                <a:gs pos="32000">
                  <a:srgbClr val="8F0040"/>
                </a:gs>
                <a:gs pos="63000">
                  <a:srgbClr val="F27300"/>
                </a:gs>
                <a:gs pos="100000">
                  <a:srgbClr val="FFBF00"/>
                </a:gs>
              </a:gsLst>
              <a:lin ang="10800000" scaled="0"/>
            </a:gradFill>
          </a:ln>
        </p:spPr>
        <p:style>
          <a:lnRef idx="1">
            <a:srgbClr val="5B9BD5"/>
          </a:lnRef>
          <a:fillRef idx="0">
            <a:srgbClr val="5B9BD5"/>
          </a:fillRef>
          <a:effectRef idx="0">
            <a:srgbClr val="5B9BD5"/>
          </a:effectRef>
          <a:fontRef idx="minor">
            <a:sysClr val="windowText" lastClr="000000"/>
          </a:fontRef>
        </p:style>
      </p:cxnSp>
      <p:sp>
        <p:nvSpPr>
          <p:cNvPr id="25" name="矩形 24"/>
          <p:cNvSpPr/>
          <p:nvPr/>
        </p:nvSpPr>
        <p:spPr>
          <a:xfrm>
            <a:off x="0" y="6685613"/>
            <a:ext cx="12192000" cy="172387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/>
          <p:nvPr/>
        </p:nvPicPr>
        <p:blipFill>
          <a:blip r:embed="rId1"/>
          <a:stretch>
            <a:fillRect/>
          </a:stretch>
        </p:blipFill>
        <p:spPr>
          <a:xfrm>
            <a:off x="54610" y="6584950"/>
            <a:ext cx="708025" cy="2730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130" b="100000" l="0" r="39917">
                        <a14:foregroundMark x1="10187" y1="34463" x2="9563" y2="64407"/>
                        <a14:foregroundMark x1="18295" y1="11864" x2="16424" y2="37288"/>
                        <a14:foregroundMark x1="19751" y1="24294" x2="22453" y2="22599"/>
                        <a14:foregroundMark x1="13306" y1="20339" x2="14761" y2="25424"/>
                        <a14:foregroundMark x1="19335" y1="37288" x2="24532" y2="31638"/>
                        <a14:foregroundMark x1="28274" y1="31638" x2="28274" y2="45763"/>
                        <a14:foregroundMark x1="11850" y1="58192" x2="28690" y2="54237"/>
                        <a14:foregroundMark x1="11642" y1="48588" x2="26819" y2="45763"/>
                        <a14:foregroundMark x1="9563" y1="66102" x2="29730" y2="66667"/>
                        <a14:foregroundMark x1="28898" y1="55367" x2="27651" y2="61582"/>
                        <a14:foregroundMark x1="11227" y1="52542" x2="18295" y2="51977"/>
                        <a14:foregroundMark x1="20582" y1="61582" x2="25156" y2="58192"/>
                        <a14:foregroundMark x1="20166" y1="48588" x2="20166" y2="51412"/>
                        <a14:foregroundMark x1="13306" y1="74011" x2="18295" y2="82486"/>
                        <a14:foregroundMark x1="19751" y1="83616" x2="23909" y2="73446"/>
                      </a14:backgroundRemoval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>
            <a:off x="0" y="12700"/>
            <a:ext cx="1078865" cy="831850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414020" y="551815"/>
            <a:ext cx="140970" cy="121920"/>
            <a:chOff x="715963" y="600758"/>
            <a:chExt cx="2201410" cy="2201406"/>
          </a:xfrm>
        </p:grpSpPr>
        <p:sp>
          <p:nvSpPr>
            <p:cNvPr id="5" name="Freeform 20"/>
            <p:cNvSpPr/>
            <p:nvPr/>
          </p:nvSpPr>
          <p:spPr>
            <a:xfrm>
              <a:off x="715963" y="843713"/>
              <a:ext cx="349618" cy="1712535"/>
            </a:xfrm>
            <a:custGeom>
              <a:avLst/>
              <a:gdLst/>
              <a:ahLst/>
              <a:cxnLst>
                <a:cxn ang="0">
                  <a:pos x="349618" y="1122925"/>
                </a:cxn>
                <a:cxn ang="0">
                  <a:pos x="0" y="1712535"/>
                </a:cxn>
                <a:cxn ang="0">
                  <a:pos x="0" y="0"/>
                </a:cxn>
                <a:cxn ang="0">
                  <a:pos x="349618" y="1122925"/>
                </a:cxn>
              </a:cxnLst>
              <a:pathLst>
                <a:path w="118" h="578">
                  <a:moveTo>
                    <a:pt x="118" y="379"/>
                  </a:moveTo>
                  <a:lnTo>
                    <a:pt x="0" y="578"/>
                  </a:lnTo>
                  <a:lnTo>
                    <a:pt x="0" y="0"/>
                  </a:lnTo>
                  <a:lnTo>
                    <a:pt x="118" y="379"/>
                  </a:lnTo>
                  <a:close/>
                </a:path>
              </a:pathLst>
            </a:custGeom>
            <a:noFill/>
            <a:ln w="9525" cap="flat" cmpd="sng">
              <a:solidFill>
                <a:srgbClr val="FEF22A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6" name="Freeform 21"/>
            <p:cNvSpPr/>
            <p:nvPr/>
          </p:nvSpPr>
          <p:spPr>
            <a:xfrm>
              <a:off x="715963" y="600758"/>
              <a:ext cx="651830" cy="399987"/>
            </a:xfrm>
            <a:custGeom>
              <a:avLst/>
              <a:gdLst/>
              <a:ahLst/>
              <a:cxnLst>
                <a:cxn ang="0">
                  <a:pos x="651830" y="399987"/>
                </a:cxn>
                <a:cxn ang="0">
                  <a:pos x="0" y="242955"/>
                </a:cxn>
                <a:cxn ang="0">
                  <a:pos x="242954" y="0"/>
                </a:cxn>
                <a:cxn ang="0">
                  <a:pos x="651830" y="399987"/>
                </a:cxn>
              </a:cxnLst>
              <a:pathLst>
                <a:path w="220" h="135">
                  <a:moveTo>
                    <a:pt x="220" y="135"/>
                  </a:moveTo>
                  <a:lnTo>
                    <a:pt x="0" y="82"/>
                  </a:lnTo>
                  <a:lnTo>
                    <a:pt x="82" y="0"/>
                  </a:lnTo>
                  <a:lnTo>
                    <a:pt x="220" y="135"/>
                  </a:lnTo>
                  <a:close/>
                </a:path>
              </a:pathLst>
            </a:custGeom>
            <a:noFill/>
            <a:ln w="9525" cap="flat" cmpd="sng">
              <a:solidFill>
                <a:srgbClr val="5B3B87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7" name="Freeform 22"/>
            <p:cNvSpPr/>
            <p:nvPr/>
          </p:nvSpPr>
          <p:spPr>
            <a:xfrm>
              <a:off x="715963" y="1966637"/>
              <a:ext cx="349618" cy="835527"/>
            </a:xfrm>
            <a:custGeom>
              <a:avLst/>
              <a:gdLst/>
              <a:ahLst/>
              <a:cxnLst>
                <a:cxn ang="0">
                  <a:pos x="349618" y="0"/>
                </a:cxn>
                <a:cxn ang="0">
                  <a:pos x="242954" y="835527"/>
                </a:cxn>
                <a:cxn ang="0">
                  <a:pos x="0" y="589609"/>
                </a:cxn>
                <a:cxn ang="0">
                  <a:pos x="349618" y="0"/>
                </a:cxn>
              </a:cxnLst>
              <a:pathLst>
                <a:path w="118" h="282">
                  <a:moveTo>
                    <a:pt x="118" y="0"/>
                  </a:moveTo>
                  <a:lnTo>
                    <a:pt x="82" y="282"/>
                  </a:lnTo>
                  <a:lnTo>
                    <a:pt x="0" y="199"/>
                  </a:lnTo>
                  <a:lnTo>
                    <a:pt x="11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FD665B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8" name="Freeform 23"/>
            <p:cNvSpPr/>
            <p:nvPr/>
          </p:nvSpPr>
          <p:spPr>
            <a:xfrm>
              <a:off x="715963" y="843713"/>
              <a:ext cx="651830" cy="1122926"/>
            </a:xfrm>
            <a:custGeom>
              <a:avLst/>
              <a:gdLst/>
              <a:ahLst/>
              <a:cxnLst>
                <a:cxn ang="0">
                  <a:pos x="651830" y="157031"/>
                </a:cxn>
                <a:cxn ang="0">
                  <a:pos x="349617" y="1122926"/>
                </a:cxn>
                <a:cxn ang="0">
                  <a:pos x="0" y="0"/>
                </a:cxn>
                <a:cxn ang="0">
                  <a:pos x="651830" y="157031"/>
                </a:cxn>
              </a:cxnLst>
              <a:pathLst>
                <a:path w="220" h="379">
                  <a:moveTo>
                    <a:pt x="220" y="53"/>
                  </a:moveTo>
                  <a:lnTo>
                    <a:pt x="118" y="379"/>
                  </a:lnTo>
                  <a:lnTo>
                    <a:pt x="0" y="0"/>
                  </a:lnTo>
                  <a:lnTo>
                    <a:pt x="220" y="53"/>
                  </a:lnTo>
                  <a:close/>
                </a:path>
              </a:pathLst>
            </a:custGeom>
            <a:noFill/>
            <a:ln w="9525" cap="flat" cmpd="sng">
              <a:solidFill>
                <a:srgbClr val="A82878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10" name="Freeform 24"/>
            <p:cNvSpPr/>
            <p:nvPr/>
          </p:nvSpPr>
          <p:spPr>
            <a:xfrm>
              <a:off x="958918" y="1966637"/>
              <a:ext cx="948117" cy="835527"/>
            </a:xfrm>
            <a:custGeom>
              <a:avLst/>
              <a:gdLst/>
              <a:ahLst/>
              <a:cxnLst>
                <a:cxn ang="0">
                  <a:pos x="948117" y="373320"/>
                </a:cxn>
                <a:cxn ang="0">
                  <a:pos x="0" y="835527"/>
                </a:cxn>
                <a:cxn ang="0">
                  <a:pos x="106663" y="0"/>
                </a:cxn>
                <a:cxn ang="0">
                  <a:pos x="948117" y="373320"/>
                </a:cxn>
              </a:cxnLst>
              <a:pathLst>
                <a:path w="320" h="282">
                  <a:moveTo>
                    <a:pt x="320" y="126"/>
                  </a:moveTo>
                  <a:lnTo>
                    <a:pt x="0" y="282"/>
                  </a:lnTo>
                  <a:lnTo>
                    <a:pt x="36" y="0"/>
                  </a:lnTo>
                  <a:lnTo>
                    <a:pt x="320" y="126"/>
                  </a:lnTo>
                  <a:close/>
                </a:path>
              </a:pathLst>
            </a:custGeom>
            <a:noFill/>
            <a:ln w="9525" cap="flat" cmpd="sng">
              <a:solidFill>
                <a:srgbClr val="FEF22A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12" name="Freeform 25"/>
            <p:cNvSpPr/>
            <p:nvPr/>
          </p:nvSpPr>
          <p:spPr>
            <a:xfrm>
              <a:off x="958918" y="600758"/>
              <a:ext cx="1712536" cy="399987"/>
            </a:xfrm>
            <a:custGeom>
              <a:avLst/>
              <a:gdLst/>
              <a:ahLst/>
              <a:cxnLst>
                <a:cxn ang="0">
                  <a:pos x="408875" y="399987"/>
                </a:cxn>
                <a:cxn ang="0">
                  <a:pos x="0" y="0"/>
                </a:cxn>
                <a:cxn ang="0">
                  <a:pos x="1712536" y="0"/>
                </a:cxn>
                <a:cxn ang="0">
                  <a:pos x="408875" y="399987"/>
                </a:cxn>
              </a:cxnLst>
              <a:pathLst>
                <a:path w="578" h="135">
                  <a:moveTo>
                    <a:pt x="138" y="135"/>
                  </a:moveTo>
                  <a:lnTo>
                    <a:pt x="0" y="0"/>
                  </a:lnTo>
                  <a:lnTo>
                    <a:pt x="578" y="0"/>
                  </a:lnTo>
                  <a:lnTo>
                    <a:pt x="138" y="135"/>
                  </a:lnTo>
                  <a:close/>
                </a:path>
              </a:pathLst>
            </a:custGeom>
            <a:noFill/>
            <a:ln w="9525" cap="flat" cmpd="sng">
              <a:solidFill>
                <a:srgbClr val="79307A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13" name="Freeform 26"/>
            <p:cNvSpPr/>
            <p:nvPr/>
          </p:nvSpPr>
          <p:spPr>
            <a:xfrm>
              <a:off x="958918" y="2339957"/>
              <a:ext cx="1712536" cy="462207"/>
            </a:xfrm>
            <a:custGeom>
              <a:avLst/>
              <a:gdLst/>
              <a:ahLst/>
              <a:cxnLst>
                <a:cxn ang="0">
                  <a:pos x="948116" y="0"/>
                </a:cxn>
                <a:cxn ang="0">
                  <a:pos x="1712536" y="462207"/>
                </a:cxn>
                <a:cxn ang="0">
                  <a:pos x="0" y="462207"/>
                </a:cxn>
                <a:cxn ang="0">
                  <a:pos x="948116" y="0"/>
                </a:cxn>
              </a:cxnLst>
              <a:pathLst>
                <a:path w="578" h="156">
                  <a:moveTo>
                    <a:pt x="320" y="0"/>
                  </a:moveTo>
                  <a:lnTo>
                    <a:pt x="578" y="156"/>
                  </a:lnTo>
                  <a:lnTo>
                    <a:pt x="0" y="156"/>
                  </a:lnTo>
                  <a:lnTo>
                    <a:pt x="32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FA8538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14" name="Freeform 27"/>
            <p:cNvSpPr/>
            <p:nvPr/>
          </p:nvSpPr>
          <p:spPr>
            <a:xfrm>
              <a:off x="1367793" y="600758"/>
              <a:ext cx="1303661" cy="805899"/>
            </a:xfrm>
            <a:custGeom>
              <a:avLst/>
              <a:gdLst/>
              <a:ahLst/>
              <a:cxnLst>
                <a:cxn ang="0">
                  <a:pos x="1303661" y="0"/>
                </a:cxn>
                <a:cxn ang="0">
                  <a:pos x="897748" y="805899"/>
                </a:cxn>
                <a:cxn ang="0">
                  <a:pos x="0" y="399986"/>
                </a:cxn>
                <a:cxn ang="0">
                  <a:pos x="1303661" y="0"/>
                </a:cxn>
              </a:cxnLst>
              <a:pathLst>
                <a:path w="440" h="272">
                  <a:moveTo>
                    <a:pt x="440" y="0"/>
                  </a:moveTo>
                  <a:lnTo>
                    <a:pt x="303" y="272"/>
                  </a:lnTo>
                  <a:lnTo>
                    <a:pt x="0" y="135"/>
                  </a:lnTo>
                  <a:lnTo>
                    <a:pt x="44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82878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15" name="Freeform 28"/>
            <p:cNvSpPr/>
            <p:nvPr/>
          </p:nvSpPr>
          <p:spPr>
            <a:xfrm>
              <a:off x="2265543" y="843713"/>
              <a:ext cx="651830" cy="1712535"/>
            </a:xfrm>
            <a:custGeom>
              <a:avLst/>
              <a:gdLst/>
              <a:ahLst/>
              <a:cxnLst>
                <a:cxn ang="0">
                  <a:pos x="651830" y="0"/>
                </a:cxn>
                <a:cxn ang="0">
                  <a:pos x="651830" y="1712535"/>
                </a:cxn>
                <a:cxn ang="0">
                  <a:pos x="0" y="562944"/>
                </a:cxn>
                <a:cxn ang="0">
                  <a:pos x="651830" y="0"/>
                </a:cxn>
              </a:cxnLst>
              <a:pathLst>
                <a:path w="220" h="578">
                  <a:moveTo>
                    <a:pt x="220" y="0"/>
                  </a:moveTo>
                  <a:lnTo>
                    <a:pt x="220" y="578"/>
                  </a:lnTo>
                  <a:lnTo>
                    <a:pt x="0" y="190"/>
                  </a:lnTo>
                  <a:lnTo>
                    <a:pt x="22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F1286A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16" name="Freeform 29"/>
            <p:cNvSpPr/>
            <p:nvPr/>
          </p:nvSpPr>
          <p:spPr>
            <a:xfrm>
              <a:off x="1907035" y="2339957"/>
              <a:ext cx="1010338" cy="462207"/>
            </a:xfrm>
            <a:custGeom>
              <a:avLst/>
              <a:gdLst/>
              <a:ahLst/>
              <a:cxnLst>
                <a:cxn ang="0">
                  <a:pos x="1010338" y="216289"/>
                </a:cxn>
                <a:cxn ang="0">
                  <a:pos x="0" y="0"/>
                </a:cxn>
                <a:cxn ang="0">
                  <a:pos x="764419" y="462207"/>
                </a:cxn>
                <a:cxn ang="0">
                  <a:pos x="1010338" y="216289"/>
                </a:cxn>
              </a:cxnLst>
              <a:pathLst>
                <a:path w="341" h="156">
                  <a:moveTo>
                    <a:pt x="341" y="73"/>
                  </a:moveTo>
                  <a:lnTo>
                    <a:pt x="0" y="0"/>
                  </a:lnTo>
                  <a:lnTo>
                    <a:pt x="258" y="156"/>
                  </a:lnTo>
                  <a:lnTo>
                    <a:pt x="341" y="73"/>
                  </a:lnTo>
                  <a:close/>
                </a:path>
              </a:pathLst>
            </a:custGeom>
            <a:noFill/>
            <a:ln w="9525" cap="flat" cmpd="sng">
              <a:solidFill>
                <a:srgbClr val="FD665B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17" name="Freeform 30"/>
            <p:cNvSpPr/>
            <p:nvPr/>
          </p:nvSpPr>
          <p:spPr>
            <a:xfrm>
              <a:off x="1065581" y="1406657"/>
              <a:ext cx="1199961" cy="933303"/>
            </a:xfrm>
            <a:custGeom>
              <a:avLst/>
              <a:gdLst/>
              <a:ahLst/>
              <a:cxnLst>
                <a:cxn ang="0">
                  <a:pos x="1199961" y="0"/>
                </a:cxn>
                <a:cxn ang="0">
                  <a:pos x="0" y="559981"/>
                </a:cxn>
                <a:cxn ang="0">
                  <a:pos x="841454" y="933303"/>
                </a:cxn>
                <a:cxn ang="0">
                  <a:pos x="1199961" y="0"/>
                </a:cxn>
              </a:cxnLst>
              <a:pathLst>
                <a:path w="405" h="315">
                  <a:moveTo>
                    <a:pt x="405" y="0"/>
                  </a:moveTo>
                  <a:lnTo>
                    <a:pt x="0" y="189"/>
                  </a:lnTo>
                  <a:lnTo>
                    <a:pt x="284" y="315"/>
                  </a:lnTo>
                  <a:lnTo>
                    <a:pt x="40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FA8538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18" name="Freeform 31"/>
            <p:cNvSpPr/>
            <p:nvPr/>
          </p:nvSpPr>
          <p:spPr>
            <a:xfrm>
              <a:off x="1907035" y="1406657"/>
              <a:ext cx="1010338" cy="1149591"/>
            </a:xfrm>
            <a:custGeom>
              <a:avLst/>
              <a:gdLst/>
              <a:ahLst/>
              <a:cxnLst>
                <a:cxn ang="0">
                  <a:pos x="358507" y="0"/>
                </a:cxn>
                <a:cxn ang="0">
                  <a:pos x="1010338" y="1149591"/>
                </a:cxn>
                <a:cxn ang="0">
                  <a:pos x="0" y="933301"/>
                </a:cxn>
                <a:cxn ang="0">
                  <a:pos x="358507" y="0"/>
                </a:cxn>
              </a:cxnLst>
              <a:pathLst>
                <a:path w="341" h="388">
                  <a:moveTo>
                    <a:pt x="121" y="0"/>
                  </a:moveTo>
                  <a:lnTo>
                    <a:pt x="341" y="388"/>
                  </a:lnTo>
                  <a:lnTo>
                    <a:pt x="0" y="315"/>
                  </a:lnTo>
                  <a:lnTo>
                    <a:pt x="12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FD3F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19" name="Freeform 32"/>
            <p:cNvSpPr/>
            <p:nvPr/>
          </p:nvSpPr>
          <p:spPr>
            <a:xfrm>
              <a:off x="2265543" y="600758"/>
              <a:ext cx="651830" cy="805899"/>
            </a:xfrm>
            <a:custGeom>
              <a:avLst/>
              <a:gdLst/>
              <a:ahLst/>
              <a:cxnLst>
                <a:cxn ang="0">
                  <a:pos x="405912" y="0"/>
                </a:cxn>
                <a:cxn ang="0">
                  <a:pos x="651830" y="242954"/>
                </a:cxn>
                <a:cxn ang="0">
                  <a:pos x="0" y="805899"/>
                </a:cxn>
                <a:cxn ang="0">
                  <a:pos x="405912" y="0"/>
                </a:cxn>
              </a:cxnLst>
              <a:pathLst>
                <a:path w="220" h="272">
                  <a:moveTo>
                    <a:pt x="137" y="0"/>
                  </a:moveTo>
                  <a:lnTo>
                    <a:pt x="220" y="82"/>
                  </a:lnTo>
                  <a:lnTo>
                    <a:pt x="0" y="272"/>
                  </a:lnTo>
                  <a:lnTo>
                    <a:pt x="13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02579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22" name="Freeform 33"/>
            <p:cNvSpPr/>
            <p:nvPr/>
          </p:nvSpPr>
          <p:spPr>
            <a:xfrm>
              <a:off x="1065581" y="1000744"/>
              <a:ext cx="1199961" cy="965893"/>
            </a:xfrm>
            <a:custGeom>
              <a:avLst/>
              <a:gdLst/>
              <a:ahLst/>
              <a:cxnLst>
                <a:cxn ang="0">
                  <a:pos x="1199961" y="405912"/>
                </a:cxn>
                <a:cxn ang="0">
                  <a:pos x="302212" y="0"/>
                </a:cxn>
                <a:cxn ang="0">
                  <a:pos x="0" y="965893"/>
                </a:cxn>
                <a:cxn ang="0">
                  <a:pos x="1199961" y="405912"/>
                </a:cxn>
              </a:cxnLst>
              <a:pathLst>
                <a:path w="405" h="326">
                  <a:moveTo>
                    <a:pt x="405" y="137"/>
                  </a:moveTo>
                  <a:lnTo>
                    <a:pt x="102" y="0"/>
                  </a:lnTo>
                  <a:lnTo>
                    <a:pt x="0" y="326"/>
                  </a:lnTo>
                  <a:lnTo>
                    <a:pt x="405" y="137"/>
                  </a:lnTo>
                  <a:close/>
                </a:path>
              </a:pathLst>
            </a:custGeom>
            <a:noFill/>
            <a:ln w="9525" cap="flat" cmpd="sng">
              <a:solidFill>
                <a:srgbClr val="E02579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</p:grpSp>
      <p:sp>
        <p:nvSpPr>
          <p:cNvPr id="27" name="文本框 26"/>
          <p:cNvSpPr txBox="1"/>
          <p:nvPr/>
        </p:nvSpPr>
        <p:spPr>
          <a:xfrm>
            <a:off x="928370" y="151765"/>
            <a:ext cx="1095311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400" b="1" dirty="0" smtClean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36. </a:t>
            </a:r>
            <a:r>
              <a:rPr lang="zh-CN" altLang="en-US" sz="2400" b="1" dirty="0" smtClean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干预、打断</a:t>
            </a:r>
            <a:r>
              <a:rPr lang="en-US" altLang="zh-CN" sz="2400" b="1" dirty="0" smtClean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 interrupt; bother；break in；cut instep in；over-control</a:t>
            </a:r>
            <a:endParaRPr lang="en-US" altLang="zh-CN" sz="2400" b="1" dirty="0" smtClean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ea"/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245" y="764540"/>
            <a:ext cx="11826240" cy="5839460"/>
          </a:xfrm>
          <a:prstGeom prst="rect">
            <a:avLst/>
          </a:prstGeom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</p:pic>
      <p:pic>
        <p:nvPicPr>
          <p:cNvPr id="9" name="图片 8"/>
          <p:cNvPicPr/>
          <p:nvPr/>
        </p:nvPicPr>
        <p:blipFill>
          <a:blip r:embed="rId5"/>
          <a:stretch>
            <a:fillRect/>
          </a:stretch>
        </p:blipFill>
        <p:spPr>
          <a:xfrm>
            <a:off x="10135870" y="5061585"/>
            <a:ext cx="2321560" cy="190373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969515" y="6146366"/>
            <a:ext cx="520050" cy="819282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275590" y="895350"/>
            <a:ext cx="11562715" cy="42964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noAutofit/>
          </a:bodyPr>
          <a:p>
            <a:pPr indent="0"/>
            <a:r>
              <a:rPr lang="zh-CN" altLang="en-US" b="0">
                <a:solidFill>
                  <a:srgbClr val="0063A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6.科技不应随意干预自然生态平衡。</a:t>
            </a:r>
            <a:endParaRPr lang="zh-CN" altLang="en-US" b="0">
              <a:solidFill>
                <a:srgbClr val="0063A8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/>
            <a:endParaRPr lang="zh-CN" altLang="en-US" b="0">
              <a:solidFill>
                <a:srgbClr val="0063A8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/>
            <a:r>
              <a:rPr lang="zh-CN" altLang="en-US" b="0">
                <a:solidFill>
                  <a:srgbClr val="0063A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7.系统可自动介入调控异常数据。</a:t>
            </a:r>
            <a:endParaRPr lang="zh-CN" altLang="en-US" b="0">
              <a:solidFill>
                <a:srgbClr val="0063A8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/>
            <a:endParaRPr lang="zh-CN" altLang="en-US" b="0">
              <a:solidFill>
                <a:srgbClr val="0063A8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/>
            <a:r>
              <a:rPr lang="zh-CN" altLang="en-US" b="1">
                <a:solidFill>
                  <a:srgbClr val="0063A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8.高级语义场: </a:t>
            </a:r>
            <a:r>
              <a:rPr lang="zh-CN" altLang="en-US" b="0">
                <a:solidFill>
                  <a:srgbClr val="0063A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合理干预有助于维持秩序、及时解决问题。社会规范与适度监管可以约束行为、有效调解矛盾。然而盲目过度干涉百害而无一利。直升机父母常常过度管控孩子，频繁插手他们的人生选择，阻碍孩子独立思考与自主成长。</a:t>
            </a:r>
            <a:endParaRPr lang="zh-CN" altLang="en-US" b="0">
              <a:solidFill>
                <a:srgbClr val="0063A8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/>
            <a:endParaRPr lang="zh-CN" altLang="en-US" b="0">
              <a:solidFill>
                <a:srgbClr val="0063A8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/>
            <a:endParaRPr lang="zh-CN" altLang="en-US" b="0">
              <a:solidFill>
                <a:srgbClr val="0063A8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/>
            <a:endParaRPr lang="zh-CN" altLang="en-US" b="0">
              <a:solidFill>
                <a:srgbClr val="0063A8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/>
            <a:endParaRPr lang="zh-CN" altLang="en-US" b="0">
              <a:solidFill>
                <a:srgbClr val="0063A8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/>
            <a:endParaRPr lang="zh-CN" altLang="en-US" b="0">
              <a:solidFill>
                <a:srgbClr val="0063A8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/>
            <a:r>
              <a:rPr lang="zh-CN" altLang="en-US" b="0">
                <a:solidFill>
                  <a:srgbClr val="0063A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9</a:t>
            </a:r>
            <a:r>
              <a:rPr lang="zh-CN" altLang="en-US" b="1">
                <a:solidFill>
                  <a:srgbClr val="0063A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.高级语义场:</a:t>
            </a:r>
            <a:r>
              <a:rPr lang="zh-CN" altLang="en-US" b="0">
                <a:solidFill>
                  <a:srgbClr val="0063A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外界干扰常常分散我们的注意力、影响效率。打断别人讲话是不礼貌的行为。我们不应随意干涉他人选择，而应尊重他们的决定。只有在矛盾发生时，适当介入才是必要的。只有保持礼貌、尊重界限，我们才能营造一个没有不必要干预的和谐环境。</a:t>
            </a:r>
            <a:endParaRPr lang="zh-CN" altLang="en-US" b="0">
              <a:solidFill>
                <a:srgbClr val="0063A8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321945" y="1183005"/>
            <a:ext cx="7873365" cy="3987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altLang="zh-CN" sz="2000" b="1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6.Human technology rarely </a:t>
            </a:r>
            <a:r>
              <a:rPr lang="en-US" altLang="zh-CN" sz="2000" b="1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intervenes</a:t>
            </a:r>
            <a:r>
              <a:rPr lang="en-US" altLang="zh-CN" sz="2000" b="1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in natural ecological balance.</a:t>
            </a:r>
            <a:endParaRPr lang="en-US" altLang="zh-CN" sz="2000" b="1">
              <a:solidFill>
                <a:srgbClr val="00206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321945" y="1718310"/>
            <a:ext cx="10579100" cy="4305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noAutofit/>
          </a:bodyPr>
          <a:p>
            <a:pPr indent="0"/>
            <a:r>
              <a:rPr lang="en-US" altLang="zh-CN" sz="2000" b="1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7.The system can automatically </a:t>
            </a:r>
            <a:r>
              <a:rPr lang="en-US" altLang="zh-CN" sz="2000" b="1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interfere</a:t>
            </a:r>
            <a:r>
              <a:rPr lang="en-US" altLang="zh-CN" sz="2000" b="1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and adjust abnormal data.</a:t>
            </a:r>
            <a:endParaRPr lang="en-US" altLang="zh-CN" sz="2000" b="1">
              <a:solidFill>
                <a:srgbClr val="00206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321945" y="2834640"/>
            <a:ext cx="11283315" cy="13220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altLang="zh-CN" sz="2000" b="1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8.Proper </a:t>
            </a:r>
            <a:r>
              <a:rPr lang="en-US" altLang="zh-CN" sz="2000" b="1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intervention</a:t>
            </a:r>
            <a:r>
              <a:rPr lang="en-US" altLang="zh-CN" sz="2000" b="1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helps maintain order and solve problems in time. Social rules and reasonable </a:t>
            </a:r>
            <a:r>
              <a:rPr lang="en-US" altLang="zh-CN" sz="2000" b="1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supervision</a:t>
            </a:r>
            <a:r>
              <a:rPr lang="en-US" altLang="zh-CN" sz="2000" b="1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can regulate behaviors and </a:t>
            </a:r>
            <a:r>
              <a:rPr lang="en-US" altLang="zh-CN" sz="2000" b="1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mediate</a:t>
            </a:r>
            <a:r>
              <a:rPr lang="en-US" altLang="zh-CN" sz="2000" b="1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conflicts effectively. However, blind and excessive </a:t>
            </a:r>
            <a:r>
              <a:rPr lang="en-US" altLang="zh-CN" sz="2000" b="1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interference</a:t>
            </a:r>
            <a:r>
              <a:rPr lang="en-US" altLang="zh-CN" sz="2000" b="1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is harmful. </a:t>
            </a:r>
            <a:r>
              <a:rPr lang="en-US" altLang="zh-CN" sz="2000" b="1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Helicopter parents </a:t>
            </a:r>
            <a:r>
              <a:rPr lang="en-US" altLang="zh-CN" sz="2000" b="1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tend to </a:t>
            </a:r>
            <a:r>
              <a:rPr lang="en-US" altLang="zh-CN" sz="2000" b="1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over-control</a:t>
            </a:r>
            <a:r>
              <a:rPr lang="en-US" altLang="zh-CN" sz="2000" b="1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their children and frequently </a:t>
            </a:r>
            <a:r>
              <a:rPr lang="en-US" altLang="zh-CN" sz="2000" b="1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meddle </a:t>
            </a:r>
            <a:r>
              <a:rPr lang="en-US" altLang="zh-CN" sz="2000" b="1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 their choices, which prevents them from thinking and acting independently. </a:t>
            </a:r>
            <a:endParaRPr lang="en-US" altLang="zh-CN" sz="2000" b="1">
              <a:solidFill>
                <a:srgbClr val="00206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275590" y="4973955"/>
            <a:ext cx="10419715" cy="16300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altLang="zh-CN" sz="2000" b="1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9.External </a:t>
            </a:r>
            <a:r>
              <a:rPr lang="en-US" altLang="zh-CN" sz="2000" b="1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distractions </a:t>
            </a:r>
            <a:r>
              <a:rPr lang="en-US" altLang="zh-CN" sz="2000" b="1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often </a:t>
            </a:r>
            <a:r>
              <a:rPr lang="en-US" altLang="zh-CN" sz="2000" b="1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disrupt </a:t>
            </a:r>
            <a:r>
              <a:rPr lang="en-US" altLang="zh-CN" sz="2000" b="1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our concentration and affect our efficiency. It is bad manners to </a:t>
            </a:r>
            <a:r>
              <a:rPr lang="en-US" altLang="zh-CN" sz="2000" b="1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interrupt</a:t>
            </a:r>
            <a:r>
              <a:rPr lang="en-US" altLang="zh-CN" sz="2000" b="1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others while they are speaking. Instead of </a:t>
            </a:r>
            <a:r>
              <a:rPr lang="en-US" altLang="zh-CN" sz="2000" b="1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interfering </a:t>
            </a:r>
            <a:r>
              <a:rPr lang="en-US" altLang="zh-CN" sz="2000" b="1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 others’ choices casually, we should respect their decisions. Proper </a:t>
            </a:r>
            <a:r>
              <a:rPr lang="en-US" altLang="zh-CN" sz="2000" b="1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intervention </a:t>
            </a:r>
            <a:r>
              <a:rPr lang="en-US" altLang="zh-CN" sz="2000" b="1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 necessary only when conflicts occur. Only by keeping polite and respecting boundaries can we create a harmonious environment without unnecessary</a:t>
            </a:r>
            <a:r>
              <a:rPr lang="en-US" altLang="zh-CN" sz="2000" b="1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intervention</a:t>
            </a:r>
            <a:r>
              <a:rPr lang="en-US" altLang="zh-CN" sz="2000" b="1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en-US" altLang="zh-CN" sz="2000" b="1">
              <a:solidFill>
                <a:srgbClr val="00206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>
          <a:xfrm>
            <a:off x="8474710" y="845185"/>
            <a:ext cx="2817495" cy="1199515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28" grpId="1"/>
      <p:bldP spid="29" grpId="0"/>
      <p:bldP spid="29" grpId="1"/>
      <p:bldP spid="30" grpId="0"/>
      <p:bldP spid="30" grpId="1"/>
      <p:bldP spid="31" grpId="0"/>
      <p:bldP spid="31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0" name="直接连接符 19"/>
          <p:cNvCxnSpPr/>
          <p:nvPr/>
        </p:nvCxnSpPr>
        <p:spPr>
          <a:xfrm>
            <a:off x="512860" y="688340"/>
            <a:ext cx="10972825" cy="0"/>
          </a:xfrm>
          <a:prstGeom prst="line">
            <a:avLst/>
          </a:prstGeom>
          <a:ln>
            <a:gradFill>
              <a:gsLst>
                <a:gs pos="0">
                  <a:srgbClr val="400040"/>
                </a:gs>
                <a:gs pos="32000">
                  <a:srgbClr val="8F0040"/>
                </a:gs>
                <a:gs pos="63000">
                  <a:srgbClr val="F27300"/>
                </a:gs>
                <a:gs pos="100000">
                  <a:srgbClr val="FFBF00"/>
                </a:gs>
              </a:gsLst>
              <a:lin ang="10800000" scaled="0"/>
            </a:gradFill>
          </a:ln>
        </p:spPr>
        <p:style>
          <a:lnRef idx="1">
            <a:srgbClr val="5B9BD5"/>
          </a:lnRef>
          <a:fillRef idx="0">
            <a:srgbClr val="5B9BD5"/>
          </a:fillRef>
          <a:effectRef idx="0">
            <a:srgbClr val="5B9BD5"/>
          </a:effectRef>
          <a:fontRef idx="minor">
            <a:sysClr val="windowText" lastClr="000000"/>
          </a:fontRef>
        </p:style>
      </p:cxnSp>
      <p:sp>
        <p:nvSpPr>
          <p:cNvPr id="25" name="矩形 24"/>
          <p:cNvSpPr/>
          <p:nvPr/>
        </p:nvSpPr>
        <p:spPr>
          <a:xfrm>
            <a:off x="0" y="6685613"/>
            <a:ext cx="12192000" cy="172387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/>
          <p:nvPr/>
        </p:nvPicPr>
        <p:blipFill>
          <a:blip r:embed="rId1"/>
          <a:stretch>
            <a:fillRect/>
          </a:stretch>
        </p:blipFill>
        <p:spPr>
          <a:xfrm>
            <a:off x="54610" y="6584950"/>
            <a:ext cx="708025" cy="2730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130" b="100000" l="0" r="39917">
                        <a14:foregroundMark x1="10187" y1="34463" x2="9563" y2="64407"/>
                        <a14:foregroundMark x1="18295" y1="11864" x2="16424" y2="37288"/>
                        <a14:foregroundMark x1="19751" y1="24294" x2="22453" y2="22599"/>
                        <a14:foregroundMark x1="13306" y1="20339" x2="14761" y2="25424"/>
                        <a14:foregroundMark x1="19335" y1="37288" x2="24532" y2="31638"/>
                        <a14:foregroundMark x1="28274" y1="31638" x2="28274" y2="45763"/>
                        <a14:foregroundMark x1="11850" y1="58192" x2="28690" y2="54237"/>
                        <a14:foregroundMark x1="11642" y1="48588" x2="26819" y2="45763"/>
                        <a14:foregroundMark x1="9563" y1="66102" x2="29730" y2="66667"/>
                        <a14:foregroundMark x1="28898" y1="55367" x2="27651" y2="61582"/>
                        <a14:foregroundMark x1="11227" y1="52542" x2="18295" y2="51977"/>
                        <a14:foregroundMark x1="20582" y1="61582" x2="25156" y2="58192"/>
                        <a14:foregroundMark x1="20166" y1="48588" x2="20166" y2="51412"/>
                        <a14:foregroundMark x1="13306" y1="74011" x2="18295" y2="82486"/>
                        <a14:foregroundMark x1="19751" y1="83616" x2="23909" y2="73446"/>
                      </a14:backgroundRemoval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>
            <a:off x="0" y="12700"/>
            <a:ext cx="1078865" cy="831850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414020" y="551815"/>
            <a:ext cx="140970" cy="121920"/>
            <a:chOff x="715963" y="600758"/>
            <a:chExt cx="2201410" cy="2201406"/>
          </a:xfrm>
        </p:grpSpPr>
        <p:sp>
          <p:nvSpPr>
            <p:cNvPr id="5" name="Freeform 20"/>
            <p:cNvSpPr/>
            <p:nvPr/>
          </p:nvSpPr>
          <p:spPr>
            <a:xfrm>
              <a:off x="715963" y="843713"/>
              <a:ext cx="349618" cy="1712535"/>
            </a:xfrm>
            <a:custGeom>
              <a:avLst/>
              <a:gdLst/>
              <a:ahLst/>
              <a:cxnLst>
                <a:cxn ang="0">
                  <a:pos x="349618" y="1122925"/>
                </a:cxn>
                <a:cxn ang="0">
                  <a:pos x="0" y="1712535"/>
                </a:cxn>
                <a:cxn ang="0">
                  <a:pos x="0" y="0"/>
                </a:cxn>
                <a:cxn ang="0">
                  <a:pos x="349618" y="1122925"/>
                </a:cxn>
              </a:cxnLst>
              <a:pathLst>
                <a:path w="118" h="578">
                  <a:moveTo>
                    <a:pt x="118" y="379"/>
                  </a:moveTo>
                  <a:lnTo>
                    <a:pt x="0" y="578"/>
                  </a:lnTo>
                  <a:lnTo>
                    <a:pt x="0" y="0"/>
                  </a:lnTo>
                  <a:lnTo>
                    <a:pt x="118" y="379"/>
                  </a:lnTo>
                  <a:close/>
                </a:path>
              </a:pathLst>
            </a:custGeom>
            <a:noFill/>
            <a:ln w="9525" cap="flat" cmpd="sng">
              <a:solidFill>
                <a:srgbClr val="FEF22A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6" name="Freeform 21"/>
            <p:cNvSpPr/>
            <p:nvPr/>
          </p:nvSpPr>
          <p:spPr>
            <a:xfrm>
              <a:off x="715963" y="600758"/>
              <a:ext cx="651830" cy="399987"/>
            </a:xfrm>
            <a:custGeom>
              <a:avLst/>
              <a:gdLst/>
              <a:ahLst/>
              <a:cxnLst>
                <a:cxn ang="0">
                  <a:pos x="651830" y="399987"/>
                </a:cxn>
                <a:cxn ang="0">
                  <a:pos x="0" y="242955"/>
                </a:cxn>
                <a:cxn ang="0">
                  <a:pos x="242954" y="0"/>
                </a:cxn>
                <a:cxn ang="0">
                  <a:pos x="651830" y="399987"/>
                </a:cxn>
              </a:cxnLst>
              <a:pathLst>
                <a:path w="220" h="135">
                  <a:moveTo>
                    <a:pt x="220" y="135"/>
                  </a:moveTo>
                  <a:lnTo>
                    <a:pt x="0" y="82"/>
                  </a:lnTo>
                  <a:lnTo>
                    <a:pt x="82" y="0"/>
                  </a:lnTo>
                  <a:lnTo>
                    <a:pt x="220" y="135"/>
                  </a:lnTo>
                  <a:close/>
                </a:path>
              </a:pathLst>
            </a:custGeom>
            <a:noFill/>
            <a:ln w="9525" cap="flat" cmpd="sng">
              <a:solidFill>
                <a:srgbClr val="5B3B87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7" name="Freeform 22"/>
            <p:cNvSpPr/>
            <p:nvPr/>
          </p:nvSpPr>
          <p:spPr>
            <a:xfrm>
              <a:off x="715963" y="1966637"/>
              <a:ext cx="349618" cy="835527"/>
            </a:xfrm>
            <a:custGeom>
              <a:avLst/>
              <a:gdLst/>
              <a:ahLst/>
              <a:cxnLst>
                <a:cxn ang="0">
                  <a:pos x="349618" y="0"/>
                </a:cxn>
                <a:cxn ang="0">
                  <a:pos x="242954" y="835527"/>
                </a:cxn>
                <a:cxn ang="0">
                  <a:pos x="0" y="589609"/>
                </a:cxn>
                <a:cxn ang="0">
                  <a:pos x="349618" y="0"/>
                </a:cxn>
              </a:cxnLst>
              <a:pathLst>
                <a:path w="118" h="282">
                  <a:moveTo>
                    <a:pt x="118" y="0"/>
                  </a:moveTo>
                  <a:lnTo>
                    <a:pt x="82" y="282"/>
                  </a:lnTo>
                  <a:lnTo>
                    <a:pt x="0" y="199"/>
                  </a:lnTo>
                  <a:lnTo>
                    <a:pt x="11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FD665B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8" name="Freeform 23"/>
            <p:cNvSpPr/>
            <p:nvPr/>
          </p:nvSpPr>
          <p:spPr>
            <a:xfrm>
              <a:off x="715963" y="843713"/>
              <a:ext cx="651830" cy="1122926"/>
            </a:xfrm>
            <a:custGeom>
              <a:avLst/>
              <a:gdLst/>
              <a:ahLst/>
              <a:cxnLst>
                <a:cxn ang="0">
                  <a:pos x="651830" y="157031"/>
                </a:cxn>
                <a:cxn ang="0">
                  <a:pos x="349617" y="1122926"/>
                </a:cxn>
                <a:cxn ang="0">
                  <a:pos x="0" y="0"/>
                </a:cxn>
                <a:cxn ang="0">
                  <a:pos x="651830" y="157031"/>
                </a:cxn>
              </a:cxnLst>
              <a:pathLst>
                <a:path w="220" h="379">
                  <a:moveTo>
                    <a:pt x="220" y="53"/>
                  </a:moveTo>
                  <a:lnTo>
                    <a:pt x="118" y="379"/>
                  </a:lnTo>
                  <a:lnTo>
                    <a:pt x="0" y="0"/>
                  </a:lnTo>
                  <a:lnTo>
                    <a:pt x="220" y="53"/>
                  </a:lnTo>
                  <a:close/>
                </a:path>
              </a:pathLst>
            </a:custGeom>
            <a:noFill/>
            <a:ln w="9525" cap="flat" cmpd="sng">
              <a:solidFill>
                <a:srgbClr val="A82878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10" name="Freeform 24"/>
            <p:cNvSpPr/>
            <p:nvPr/>
          </p:nvSpPr>
          <p:spPr>
            <a:xfrm>
              <a:off x="958918" y="1966637"/>
              <a:ext cx="948117" cy="835527"/>
            </a:xfrm>
            <a:custGeom>
              <a:avLst/>
              <a:gdLst/>
              <a:ahLst/>
              <a:cxnLst>
                <a:cxn ang="0">
                  <a:pos x="948117" y="373320"/>
                </a:cxn>
                <a:cxn ang="0">
                  <a:pos x="0" y="835527"/>
                </a:cxn>
                <a:cxn ang="0">
                  <a:pos x="106663" y="0"/>
                </a:cxn>
                <a:cxn ang="0">
                  <a:pos x="948117" y="373320"/>
                </a:cxn>
              </a:cxnLst>
              <a:pathLst>
                <a:path w="320" h="282">
                  <a:moveTo>
                    <a:pt x="320" y="126"/>
                  </a:moveTo>
                  <a:lnTo>
                    <a:pt x="0" y="282"/>
                  </a:lnTo>
                  <a:lnTo>
                    <a:pt x="36" y="0"/>
                  </a:lnTo>
                  <a:lnTo>
                    <a:pt x="320" y="126"/>
                  </a:lnTo>
                  <a:close/>
                </a:path>
              </a:pathLst>
            </a:custGeom>
            <a:noFill/>
            <a:ln w="9525" cap="flat" cmpd="sng">
              <a:solidFill>
                <a:srgbClr val="FEF22A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12" name="Freeform 25"/>
            <p:cNvSpPr/>
            <p:nvPr/>
          </p:nvSpPr>
          <p:spPr>
            <a:xfrm>
              <a:off x="958918" y="600758"/>
              <a:ext cx="1712536" cy="399987"/>
            </a:xfrm>
            <a:custGeom>
              <a:avLst/>
              <a:gdLst/>
              <a:ahLst/>
              <a:cxnLst>
                <a:cxn ang="0">
                  <a:pos x="408875" y="399987"/>
                </a:cxn>
                <a:cxn ang="0">
                  <a:pos x="0" y="0"/>
                </a:cxn>
                <a:cxn ang="0">
                  <a:pos x="1712536" y="0"/>
                </a:cxn>
                <a:cxn ang="0">
                  <a:pos x="408875" y="399987"/>
                </a:cxn>
              </a:cxnLst>
              <a:pathLst>
                <a:path w="578" h="135">
                  <a:moveTo>
                    <a:pt x="138" y="135"/>
                  </a:moveTo>
                  <a:lnTo>
                    <a:pt x="0" y="0"/>
                  </a:lnTo>
                  <a:lnTo>
                    <a:pt x="578" y="0"/>
                  </a:lnTo>
                  <a:lnTo>
                    <a:pt x="138" y="135"/>
                  </a:lnTo>
                  <a:close/>
                </a:path>
              </a:pathLst>
            </a:custGeom>
            <a:noFill/>
            <a:ln w="9525" cap="flat" cmpd="sng">
              <a:solidFill>
                <a:srgbClr val="79307A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13" name="Freeform 26"/>
            <p:cNvSpPr/>
            <p:nvPr/>
          </p:nvSpPr>
          <p:spPr>
            <a:xfrm>
              <a:off x="958918" y="2339957"/>
              <a:ext cx="1712536" cy="462207"/>
            </a:xfrm>
            <a:custGeom>
              <a:avLst/>
              <a:gdLst/>
              <a:ahLst/>
              <a:cxnLst>
                <a:cxn ang="0">
                  <a:pos x="948116" y="0"/>
                </a:cxn>
                <a:cxn ang="0">
                  <a:pos x="1712536" y="462207"/>
                </a:cxn>
                <a:cxn ang="0">
                  <a:pos x="0" y="462207"/>
                </a:cxn>
                <a:cxn ang="0">
                  <a:pos x="948116" y="0"/>
                </a:cxn>
              </a:cxnLst>
              <a:pathLst>
                <a:path w="578" h="156">
                  <a:moveTo>
                    <a:pt x="320" y="0"/>
                  </a:moveTo>
                  <a:lnTo>
                    <a:pt x="578" y="156"/>
                  </a:lnTo>
                  <a:lnTo>
                    <a:pt x="0" y="156"/>
                  </a:lnTo>
                  <a:lnTo>
                    <a:pt x="32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FA8538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14" name="Freeform 27"/>
            <p:cNvSpPr/>
            <p:nvPr/>
          </p:nvSpPr>
          <p:spPr>
            <a:xfrm>
              <a:off x="1367793" y="600758"/>
              <a:ext cx="1303661" cy="805899"/>
            </a:xfrm>
            <a:custGeom>
              <a:avLst/>
              <a:gdLst/>
              <a:ahLst/>
              <a:cxnLst>
                <a:cxn ang="0">
                  <a:pos x="1303661" y="0"/>
                </a:cxn>
                <a:cxn ang="0">
                  <a:pos x="897748" y="805899"/>
                </a:cxn>
                <a:cxn ang="0">
                  <a:pos x="0" y="399986"/>
                </a:cxn>
                <a:cxn ang="0">
                  <a:pos x="1303661" y="0"/>
                </a:cxn>
              </a:cxnLst>
              <a:pathLst>
                <a:path w="440" h="272">
                  <a:moveTo>
                    <a:pt x="440" y="0"/>
                  </a:moveTo>
                  <a:lnTo>
                    <a:pt x="303" y="272"/>
                  </a:lnTo>
                  <a:lnTo>
                    <a:pt x="0" y="135"/>
                  </a:lnTo>
                  <a:lnTo>
                    <a:pt x="44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82878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15" name="Freeform 28"/>
            <p:cNvSpPr/>
            <p:nvPr/>
          </p:nvSpPr>
          <p:spPr>
            <a:xfrm>
              <a:off x="2265543" y="843713"/>
              <a:ext cx="651830" cy="1712535"/>
            </a:xfrm>
            <a:custGeom>
              <a:avLst/>
              <a:gdLst/>
              <a:ahLst/>
              <a:cxnLst>
                <a:cxn ang="0">
                  <a:pos x="651830" y="0"/>
                </a:cxn>
                <a:cxn ang="0">
                  <a:pos x="651830" y="1712535"/>
                </a:cxn>
                <a:cxn ang="0">
                  <a:pos x="0" y="562944"/>
                </a:cxn>
                <a:cxn ang="0">
                  <a:pos x="651830" y="0"/>
                </a:cxn>
              </a:cxnLst>
              <a:pathLst>
                <a:path w="220" h="578">
                  <a:moveTo>
                    <a:pt x="220" y="0"/>
                  </a:moveTo>
                  <a:lnTo>
                    <a:pt x="220" y="578"/>
                  </a:lnTo>
                  <a:lnTo>
                    <a:pt x="0" y="190"/>
                  </a:lnTo>
                  <a:lnTo>
                    <a:pt x="22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F1286A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16" name="Freeform 29"/>
            <p:cNvSpPr/>
            <p:nvPr/>
          </p:nvSpPr>
          <p:spPr>
            <a:xfrm>
              <a:off x="1907035" y="2339957"/>
              <a:ext cx="1010338" cy="462207"/>
            </a:xfrm>
            <a:custGeom>
              <a:avLst/>
              <a:gdLst/>
              <a:ahLst/>
              <a:cxnLst>
                <a:cxn ang="0">
                  <a:pos x="1010338" y="216289"/>
                </a:cxn>
                <a:cxn ang="0">
                  <a:pos x="0" y="0"/>
                </a:cxn>
                <a:cxn ang="0">
                  <a:pos x="764419" y="462207"/>
                </a:cxn>
                <a:cxn ang="0">
                  <a:pos x="1010338" y="216289"/>
                </a:cxn>
              </a:cxnLst>
              <a:pathLst>
                <a:path w="341" h="156">
                  <a:moveTo>
                    <a:pt x="341" y="73"/>
                  </a:moveTo>
                  <a:lnTo>
                    <a:pt x="0" y="0"/>
                  </a:lnTo>
                  <a:lnTo>
                    <a:pt x="258" y="156"/>
                  </a:lnTo>
                  <a:lnTo>
                    <a:pt x="341" y="73"/>
                  </a:lnTo>
                  <a:close/>
                </a:path>
              </a:pathLst>
            </a:custGeom>
            <a:noFill/>
            <a:ln w="9525" cap="flat" cmpd="sng">
              <a:solidFill>
                <a:srgbClr val="FD665B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17" name="Freeform 30"/>
            <p:cNvSpPr/>
            <p:nvPr/>
          </p:nvSpPr>
          <p:spPr>
            <a:xfrm>
              <a:off x="1065581" y="1406657"/>
              <a:ext cx="1199961" cy="933303"/>
            </a:xfrm>
            <a:custGeom>
              <a:avLst/>
              <a:gdLst/>
              <a:ahLst/>
              <a:cxnLst>
                <a:cxn ang="0">
                  <a:pos x="1199961" y="0"/>
                </a:cxn>
                <a:cxn ang="0">
                  <a:pos x="0" y="559981"/>
                </a:cxn>
                <a:cxn ang="0">
                  <a:pos x="841454" y="933303"/>
                </a:cxn>
                <a:cxn ang="0">
                  <a:pos x="1199961" y="0"/>
                </a:cxn>
              </a:cxnLst>
              <a:pathLst>
                <a:path w="405" h="315">
                  <a:moveTo>
                    <a:pt x="405" y="0"/>
                  </a:moveTo>
                  <a:lnTo>
                    <a:pt x="0" y="189"/>
                  </a:lnTo>
                  <a:lnTo>
                    <a:pt x="284" y="315"/>
                  </a:lnTo>
                  <a:lnTo>
                    <a:pt x="40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FA8538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18" name="Freeform 31"/>
            <p:cNvSpPr/>
            <p:nvPr/>
          </p:nvSpPr>
          <p:spPr>
            <a:xfrm>
              <a:off x="1907035" y="1406657"/>
              <a:ext cx="1010338" cy="1149591"/>
            </a:xfrm>
            <a:custGeom>
              <a:avLst/>
              <a:gdLst/>
              <a:ahLst/>
              <a:cxnLst>
                <a:cxn ang="0">
                  <a:pos x="358507" y="0"/>
                </a:cxn>
                <a:cxn ang="0">
                  <a:pos x="1010338" y="1149591"/>
                </a:cxn>
                <a:cxn ang="0">
                  <a:pos x="0" y="933301"/>
                </a:cxn>
                <a:cxn ang="0">
                  <a:pos x="358507" y="0"/>
                </a:cxn>
              </a:cxnLst>
              <a:pathLst>
                <a:path w="341" h="388">
                  <a:moveTo>
                    <a:pt x="121" y="0"/>
                  </a:moveTo>
                  <a:lnTo>
                    <a:pt x="341" y="388"/>
                  </a:lnTo>
                  <a:lnTo>
                    <a:pt x="0" y="315"/>
                  </a:lnTo>
                  <a:lnTo>
                    <a:pt x="12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FD3F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19" name="Freeform 32"/>
            <p:cNvSpPr/>
            <p:nvPr/>
          </p:nvSpPr>
          <p:spPr>
            <a:xfrm>
              <a:off x="2265543" y="600758"/>
              <a:ext cx="651830" cy="805899"/>
            </a:xfrm>
            <a:custGeom>
              <a:avLst/>
              <a:gdLst/>
              <a:ahLst/>
              <a:cxnLst>
                <a:cxn ang="0">
                  <a:pos x="405912" y="0"/>
                </a:cxn>
                <a:cxn ang="0">
                  <a:pos x="651830" y="242954"/>
                </a:cxn>
                <a:cxn ang="0">
                  <a:pos x="0" y="805899"/>
                </a:cxn>
                <a:cxn ang="0">
                  <a:pos x="405912" y="0"/>
                </a:cxn>
              </a:cxnLst>
              <a:pathLst>
                <a:path w="220" h="272">
                  <a:moveTo>
                    <a:pt x="137" y="0"/>
                  </a:moveTo>
                  <a:lnTo>
                    <a:pt x="220" y="82"/>
                  </a:lnTo>
                  <a:lnTo>
                    <a:pt x="0" y="272"/>
                  </a:lnTo>
                  <a:lnTo>
                    <a:pt x="13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02579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22" name="Freeform 33"/>
            <p:cNvSpPr/>
            <p:nvPr/>
          </p:nvSpPr>
          <p:spPr>
            <a:xfrm>
              <a:off x="1065581" y="1000744"/>
              <a:ext cx="1199961" cy="965893"/>
            </a:xfrm>
            <a:custGeom>
              <a:avLst/>
              <a:gdLst/>
              <a:ahLst/>
              <a:cxnLst>
                <a:cxn ang="0">
                  <a:pos x="1199961" y="405912"/>
                </a:cxn>
                <a:cxn ang="0">
                  <a:pos x="302212" y="0"/>
                </a:cxn>
                <a:cxn ang="0">
                  <a:pos x="0" y="965893"/>
                </a:cxn>
                <a:cxn ang="0">
                  <a:pos x="1199961" y="405912"/>
                </a:cxn>
              </a:cxnLst>
              <a:pathLst>
                <a:path w="405" h="326">
                  <a:moveTo>
                    <a:pt x="405" y="137"/>
                  </a:moveTo>
                  <a:lnTo>
                    <a:pt x="102" y="0"/>
                  </a:lnTo>
                  <a:lnTo>
                    <a:pt x="0" y="326"/>
                  </a:lnTo>
                  <a:lnTo>
                    <a:pt x="405" y="137"/>
                  </a:lnTo>
                  <a:close/>
                </a:path>
              </a:pathLst>
            </a:custGeom>
            <a:noFill/>
            <a:ln w="9525" cap="flat" cmpd="sng">
              <a:solidFill>
                <a:srgbClr val="E02579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</p:grpSp>
      <p:sp>
        <p:nvSpPr>
          <p:cNvPr id="27" name="文本框 26"/>
          <p:cNvSpPr txBox="1"/>
          <p:nvPr/>
        </p:nvSpPr>
        <p:spPr>
          <a:xfrm>
            <a:off x="1241425" y="198120"/>
            <a:ext cx="1077277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400" b="1" dirty="0" smtClean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37. </a:t>
            </a:r>
            <a:r>
              <a:rPr lang="zh-CN" altLang="en-US" sz="2400" b="1" dirty="0" smtClean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放手、不干涉、尊重边界、顺其自然</a:t>
            </a:r>
            <a:r>
              <a:rPr lang="en-US" altLang="zh-CN" sz="2400" b="1" dirty="0" smtClean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 give freedom; follow nature</a:t>
            </a:r>
            <a:endParaRPr lang="en-US" altLang="zh-CN" sz="2400" b="1" dirty="0" smtClean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ea"/>
            </a:endParaRPr>
          </a:p>
        </p:txBody>
      </p:sp>
      <p:sp>
        <p:nvSpPr>
          <p:cNvPr id="11272" name="AutoShape 36"/>
          <p:cNvSpPr/>
          <p:nvPr>
            <p:custDataLst>
              <p:tags r:id="rId4"/>
            </p:custDataLst>
          </p:nvPr>
        </p:nvSpPr>
        <p:spPr>
          <a:xfrm>
            <a:off x="54610" y="823595"/>
            <a:ext cx="3881120" cy="5765165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FFFFFF"/>
              </a:gs>
              <a:gs pos="100000">
                <a:srgbClr val="FBFBBB">
                  <a:alpha val="89999"/>
                </a:srgbClr>
              </a:gs>
            </a:gsLst>
            <a:lin ang="0" scaled="1"/>
            <a:tileRect/>
          </a:gradFill>
          <a:ln w="9525" cap="flat" cmpd="sng">
            <a:solidFill>
              <a:srgbClr val="C0C0C0"/>
            </a:solidFill>
            <a:prstDash val="solid"/>
            <a:headEnd type="none" w="med" len="med"/>
            <a:tailEnd type="none" w="med" len="med"/>
          </a:ln>
          <a:effectLst>
            <a:prstShdw prst="shdw13" dist="53882" dir="13499999">
              <a:srgbClr val="F5B363">
                <a:alpha val="50000"/>
              </a:srgbClr>
            </a:prstShdw>
          </a:effectLst>
        </p:spPr>
        <p:txBody>
          <a:bodyPr wrap="none" anchor="ctr"/>
          <a:p>
            <a:pPr algn="l"/>
            <a:endParaRPr lang="zh-CN" altLang="en-US" sz="20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94150" y="826135"/>
            <a:ext cx="8075930" cy="5845175"/>
          </a:xfrm>
          <a:prstGeom prst="rect">
            <a:avLst/>
          </a:prstGeom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</p:pic>
      <p:pic>
        <p:nvPicPr>
          <p:cNvPr id="9" name="图片 8"/>
          <p:cNvPicPr/>
          <p:nvPr/>
        </p:nvPicPr>
        <p:blipFill>
          <a:blip r:embed="rId6"/>
          <a:stretch>
            <a:fillRect/>
          </a:stretch>
        </p:blipFill>
        <p:spPr>
          <a:xfrm>
            <a:off x="10135870" y="5061585"/>
            <a:ext cx="2321560" cy="190373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969515" y="6146366"/>
            <a:ext cx="520050" cy="819282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 flipH="1">
            <a:off x="-60325" y="5960745"/>
            <a:ext cx="1266190" cy="773430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-149225" y="802640"/>
            <a:ext cx="3993515" cy="4939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342900" indent="0" fontAlgn="auto">
              <a:lnSpc>
                <a:spcPts val="27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en-US" altLang="zh-CN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①</a:t>
            </a:r>
            <a:r>
              <a:rPr lang="en-US" altLang="zh-CN" sz="2400" b="1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non-interference </a:t>
            </a:r>
            <a:r>
              <a:rPr lang="zh-CN" altLang="en-US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不干涉</a:t>
            </a:r>
            <a:endParaRPr lang="zh-CN" altLang="en-US" sz="1600" b="1" i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342900" indent="0" fontAlgn="auto">
              <a:lnSpc>
                <a:spcPts val="27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en-US" altLang="zh-CN" b="1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②</a:t>
            </a:r>
            <a:r>
              <a:rPr lang="en-US" altLang="zh-CN" sz="2400" b="1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autonomy</a:t>
            </a:r>
            <a:r>
              <a:rPr lang="en-US" altLang="zh-CN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 /</a:t>
            </a:r>
            <a:r>
              <a:rPr lang="en-US" altLang="en-US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ɔːˈ</a:t>
            </a:r>
            <a:r>
              <a:rPr lang="en-US" altLang="zh-CN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t</a:t>
            </a:r>
            <a:r>
              <a:rPr lang="en-US" altLang="en-US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ɒ</a:t>
            </a:r>
            <a:r>
              <a:rPr lang="en-US" altLang="zh-CN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n</a:t>
            </a:r>
            <a:r>
              <a:rPr lang="en-US" altLang="en-US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ə</a:t>
            </a:r>
            <a:r>
              <a:rPr lang="en-US" altLang="zh-CN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mi/ </a:t>
            </a:r>
            <a:r>
              <a:rPr lang="zh-CN" altLang="en-US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自主独立</a:t>
            </a:r>
            <a:endParaRPr lang="zh-CN" altLang="en-US" sz="1600" b="1" i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342900" indent="0" fontAlgn="auto">
              <a:lnSpc>
                <a:spcPts val="27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zh-CN" altLang="en-US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altLang="zh-CN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zh-CN" altLang="en-US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--</a:t>
            </a:r>
            <a:r>
              <a:rPr lang="en-US" altLang="zh-CN" sz="2400" b="1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autonomous </a:t>
            </a:r>
            <a:endParaRPr lang="en-US" altLang="zh-CN" sz="2400" b="1">
              <a:solidFill>
                <a:srgbClr val="C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342900" indent="0" fontAlgn="auto">
              <a:lnSpc>
                <a:spcPts val="27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en-US" altLang="zh-CN" sz="2400" b="1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 </a:t>
            </a:r>
            <a:r>
              <a:rPr lang="en-US" altLang="zh-CN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/</a:t>
            </a:r>
            <a:r>
              <a:rPr lang="en-US" altLang="en-US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ɔːˈ</a:t>
            </a:r>
            <a:r>
              <a:rPr lang="en-US" altLang="zh-CN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t</a:t>
            </a:r>
            <a:r>
              <a:rPr lang="en-US" altLang="en-US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ɒ</a:t>
            </a:r>
            <a:r>
              <a:rPr lang="en-US" altLang="zh-CN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n</a:t>
            </a:r>
            <a:r>
              <a:rPr lang="en-US" altLang="en-US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ə</a:t>
            </a:r>
            <a:r>
              <a:rPr lang="en-US" altLang="zh-CN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m</a:t>
            </a:r>
            <a:r>
              <a:rPr lang="en-US" altLang="en-US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ə</a:t>
            </a:r>
            <a:r>
              <a:rPr lang="en-US" altLang="zh-CN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s/adj.</a:t>
            </a:r>
            <a:r>
              <a:rPr lang="zh-CN" altLang="en-US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独立自主的</a:t>
            </a:r>
            <a:endParaRPr lang="zh-CN" altLang="en-US" sz="1600" b="1" i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342900" indent="0" fontAlgn="auto">
              <a:lnSpc>
                <a:spcPts val="27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en-US" altLang="zh-CN" b="1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③</a:t>
            </a:r>
            <a:r>
              <a:rPr lang="en-US" altLang="zh-CN" sz="2400" b="1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boundary</a:t>
            </a:r>
            <a:r>
              <a:rPr lang="en-US" altLang="zh-CN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 /ˈba</a:t>
            </a:r>
            <a:r>
              <a:rPr lang="en-US" altLang="en-US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ʊ</a:t>
            </a:r>
            <a:r>
              <a:rPr lang="en-US" altLang="zh-CN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ndri/ </a:t>
            </a:r>
            <a:r>
              <a:rPr lang="zh-CN" altLang="en-US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边界界限</a:t>
            </a:r>
            <a:endParaRPr lang="zh-CN" altLang="en-US" sz="1600" b="1" i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342900" indent="0" fontAlgn="auto">
              <a:lnSpc>
                <a:spcPts val="27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en-US" altLang="zh-CN" b="1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④</a:t>
            </a:r>
            <a:r>
              <a:rPr lang="en-US" altLang="zh-CN" sz="2400" b="1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laid-back/easy-going/ relaxed-style /Buddhist </a:t>
            </a:r>
            <a:r>
              <a:rPr lang="en-US" altLang="zh-CN" sz="2400" b="1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parents </a:t>
            </a:r>
            <a:r>
              <a:rPr lang="zh-CN" altLang="en-US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佛系家长、佛系育儿（松弛、不焦虑、不内卷、不苛求、顺其自然）</a:t>
            </a:r>
            <a:endParaRPr lang="zh-CN" altLang="en-US" sz="1600" b="1" i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342900" indent="0" fontAlgn="auto">
              <a:lnSpc>
                <a:spcPts val="27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en-US" altLang="zh-CN" b="1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⑤</a:t>
            </a:r>
            <a:r>
              <a:rPr lang="en-US" altLang="zh-CN" sz="2400" b="1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Let go (of sth./sb.)/ Let it go/ Let it be/ Let things be/ Let bygones be bygones </a:t>
            </a:r>
            <a:r>
              <a:rPr lang="zh-CN" altLang="en-US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放手、释怀、顺其自然</a:t>
            </a:r>
            <a:endParaRPr lang="zh-CN" altLang="en-US" sz="1600" b="1" i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4118610" y="932815"/>
            <a:ext cx="7706995" cy="22453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altLang="en-US" sz="2000" b="0">
                <a:solidFill>
                  <a:srgbClr val="0063A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1.</a:t>
            </a:r>
            <a:r>
              <a:rPr lang="zh-CN" altLang="en-US" sz="2000" b="1">
                <a:solidFill>
                  <a:srgbClr val="0063A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高分搭配:</a:t>
            </a:r>
            <a:r>
              <a:rPr lang="zh-CN" altLang="en-US" sz="2000" b="0">
                <a:solidFill>
                  <a:srgbClr val="0063A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①克制不干预 ②允许独立自主 ③退出干预、适度留白 ④适度放手 ⑤不打扰、不干涉 ⑥尊重边界</a:t>
            </a:r>
            <a:endParaRPr lang="zh-CN" altLang="en-US" sz="2000" b="0">
              <a:solidFill>
                <a:srgbClr val="0063A8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/>
            <a:endParaRPr lang="zh-CN" altLang="en-US" sz="2000" b="0">
              <a:solidFill>
                <a:srgbClr val="0063A8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/>
            <a:endParaRPr lang="zh-CN" altLang="en-US" sz="2000" b="0">
              <a:solidFill>
                <a:srgbClr val="0063A8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/>
            <a:endParaRPr lang="zh-CN" altLang="en-US" sz="2000" b="0">
              <a:solidFill>
                <a:srgbClr val="0063A8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/>
            <a:r>
              <a:rPr lang="zh-CN" altLang="en-US" sz="2000" b="0">
                <a:solidFill>
                  <a:srgbClr val="0063A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2.相反，有“过度指导”倾向的教师会削弱天才学生的学习自主性。</a:t>
            </a:r>
            <a:endParaRPr lang="zh-CN" altLang="en-US" sz="2000" b="0">
              <a:solidFill>
                <a:srgbClr val="0063A8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/>
            <a:endParaRPr lang="zh-CN" altLang="en-US" sz="2000" b="0">
              <a:solidFill>
                <a:srgbClr val="0063A8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4277995" y="1701800"/>
            <a:ext cx="750824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altLang="zh-CN" sz="2000" b="1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1.①refrain from interfering ②allow autonomy ③withdraw involvement ④let go properly ⑤leave alone ⑥respect boundaries</a:t>
            </a:r>
            <a:endParaRPr lang="en-US" altLang="zh-CN" sz="2000" b="1">
              <a:solidFill>
                <a:srgbClr val="00206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4221480" y="2905125"/>
            <a:ext cx="7564755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altLang="zh-CN" sz="2000" b="1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2.Conversely, teachers who have a tendency to "over-direct" can diminish their gifted pupils’ learning autonomy.</a:t>
            </a:r>
            <a:endParaRPr lang="en-US" altLang="zh-CN" sz="2000" b="1">
              <a:solidFill>
                <a:srgbClr val="00206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29" name="图片 28"/>
          <p:cNvPicPr/>
          <p:nvPr/>
        </p:nvPicPr>
        <p:blipFill>
          <a:blip r:embed="rId10"/>
          <a:srcRect/>
          <a:stretch>
            <a:fillRect/>
          </a:stretch>
        </p:blipFill>
        <p:spPr>
          <a:xfrm>
            <a:off x="4892675" y="3728720"/>
            <a:ext cx="4779010" cy="2833370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6" grpId="1"/>
      <p:bldP spid="28" grpId="0"/>
      <p:bldP spid="28" grpId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0" name="直接连接符 19"/>
          <p:cNvCxnSpPr/>
          <p:nvPr/>
        </p:nvCxnSpPr>
        <p:spPr>
          <a:xfrm>
            <a:off x="512860" y="688340"/>
            <a:ext cx="10972825" cy="0"/>
          </a:xfrm>
          <a:prstGeom prst="line">
            <a:avLst/>
          </a:prstGeom>
          <a:ln>
            <a:gradFill>
              <a:gsLst>
                <a:gs pos="0">
                  <a:srgbClr val="400040"/>
                </a:gs>
                <a:gs pos="32000">
                  <a:srgbClr val="8F0040"/>
                </a:gs>
                <a:gs pos="63000">
                  <a:srgbClr val="F27300"/>
                </a:gs>
                <a:gs pos="100000">
                  <a:srgbClr val="FFBF00"/>
                </a:gs>
              </a:gsLst>
              <a:lin ang="10800000" scaled="0"/>
            </a:gradFill>
          </a:ln>
        </p:spPr>
        <p:style>
          <a:lnRef idx="1">
            <a:srgbClr val="5B9BD5"/>
          </a:lnRef>
          <a:fillRef idx="0">
            <a:srgbClr val="5B9BD5"/>
          </a:fillRef>
          <a:effectRef idx="0">
            <a:srgbClr val="5B9BD5"/>
          </a:effectRef>
          <a:fontRef idx="minor">
            <a:sysClr val="windowText" lastClr="000000"/>
          </a:fontRef>
        </p:style>
      </p:cxnSp>
      <p:sp>
        <p:nvSpPr>
          <p:cNvPr id="25" name="矩形 24"/>
          <p:cNvSpPr/>
          <p:nvPr/>
        </p:nvSpPr>
        <p:spPr>
          <a:xfrm>
            <a:off x="0" y="6685613"/>
            <a:ext cx="12192000" cy="172387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/>
          <p:nvPr/>
        </p:nvPicPr>
        <p:blipFill>
          <a:blip r:embed="rId1"/>
          <a:stretch>
            <a:fillRect/>
          </a:stretch>
        </p:blipFill>
        <p:spPr>
          <a:xfrm>
            <a:off x="54610" y="6584950"/>
            <a:ext cx="708025" cy="2730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130" b="100000" l="0" r="39917">
                        <a14:foregroundMark x1="10187" y1="34463" x2="9563" y2="64407"/>
                        <a14:foregroundMark x1="18295" y1="11864" x2="16424" y2="37288"/>
                        <a14:foregroundMark x1="19751" y1="24294" x2="22453" y2="22599"/>
                        <a14:foregroundMark x1="13306" y1="20339" x2="14761" y2="25424"/>
                        <a14:foregroundMark x1="19335" y1="37288" x2="24532" y2="31638"/>
                        <a14:foregroundMark x1="28274" y1="31638" x2="28274" y2="45763"/>
                        <a14:foregroundMark x1="11850" y1="58192" x2="28690" y2="54237"/>
                        <a14:foregroundMark x1="11642" y1="48588" x2="26819" y2="45763"/>
                        <a14:foregroundMark x1="9563" y1="66102" x2="29730" y2="66667"/>
                        <a14:foregroundMark x1="28898" y1="55367" x2="27651" y2="61582"/>
                        <a14:foregroundMark x1="11227" y1="52542" x2="18295" y2="51977"/>
                        <a14:foregroundMark x1="20582" y1="61582" x2="25156" y2="58192"/>
                        <a14:foregroundMark x1="20166" y1="48588" x2="20166" y2="51412"/>
                        <a14:foregroundMark x1="13306" y1="74011" x2="18295" y2="82486"/>
                        <a14:foregroundMark x1="19751" y1="83616" x2="23909" y2="73446"/>
                      </a14:backgroundRemoval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>
            <a:off x="0" y="12700"/>
            <a:ext cx="1078865" cy="831850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414020" y="551815"/>
            <a:ext cx="140970" cy="121920"/>
            <a:chOff x="715963" y="600758"/>
            <a:chExt cx="2201410" cy="2201406"/>
          </a:xfrm>
        </p:grpSpPr>
        <p:sp>
          <p:nvSpPr>
            <p:cNvPr id="5" name="Freeform 20"/>
            <p:cNvSpPr/>
            <p:nvPr/>
          </p:nvSpPr>
          <p:spPr>
            <a:xfrm>
              <a:off x="715963" y="843713"/>
              <a:ext cx="349618" cy="1712535"/>
            </a:xfrm>
            <a:custGeom>
              <a:avLst/>
              <a:gdLst/>
              <a:ahLst/>
              <a:cxnLst>
                <a:cxn ang="0">
                  <a:pos x="349618" y="1122925"/>
                </a:cxn>
                <a:cxn ang="0">
                  <a:pos x="0" y="1712535"/>
                </a:cxn>
                <a:cxn ang="0">
                  <a:pos x="0" y="0"/>
                </a:cxn>
                <a:cxn ang="0">
                  <a:pos x="349618" y="1122925"/>
                </a:cxn>
              </a:cxnLst>
              <a:pathLst>
                <a:path w="118" h="578">
                  <a:moveTo>
                    <a:pt x="118" y="379"/>
                  </a:moveTo>
                  <a:lnTo>
                    <a:pt x="0" y="578"/>
                  </a:lnTo>
                  <a:lnTo>
                    <a:pt x="0" y="0"/>
                  </a:lnTo>
                  <a:lnTo>
                    <a:pt x="118" y="379"/>
                  </a:lnTo>
                  <a:close/>
                </a:path>
              </a:pathLst>
            </a:custGeom>
            <a:noFill/>
            <a:ln w="9525" cap="flat" cmpd="sng">
              <a:solidFill>
                <a:srgbClr val="FEF22A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6" name="Freeform 21"/>
            <p:cNvSpPr/>
            <p:nvPr/>
          </p:nvSpPr>
          <p:spPr>
            <a:xfrm>
              <a:off x="715963" y="600758"/>
              <a:ext cx="651830" cy="399987"/>
            </a:xfrm>
            <a:custGeom>
              <a:avLst/>
              <a:gdLst/>
              <a:ahLst/>
              <a:cxnLst>
                <a:cxn ang="0">
                  <a:pos x="651830" y="399987"/>
                </a:cxn>
                <a:cxn ang="0">
                  <a:pos x="0" y="242955"/>
                </a:cxn>
                <a:cxn ang="0">
                  <a:pos x="242954" y="0"/>
                </a:cxn>
                <a:cxn ang="0">
                  <a:pos x="651830" y="399987"/>
                </a:cxn>
              </a:cxnLst>
              <a:pathLst>
                <a:path w="220" h="135">
                  <a:moveTo>
                    <a:pt x="220" y="135"/>
                  </a:moveTo>
                  <a:lnTo>
                    <a:pt x="0" y="82"/>
                  </a:lnTo>
                  <a:lnTo>
                    <a:pt x="82" y="0"/>
                  </a:lnTo>
                  <a:lnTo>
                    <a:pt x="220" y="135"/>
                  </a:lnTo>
                  <a:close/>
                </a:path>
              </a:pathLst>
            </a:custGeom>
            <a:noFill/>
            <a:ln w="9525" cap="flat" cmpd="sng">
              <a:solidFill>
                <a:srgbClr val="5B3B87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7" name="Freeform 22"/>
            <p:cNvSpPr/>
            <p:nvPr/>
          </p:nvSpPr>
          <p:spPr>
            <a:xfrm>
              <a:off x="715963" y="1966637"/>
              <a:ext cx="349618" cy="835527"/>
            </a:xfrm>
            <a:custGeom>
              <a:avLst/>
              <a:gdLst/>
              <a:ahLst/>
              <a:cxnLst>
                <a:cxn ang="0">
                  <a:pos x="349618" y="0"/>
                </a:cxn>
                <a:cxn ang="0">
                  <a:pos x="242954" y="835527"/>
                </a:cxn>
                <a:cxn ang="0">
                  <a:pos x="0" y="589609"/>
                </a:cxn>
                <a:cxn ang="0">
                  <a:pos x="349618" y="0"/>
                </a:cxn>
              </a:cxnLst>
              <a:pathLst>
                <a:path w="118" h="282">
                  <a:moveTo>
                    <a:pt x="118" y="0"/>
                  </a:moveTo>
                  <a:lnTo>
                    <a:pt x="82" y="282"/>
                  </a:lnTo>
                  <a:lnTo>
                    <a:pt x="0" y="199"/>
                  </a:lnTo>
                  <a:lnTo>
                    <a:pt x="11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FD665B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8" name="Freeform 23"/>
            <p:cNvSpPr/>
            <p:nvPr/>
          </p:nvSpPr>
          <p:spPr>
            <a:xfrm>
              <a:off x="715963" y="843713"/>
              <a:ext cx="651830" cy="1122926"/>
            </a:xfrm>
            <a:custGeom>
              <a:avLst/>
              <a:gdLst/>
              <a:ahLst/>
              <a:cxnLst>
                <a:cxn ang="0">
                  <a:pos x="651830" y="157031"/>
                </a:cxn>
                <a:cxn ang="0">
                  <a:pos x="349617" y="1122926"/>
                </a:cxn>
                <a:cxn ang="0">
                  <a:pos x="0" y="0"/>
                </a:cxn>
                <a:cxn ang="0">
                  <a:pos x="651830" y="157031"/>
                </a:cxn>
              </a:cxnLst>
              <a:pathLst>
                <a:path w="220" h="379">
                  <a:moveTo>
                    <a:pt x="220" y="53"/>
                  </a:moveTo>
                  <a:lnTo>
                    <a:pt x="118" y="379"/>
                  </a:lnTo>
                  <a:lnTo>
                    <a:pt x="0" y="0"/>
                  </a:lnTo>
                  <a:lnTo>
                    <a:pt x="220" y="53"/>
                  </a:lnTo>
                  <a:close/>
                </a:path>
              </a:pathLst>
            </a:custGeom>
            <a:noFill/>
            <a:ln w="9525" cap="flat" cmpd="sng">
              <a:solidFill>
                <a:srgbClr val="A82878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10" name="Freeform 24"/>
            <p:cNvSpPr/>
            <p:nvPr/>
          </p:nvSpPr>
          <p:spPr>
            <a:xfrm>
              <a:off x="958918" y="1966637"/>
              <a:ext cx="948117" cy="835527"/>
            </a:xfrm>
            <a:custGeom>
              <a:avLst/>
              <a:gdLst/>
              <a:ahLst/>
              <a:cxnLst>
                <a:cxn ang="0">
                  <a:pos x="948117" y="373320"/>
                </a:cxn>
                <a:cxn ang="0">
                  <a:pos x="0" y="835527"/>
                </a:cxn>
                <a:cxn ang="0">
                  <a:pos x="106663" y="0"/>
                </a:cxn>
                <a:cxn ang="0">
                  <a:pos x="948117" y="373320"/>
                </a:cxn>
              </a:cxnLst>
              <a:pathLst>
                <a:path w="320" h="282">
                  <a:moveTo>
                    <a:pt x="320" y="126"/>
                  </a:moveTo>
                  <a:lnTo>
                    <a:pt x="0" y="282"/>
                  </a:lnTo>
                  <a:lnTo>
                    <a:pt x="36" y="0"/>
                  </a:lnTo>
                  <a:lnTo>
                    <a:pt x="320" y="126"/>
                  </a:lnTo>
                  <a:close/>
                </a:path>
              </a:pathLst>
            </a:custGeom>
            <a:noFill/>
            <a:ln w="9525" cap="flat" cmpd="sng">
              <a:solidFill>
                <a:srgbClr val="FEF22A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12" name="Freeform 25"/>
            <p:cNvSpPr/>
            <p:nvPr/>
          </p:nvSpPr>
          <p:spPr>
            <a:xfrm>
              <a:off x="958918" y="600758"/>
              <a:ext cx="1712536" cy="399987"/>
            </a:xfrm>
            <a:custGeom>
              <a:avLst/>
              <a:gdLst/>
              <a:ahLst/>
              <a:cxnLst>
                <a:cxn ang="0">
                  <a:pos x="408875" y="399987"/>
                </a:cxn>
                <a:cxn ang="0">
                  <a:pos x="0" y="0"/>
                </a:cxn>
                <a:cxn ang="0">
                  <a:pos x="1712536" y="0"/>
                </a:cxn>
                <a:cxn ang="0">
                  <a:pos x="408875" y="399987"/>
                </a:cxn>
              </a:cxnLst>
              <a:pathLst>
                <a:path w="578" h="135">
                  <a:moveTo>
                    <a:pt x="138" y="135"/>
                  </a:moveTo>
                  <a:lnTo>
                    <a:pt x="0" y="0"/>
                  </a:lnTo>
                  <a:lnTo>
                    <a:pt x="578" y="0"/>
                  </a:lnTo>
                  <a:lnTo>
                    <a:pt x="138" y="135"/>
                  </a:lnTo>
                  <a:close/>
                </a:path>
              </a:pathLst>
            </a:custGeom>
            <a:noFill/>
            <a:ln w="9525" cap="flat" cmpd="sng">
              <a:solidFill>
                <a:srgbClr val="79307A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13" name="Freeform 26"/>
            <p:cNvSpPr/>
            <p:nvPr/>
          </p:nvSpPr>
          <p:spPr>
            <a:xfrm>
              <a:off x="958918" y="2339957"/>
              <a:ext cx="1712536" cy="462207"/>
            </a:xfrm>
            <a:custGeom>
              <a:avLst/>
              <a:gdLst/>
              <a:ahLst/>
              <a:cxnLst>
                <a:cxn ang="0">
                  <a:pos x="948116" y="0"/>
                </a:cxn>
                <a:cxn ang="0">
                  <a:pos x="1712536" y="462207"/>
                </a:cxn>
                <a:cxn ang="0">
                  <a:pos x="0" y="462207"/>
                </a:cxn>
                <a:cxn ang="0">
                  <a:pos x="948116" y="0"/>
                </a:cxn>
              </a:cxnLst>
              <a:pathLst>
                <a:path w="578" h="156">
                  <a:moveTo>
                    <a:pt x="320" y="0"/>
                  </a:moveTo>
                  <a:lnTo>
                    <a:pt x="578" y="156"/>
                  </a:lnTo>
                  <a:lnTo>
                    <a:pt x="0" y="156"/>
                  </a:lnTo>
                  <a:lnTo>
                    <a:pt x="32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FA8538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14" name="Freeform 27"/>
            <p:cNvSpPr/>
            <p:nvPr/>
          </p:nvSpPr>
          <p:spPr>
            <a:xfrm>
              <a:off x="1367793" y="600758"/>
              <a:ext cx="1303661" cy="805899"/>
            </a:xfrm>
            <a:custGeom>
              <a:avLst/>
              <a:gdLst/>
              <a:ahLst/>
              <a:cxnLst>
                <a:cxn ang="0">
                  <a:pos x="1303661" y="0"/>
                </a:cxn>
                <a:cxn ang="0">
                  <a:pos x="897748" y="805899"/>
                </a:cxn>
                <a:cxn ang="0">
                  <a:pos x="0" y="399986"/>
                </a:cxn>
                <a:cxn ang="0">
                  <a:pos x="1303661" y="0"/>
                </a:cxn>
              </a:cxnLst>
              <a:pathLst>
                <a:path w="440" h="272">
                  <a:moveTo>
                    <a:pt x="440" y="0"/>
                  </a:moveTo>
                  <a:lnTo>
                    <a:pt x="303" y="272"/>
                  </a:lnTo>
                  <a:lnTo>
                    <a:pt x="0" y="135"/>
                  </a:lnTo>
                  <a:lnTo>
                    <a:pt x="44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82878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15" name="Freeform 28"/>
            <p:cNvSpPr/>
            <p:nvPr/>
          </p:nvSpPr>
          <p:spPr>
            <a:xfrm>
              <a:off x="2265543" y="843713"/>
              <a:ext cx="651830" cy="1712535"/>
            </a:xfrm>
            <a:custGeom>
              <a:avLst/>
              <a:gdLst/>
              <a:ahLst/>
              <a:cxnLst>
                <a:cxn ang="0">
                  <a:pos x="651830" y="0"/>
                </a:cxn>
                <a:cxn ang="0">
                  <a:pos x="651830" y="1712535"/>
                </a:cxn>
                <a:cxn ang="0">
                  <a:pos x="0" y="562944"/>
                </a:cxn>
                <a:cxn ang="0">
                  <a:pos x="651830" y="0"/>
                </a:cxn>
              </a:cxnLst>
              <a:pathLst>
                <a:path w="220" h="578">
                  <a:moveTo>
                    <a:pt x="220" y="0"/>
                  </a:moveTo>
                  <a:lnTo>
                    <a:pt x="220" y="578"/>
                  </a:lnTo>
                  <a:lnTo>
                    <a:pt x="0" y="190"/>
                  </a:lnTo>
                  <a:lnTo>
                    <a:pt x="22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F1286A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16" name="Freeform 29"/>
            <p:cNvSpPr/>
            <p:nvPr/>
          </p:nvSpPr>
          <p:spPr>
            <a:xfrm>
              <a:off x="1907035" y="2339957"/>
              <a:ext cx="1010338" cy="462207"/>
            </a:xfrm>
            <a:custGeom>
              <a:avLst/>
              <a:gdLst/>
              <a:ahLst/>
              <a:cxnLst>
                <a:cxn ang="0">
                  <a:pos x="1010338" y="216289"/>
                </a:cxn>
                <a:cxn ang="0">
                  <a:pos x="0" y="0"/>
                </a:cxn>
                <a:cxn ang="0">
                  <a:pos x="764419" y="462207"/>
                </a:cxn>
                <a:cxn ang="0">
                  <a:pos x="1010338" y="216289"/>
                </a:cxn>
              </a:cxnLst>
              <a:pathLst>
                <a:path w="341" h="156">
                  <a:moveTo>
                    <a:pt x="341" y="73"/>
                  </a:moveTo>
                  <a:lnTo>
                    <a:pt x="0" y="0"/>
                  </a:lnTo>
                  <a:lnTo>
                    <a:pt x="258" y="156"/>
                  </a:lnTo>
                  <a:lnTo>
                    <a:pt x="341" y="73"/>
                  </a:lnTo>
                  <a:close/>
                </a:path>
              </a:pathLst>
            </a:custGeom>
            <a:noFill/>
            <a:ln w="9525" cap="flat" cmpd="sng">
              <a:solidFill>
                <a:srgbClr val="FD665B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17" name="Freeform 30"/>
            <p:cNvSpPr/>
            <p:nvPr/>
          </p:nvSpPr>
          <p:spPr>
            <a:xfrm>
              <a:off x="1065581" y="1406657"/>
              <a:ext cx="1199961" cy="933303"/>
            </a:xfrm>
            <a:custGeom>
              <a:avLst/>
              <a:gdLst/>
              <a:ahLst/>
              <a:cxnLst>
                <a:cxn ang="0">
                  <a:pos x="1199961" y="0"/>
                </a:cxn>
                <a:cxn ang="0">
                  <a:pos x="0" y="559981"/>
                </a:cxn>
                <a:cxn ang="0">
                  <a:pos x="841454" y="933303"/>
                </a:cxn>
                <a:cxn ang="0">
                  <a:pos x="1199961" y="0"/>
                </a:cxn>
              </a:cxnLst>
              <a:pathLst>
                <a:path w="405" h="315">
                  <a:moveTo>
                    <a:pt x="405" y="0"/>
                  </a:moveTo>
                  <a:lnTo>
                    <a:pt x="0" y="189"/>
                  </a:lnTo>
                  <a:lnTo>
                    <a:pt x="284" y="315"/>
                  </a:lnTo>
                  <a:lnTo>
                    <a:pt x="40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FA8538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18" name="Freeform 31"/>
            <p:cNvSpPr/>
            <p:nvPr/>
          </p:nvSpPr>
          <p:spPr>
            <a:xfrm>
              <a:off x="1907035" y="1406657"/>
              <a:ext cx="1010338" cy="1149591"/>
            </a:xfrm>
            <a:custGeom>
              <a:avLst/>
              <a:gdLst/>
              <a:ahLst/>
              <a:cxnLst>
                <a:cxn ang="0">
                  <a:pos x="358507" y="0"/>
                </a:cxn>
                <a:cxn ang="0">
                  <a:pos x="1010338" y="1149591"/>
                </a:cxn>
                <a:cxn ang="0">
                  <a:pos x="0" y="933301"/>
                </a:cxn>
                <a:cxn ang="0">
                  <a:pos x="358507" y="0"/>
                </a:cxn>
              </a:cxnLst>
              <a:pathLst>
                <a:path w="341" h="388">
                  <a:moveTo>
                    <a:pt x="121" y="0"/>
                  </a:moveTo>
                  <a:lnTo>
                    <a:pt x="341" y="388"/>
                  </a:lnTo>
                  <a:lnTo>
                    <a:pt x="0" y="315"/>
                  </a:lnTo>
                  <a:lnTo>
                    <a:pt x="12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FD3F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19" name="Freeform 32"/>
            <p:cNvSpPr/>
            <p:nvPr/>
          </p:nvSpPr>
          <p:spPr>
            <a:xfrm>
              <a:off x="2265543" y="600758"/>
              <a:ext cx="651830" cy="805899"/>
            </a:xfrm>
            <a:custGeom>
              <a:avLst/>
              <a:gdLst/>
              <a:ahLst/>
              <a:cxnLst>
                <a:cxn ang="0">
                  <a:pos x="405912" y="0"/>
                </a:cxn>
                <a:cxn ang="0">
                  <a:pos x="651830" y="242954"/>
                </a:cxn>
                <a:cxn ang="0">
                  <a:pos x="0" y="805899"/>
                </a:cxn>
                <a:cxn ang="0">
                  <a:pos x="405912" y="0"/>
                </a:cxn>
              </a:cxnLst>
              <a:pathLst>
                <a:path w="220" h="272">
                  <a:moveTo>
                    <a:pt x="137" y="0"/>
                  </a:moveTo>
                  <a:lnTo>
                    <a:pt x="220" y="82"/>
                  </a:lnTo>
                  <a:lnTo>
                    <a:pt x="0" y="272"/>
                  </a:lnTo>
                  <a:lnTo>
                    <a:pt x="13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02579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22" name="Freeform 33"/>
            <p:cNvSpPr/>
            <p:nvPr/>
          </p:nvSpPr>
          <p:spPr>
            <a:xfrm>
              <a:off x="1065581" y="1000744"/>
              <a:ext cx="1199961" cy="965893"/>
            </a:xfrm>
            <a:custGeom>
              <a:avLst/>
              <a:gdLst/>
              <a:ahLst/>
              <a:cxnLst>
                <a:cxn ang="0">
                  <a:pos x="1199961" y="405912"/>
                </a:cxn>
                <a:cxn ang="0">
                  <a:pos x="302212" y="0"/>
                </a:cxn>
                <a:cxn ang="0">
                  <a:pos x="0" y="965893"/>
                </a:cxn>
                <a:cxn ang="0">
                  <a:pos x="1199961" y="405912"/>
                </a:cxn>
              </a:cxnLst>
              <a:pathLst>
                <a:path w="405" h="326">
                  <a:moveTo>
                    <a:pt x="405" y="137"/>
                  </a:moveTo>
                  <a:lnTo>
                    <a:pt x="102" y="0"/>
                  </a:lnTo>
                  <a:lnTo>
                    <a:pt x="0" y="326"/>
                  </a:lnTo>
                  <a:lnTo>
                    <a:pt x="405" y="137"/>
                  </a:lnTo>
                  <a:close/>
                </a:path>
              </a:pathLst>
            </a:custGeom>
            <a:noFill/>
            <a:ln w="9525" cap="flat" cmpd="sng">
              <a:solidFill>
                <a:srgbClr val="E02579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</p:grpSp>
      <p:sp>
        <p:nvSpPr>
          <p:cNvPr id="27" name="文本框 26"/>
          <p:cNvSpPr txBox="1"/>
          <p:nvPr/>
        </p:nvSpPr>
        <p:spPr>
          <a:xfrm>
            <a:off x="1241425" y="198120"/>
            <a:ext cx="1077277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400" b="1" dirty="0" smtClean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37. </a:t>
            </a:r>
            <a:r>
              <a:rPr lang="zh-CN" altLang="en-US" sz="2400" b="1" dirty="0" smtClean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放手、不干涉、尊重边界、顺其自然</a:t>
            </a:r>
            <a:r>
              <a:rPr lang="en-US" altLang="zh-CN" sz="2400" b="1" dirty="0" smtClean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 give freedom; follow nature</a:t>
            </a:r>
            <a:endParaRPr lang="en-US" altLang="zh-CN" sz="2400" b="1" dirty="0" smtClean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ea"/>
            </a:endParaRPr>
          </a:p>
        </p:txBody>
      </p:sp>
      <p:sp>
        <p:nvSpPr>
          <p:cNvPr id="11272" name="AutoShape 36"/>
          <p:cNvSpPr/>
          <p:nvPr>
            <p:custDataLst>
              <p:tags r:id="rId4"/>
            </p:custDataLst>
          </p:nvPr>
        </p:nvSpPr>
        <p:spPr>
          <a:xfrm>
            <a:off x="54610" y="823595"/>
            <a:ext cx="3881120" cy="5765165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FFFFFF"/>
              </a:gs>
              <a:gs pos="100000">
                <a:srgbClr val="FBFBBB">
                  <a:alpha val="89999"/>
                </a:srgbClr>
              </a:gs>
            </a:gsLst>
            <a:lin ang="0" scaled="1"/>
            <a:tileRect/>
          </a:gradFill>
          <a:ln w="9525" cap="flat" cmpd="sng">
            <a:solidFill>
              <a:srgbClr val="C0C0C0"/>
            </a:solidFill>
            <a:prstDash val="solid"/>
            <a:headEnd type="none" w="med" len="med"/>
            <a:tailEnd type="none" w="med" len="med"/>
          </a:ln>
          <a:effectLst>
            <a:prstShdw prst="shdw13" dist="53882" dir="13499999">
              <a:srgbClr val="F5B363">
                <a:alpha val="50000"/>
              </a:srgbClr>
            </a:prstShdw>
          </a:effectLst>
        </p:spPr>
        <p:txBody>
          <a:bodyPr wrap="none" anchor="ctr"/>
          <a:p>
            <a:pPr algn="l"/>
            <a:endParaRPr lang="zh-CN" altLang="en-US" sz="20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94150" y="826135"/>
            <a:ext cx="8075930" cy="5845175"/>
          </a:xfrm>
          <a:prstGeom prst="rect">
            <a:avLst/>
          </a:prstGeom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</p:pic>
      <p:pic>
        <p:nvPicPr>
          <p:cNvPr id="24" name="图片 23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 flipH="1">
            <a:off x="-60325" y="5960745"/>
            <a:ext cx="1266190" cy="773430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-149225" y="802640"/>
            <a:ext cx="3993515" cy="4939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342900" indent="0" fontAlgn="auto">
              <a:lnSpc>
                <a:spcPts val="27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en-US" altLang="zh-CN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①</a:t>
            </a:r>
            <a:r>
              <a:rPr lang="en-US" altLang="zh-CN" sz="2400" b="1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non-interference </a:t>
            </a:r>
            <a:r>
              <a:rPr lang="zh-CN" altLang="en-US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不干涉</a:t>
            </a:r>
            <a:endParaRPr lang="zh-CN" altLang="en-US" sz="1600" b="1" i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342900" indent="0" fontAlgn="auto">
              <a:lnSpc>
                <a:spcPts val="27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en-US" altLang="zh-CN" b="1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②</a:t>
            </a:r>
            <a:r>
              <a:rPr lang="en-US" altLang="zh-CN" sz="2400" b="1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autonomy</a:t>
            </a:r>
            <a:r>
              <a:rPr lang="en-US" altLang="zh-CN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 /</a:t>
            </a:r>
            <a:r>
              <a:rPr lang="en-US" altLang="en-US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ɔːˈ</a:t>
            </a:r>
            <a:r>
              <a:rPr lang="en-US" altLang="zh-CN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t</a:t>
            </a:r>
            <a:r>
              <a:rPr lang="en-US" altLang="en-US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ɒ</a:t>
            </a:r>
            <a:r>
              <a:rPr lang="en-US" altLang="zh-CN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n</a:t>
            </a:r>
            <a:r>
              <a:rPr lang="en-US" altLang="en-US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ə</a:t>
            </a:r>
            <a:r>
              <a:rPr lang="en-US" altLang="zh-CN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mi/ </a:t>
            </a:r>
            <a:r>
              <a:rPr lang="zh-CN" altLang="en-US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自主独立</a:t>
            </a:r>
            <a:endParaRPr lang="zh-CN" altLang="en-US" sz="1600" b="1" i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342900" indent="0" fontAlgn="auto">
              <a:lnSpc>
                <a:spcPts val="27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zh-CN" altLang="en-US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altLang="zh-CN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zh-CN" altLang="en-US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--</a:t>
            </a:r>
            <a:r>
              <a:rPr lang="en-US" altLang="zh-CN" sz="2400" b="1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autonomous </a:t>
            </a:r>
            <a:endParaRPr lang="en-US" altLang="zh-CN" sz="2400" b="1">
              <a:solidFill>
                <a:srgbClr val="C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342900" indent="0" fontAlgn="auto">
              <a:lnSpc>
                <a:spcPts val="27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en-US" altLang="zh-CN" sz="2400" b="1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 </a:t>
            </a:r>
            <a:r>
              <a:rPr lang="en-US" altLang="zh-CN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/</a:t>
            </a:r>
            <a:r>
              <a:rPr lang="en-US" altLang="en-US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ɔːˈ</a:t>
            </a:r>
            <a:r>
              <a:rPr lang="en-US" altLang="zh-CN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t</a:t>
            </a:r>
            <a:r>
              <a:rPr lang="en-US" altLang="en-US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ɒ</a:t>
            </a:r>
            <a:r>
              <a:rPr lang="en-US" altLang="zh-CN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n</a:t>
            </a:r>
            <a:r>
              <a:rPr lang="en-US" altLang="en-US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ə</a:t>
            </a:r>
            <a:r>
              <a:rPr lang="en-US" altLang="zh-CN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m</a:t>
            </a:r>
            <a:r>
              <a:rPr lang="en-US" altLang="en-US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ə</a:t>
            </a:r>
            <a:r>
              <a:rPr lang="en-US" altLang="zh-CN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s/adj.</a:t>
            </a:r>
            <a:r>
              <a:rPr lang="zh-CN" altLang="en-US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独立自主的</a:t>
            </a:r>
            <a:endParaRPr lang="zh-CN" altLang="en-US" sz="1600" b="1" i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342900" indent="0" fontAlgn="auto">
              <a:lnSpc>
                <a:spcPts val="27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en-US" altLang="zh-CN" b="1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③</a:t>
            </a:r>
            <a:r>
              <a:rPr lang="en-US" altLang="zh-CN" sz="2400" b="1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boundary</a:t>
            </a:r>
            <a:r>
              <a:rPr lang="en-US" altLang="zh-CN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 /ˈba</a:t>
            </a:r>
            <a:r>
              <a:rPr lang="en-US" altLang="en-US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ʊ</a:t>
            </a:r>
            <a:r>
              <a:rPr lang="en-US" altLang="zh-CN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ndri/ </a:t>
            </a:r>
            <a:r>
              <a:rPr lang="zh-CN" altLang="en-US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边界界限</a:t>
            </a:r>
            <a:endParaRPr lang="zh-CN" altLang="en-US" sz="1600" b="1" i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342900" indent="0" fontAlgn="auto">
              <a:lnSpc>
                <a:spcPts val="27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en-US" altLang="zh-CN" b="1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④</a:t>
            </a:r>
            <a:r>
              <a:rPr lang="en-US" altLang="zh-CN" sz="2400" b="1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laid-back/easy-going/ relaxed-style /Buddhist </a:t>
            </a:r>
            <a:r>
              <a:rPr lang="en-US" altLang="zh-CN" sz="2400" b="1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parents </a:t>
            </a:r>
            <a:r>
              <a:rPr lang="zh-CN" altLang="en-US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佛系家长、佛系育儿（松弛、不焦虑、不内卷、不苛求、顺其自然）</a:t>
            </a:r>
            <a:endParaRPr lang="zh-CN" altLang="en-US" sz="1600" b="1" i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342900" indent="0" fontAlgn="auto">
              <a:lnSpc>
                <a:spcPts val="27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en-US" altLang="zh-CN" b="1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⑤</a:t>
            </a:r>
            <a:r>
              <a:rPr lang="en-US" altLang="zh-CN" sz="2400" b="1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Let go (of sth./sb.)/ Let it go/ Let it be/ Let things be/ Let bygones be bygones </a:t>
            </a:r>
            <a:r>
              <a:rPr lang="zh-CN" altLang="en-US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放手、释怀、顺其自然</a:t>
            </a:r>
            <a:endParaRPr lang="zh-CN" altLang="en-US" sz="1600" b="1" i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4118610" y="932815"/>
            <a:ext cx="7856220" cy="22453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altLang="en-US" sz="2000" b="0">
                <a:solidFill>
                  <a:srgbClr val="0063A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3.如今越来越多佛系家长，克制无谓干预，让孩子顺其自然成长。</a:t>
            </a:r>
            <a:endParaRPr lang="zh-CN" altLang="en-US" sz="2000" b="0">
              <a:solidFill>
                <a:srgbClr val="0063A8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/>
            <a:endParaRPr lang="zh-CN" altLang="en-US" sz="2000" b="0">
              <a:solidFill>
                <a:srgbClr val="0063A8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/>
            <a:endParaRPr lang="zh-CN" altLang="en-US" sz="2000" b="0">
              <a:solidFill>
                <a:srgbClr val="0063A8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/>
            <a:endParaRPr lang="zh-CN" altLang="en-US" sz="2000" b="0">
              <a:solidFill>
                <a:srgbClr val="0063A8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/>
            <a:r>
              <a:rPr lang="zh-CN" altLang="en-US" sz="2000" b="1">
                <a:solidFill>
                  <a:srgbClr val="0063A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4.高级语义场:</a:t>
            </a:r>
            <a:r>
              <a:rPr lang="zh-CN" altLang="en-US" sz="2000" b="0">
                <a:solidFill>
                  <a:srgbClr val="0063A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智慧的教育，懂得何时介入帮扶，何时从容放手。我们要克制多余干涉，尊重彼此边界。给予适度自由与自主，才能让孩子独立成长。唯有松紧适度、干预与放手平衡，才能滋养健康成长。</a:t>
            </a:r>
            <a:endParaRPr lang="zh-CN" altLang="en-US" sz="2000" b="0">
              <a:solidFill>
                <a:srgbClr val="0063A8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4118610" y="1352550"/>
            <a:ext cx="7855585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altLang="zh-CN" sz="2000" b="1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3.Nowadays, more parents become</a:t>
            </a:r>
            <a:r>
              <a:rPr lang="en-US" altLang="zh-CN" sz="2000" b="1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000" b="1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laid-back parents</a:t>
            </a:r>
            <a:r>
              <a:rPr lang="en-US" altLang="zh-CN" sz="2000" b="1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They </a:t>
            </a:r>
            <a:r>
              <a:rPr lang="en-US" altLang="zh-CN" sz="2000" b="1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refrain </a:t>
            </a:r>
            <a:r>
              <a:rPr lang="en-US" altLang="zh-CN" sz="2000" b="1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from unnecessary</a:t>
            </a:r>
            <a:r>
              <a:rPr lang="en-US" altLang="zh-CN" sz="2000" b="1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intervention </a:t>
            </a:r>
            <a:r>
              <a:rPr lang="en-US" altLang="zh-CN" sz="2000" b="1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 let their children</a:t>
            </a:r>
            <a:r>
              <a:rPr lang="en-US" altLang="zh-CN" sz="2000" b="1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develop naturally.</a:t>
            </a:r>
            <a:endParaRPr lang="en-US" altLang="zh-CN" sz="2000" b="1">
              <a:solidFill>
                <a:srgbClr val="00B0F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4118610" y="3178175"/>
            <a:ext cx="4210050" cy="31692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algn="just"/>
            <a:r>
              <a:rPr lang="en-US" altLang="zh-CN" sz="2000" b="1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4.Wise education requires us to know when to </a:t>
            </a:r>
            <a:r>
              <a:rPr lang="en-US" altLang="zh-CN" sz="2000" b="1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step in</a:t>
            </a:r>
            <a:r>
              <a:rPr lang="en-US" altLang="zh-CN" sz="2000" b="1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and when to </a:t>
            </a:r>
            <a:r>
              <a:rPr lang="en-US" altLang="zh-CN" sz="2000" b="1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let go</a:t>
            </a:r>
            <a:r>
              <a:rPr lang="en-US" altLang="zh-CN" sz="2000" b="1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We should refrain from </a:t>
            </a:r>
            <a:r>
              <a:rPr lang="en-US" altLang="zh-CN" sz="2000" b="1" u="sng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unnecessary interference</a:t>
            </a:r>
            <a:r>
              <a:rPr lang="en-US" altLang="zh-CN" sz="2000" b="1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and </a:t>
            </a:r>
            <a:r>
              <a:rPr lang="en-US" altLang="zh-CN" sz="2000" b="1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respect personal boundaries</a:t>
            </a:r>
            <a:r>
              <a:rPr lang="en-US" altLang="zh-CN" sz="2000" b="1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Giving proper </a:t>
            </a:r>
            <a:r>
              <a:rPr lang="en-US" altLang="zh-CN" sz="2000" b="1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freedom</a:t>
            </a:r>
            <a:r>
              <a:rPr lang="en-US" altLang="zh-CN" sz="2000" b="1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and </a:t>
            </a:r>
            <a:r>
              <a:rPr lang="en-US" altLang="zh-CN" sz="2000" b="1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autonomy</a:t>
            </a:r>
            <a:r>
              <a:rPr lang="en-US" altLang="zh-CN" sz="2000" b="1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helps young people grow independently. Only </a:t>
            </a:r>
            <a:r>
              <a:rPr lang="en-US" altLang="zh-CN" sz="2000" b="1" u="sng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balanced </a:t>
            </a:r>
            <a:r>
              <a:rPr lang="en-US" altLang="zh-CN" sz="2000" b="1" u="sng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intervention</a:t>
            </a:r>
            <a:r>
              <a:rPr lang="en-US" altLang="zh-CN" sz="2000" b="1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and </a:t>
            </a:r>
            <a:r>
              <a:rPr lang="en-US" altLang="zh-CN" sz="2000" b="1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moderate letting go </a:t>
            </a:r>
            <a:r>
              <a:rPr lang="en-US" altLang="zh-CN" sz="2000" b="1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can create a healthy growth environment.</a:t>
            </a:r>
            <a:endParaRPr lang="en-US" altLang="zh-CN" sz="2000" b="1">
              <a:solidFill>
                <a:srgbClr val="00206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30" name="图片 29"/>
          <p:cNvPicPr/>
          <p:nvPr/>
        </p:nvPicPr>
        <p:blipFill>
          <a:blip r:embed="rId8"/>
          <a:stretch>
            <a:fillRect/>
          </a:stretch>
        </p:blipFill>
        <p:spPr>
          <a:xfrm>
            <a:off x="8566150" y="3227070"/>
            <a:ext cx="3408045" cy="324231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969515" y="6146366"/>
            <a:ext cx="520050" cy="819282"/>
          </a:xfrm>
          <a:prstGeom prst="rect">
            <a:avLst/>
          </a:prstGeom>
        </p:spPr>
      </p:pic>
      <p:pic>
        <p:nvPicPr>
          <p:cNvPr id="9" name="图片 8"/>
          <p:cNvPicPr/>
          <p:nvPr/>
        </p:nvPicPr>
        <p:blipFill>
          <a:blip r:embed="rId10"/>
          <a:stretch>
            <a:fillRect/>
          </a:stretch>
        </p:blipFill>
        <p:spPr>
          <a:xfrm>
            <a:off x="10135870" y="5061585"/>
            <a:ext cx="2321560" cy="1903730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6" grpId="1"/>
      <p:bldP spid="28" grpId="0"/>
      <p:bldP spid="28" grpId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0" name="直接连接符 19"/>
          <p:cNvCxnSpPr/>
          <p:nvPr/>
        </p:nvCxnSpPr>
        <p:spPr>
          <a:xfrm>
            <a:off x="512860" y="688340"/>
            <a:ext cx="10972825" cy="0"/>
          </a:xfrm>
          <a:prstGeom prst="line">
            <a:avLst/>
          </a:prstGeom>
          <a:ln>
            <a:gradFill>
              <a:gsLst>
                <a:gs pos="0">
                  <a:srgbClr val="400040"/>
                </a:gs>
                <a:gs pos="32000">
                  <a:srgbClr val="8F0040"/>
                </a:gs>
                <a:gs pos="63000">
                  <a:srgbClr val="F27300"/>
                </a:gs>
                <a:gs pos="100000">
                  <a:srgbClr val="FFBF00"/>
                </a:gs>
              </a:gsLst>
              <a:lin ang="10800000" scaled="0"/>
            </a:gradFill>
          </a:ln>
        </p:spPr>
        <p:style>
          <a:lnRef idx="1">
            <a:srgbClr val="5B9BD5"/>
          </a:lnRef>
          <a:fillRef idx="0">
            <a:srgbClr val="5B9BD5"/>
          </a:fillRef>
          <a:effectRef idx="0">
            <a:srgbClr val="5B9BD5"/>
          </a:effectRef>
          <a:fontRef idx="minor">
            <a:sysClr val="windowText" lastClr="000000"/>
          </a:fontRef>
        </p:style>
      </p:cxnSp>
      <p:sp>
        <p:nvSpPr>
          <p:cNvPr id="25" name="矩形 24"/>
          <p:cNvSpPr/>
          <p:nvPr/>
        </p:nvSpPr>
        <p:spPr>
          <a:xfrm>
            <a:off x="0" y="6685613"/>
            <a:ext cx="12192000" cy="172387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/>
          <p:nvPr/>
        </p:nvPicPr>
        <p:blipFill>
          <a:blip r:embed="rId1"/>
          <a:stretch>
            <a:fillRect/>
          </a:stretch>
        </p:blipFill>
        <p:spPr>
          <a:xfrm>
            <a:off x="54610" y="6584950"/>
            <a:ext cx="708025" cy="2730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130" b="100000" l="0" r="39917">
                        <a14:foregroundMark x1="10187" y1="34463" x2="9563" y2="64407"/>
                        <a14:foregroundMark x1="18295" y1="11864" x2="16424" y2="37288"/>
                        <a14:foregroundMark x1="19751" y1="24294" x2="22453" y2="22599"/>
                        <a14:foregroundMark x1="13306" y1="20339" x2="14761" y2="25424"/>
                        <a14:foregroundMark x1="19335" y1="37288" x2="24532" y2="31638"/>
                        <a14:foregroundMark x1="28274" y1="31638" x2="28274" y2="45763"/>
                        <a14:foregroundMark x1="11850" y1="58192" x2="28690" y2="54237"/>
                        <a14:foregroundMark x1="11642" y1="48588" x2="26819" y2="45763"/>
                        <a14:foregroundMark x1="9563" y1="66102" x2="29730" y2="66667"/>
                        <a14:foregroundMark x1="28898" y1="55367" x2="27651" y2="61582"/>
                        <a14:foregroundMark x1="11227" y1="52542" x2="18295" y2="51977"/>
                        <a14:foregroundMark x1="20582" y1="61582" x2="25156" y2="58192"/>
                        <a14:foregroundMark x1="20166" y1="48588" x2="20166" y2="51412"/>
                        <a14:foregroundMark x1="13306" y1="74011" x2="18295" y2="82486"/>
                        <a14:foregroundMark x1="19751" y1="83616" x2="23909" y2="73446"/>
                      </a14:backgroundRemoval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>
            <a:off x="0" y="12700"/>
            <a:ext cx="1078865" cy="831850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414020" y="551815"/>
            <a:ext cx="140970" cy="121920"/>
            <a:chOff x="715963" y="600758"/>
            <a:chExt cx="2201410" cy="2201406"/>
          </a:xfrm>
        </p:grpSpPr>
        <p:sp>
          <p:nvSpPr>
            <p:cNvPr id="5" name="Freeform 20"/>
            <p:cNvSpPr/>
            <p:nvPr/>
          </p:nvSpPr>
          <p:spPr>
            <a:xfrm>
              <a:off x="715963" y="843713"/>
              <a:ext cx="349618" cy="1712535"/>
            </a:xfrm>
            <a:custGeom>
              <a:avLst/>
              <a:gdLst/>
              <a:ahLst/>
              <a:cxnLst>
                <a:cxn ang="0">
                  <a:pos x="349618" y="1122925"/>
                </a:cxn>
                <a:cxn ang="0">
                  <a:pos x="0" y="1712535"/>
                </a:cxn>
                <a:cxn ang="0">
                  <a:pos x="0" y="0"/>
                </a:cxn>
                <a:cxn ang="0">
                  <a:pos x="349618" y="1122925"/>
                </a:cxn>
              </a:cxnLst>
              <a:pathLst>
                <a:path w="118" h="578">
                  <a:moveTo>
                    <a:pt x="118" y="379"/>
                  </a:moveTo>
                  <a:lnTo>
                    <a:pt x="0" y="578"/>
                  </a:lnTo>
                  <a:lnTo>
                    <a:pt x="0" y="0"/>
                  </a:lnTo>
                  <a:lnTo>
                    <a:pt x="118" y="379"/>
                  </a:lnTo>
                  <a:close/>
                </a:path>
              </a:pathLst>
            </a:custGeom>
            <a:noFill/>
            <a:ln w="9525" cap="flat" cmpd="sng">
              <a:solidFill>
                <a:srgbClr val="FEF22A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6" name="Freeform 21"/>
            <p:cNvSpPr/>
            <p:nvPr/>
          </p:nvSpPr>
          <p:spPr>
            <a:xfrm>
              <a:off x="715963" y="600758"/>
              <a:ext cx="651830" cy="399987"/>
            </a:xfrm>
            <a:custGeom>
              <a:avLst/>
              <a:gdLst/>
              <a:ahLst/>
              <a:cxnLst>
                <a:cxn ang="0">
                  <a:pos x="651830" y="399987"/>
                </a:cxn>
                <a:cxn ang="0">
                  <a:pos x="0" y="242955"/>
                </a:cxn>
                <a:cxn ang="0">
                  <a:pos x="242954" y="0"/>
                </a:cxn>
                <a:cxn ang="0">
                  <a:pos x="651830" y="399987"/>
                </a:cxn>
              </a:cxnLst>
              <a:pathLst>
                <a:path w="220" h="135">
                  <a:moveTo>
                    <a:pt x="220" y="135"/>
                  </a:moveTo>
                  <a:lnTo>
                    <a:pt x="0" y="82"/>
                  </a:lnTo>
                  <a:lnTo>
                    <a:pt x="82" y="0"/>
                  </a:lnTo>
                  <a:lnTo>
                    <a:pt x="220" y="135"/>
                  </a:lnTo>
                  <a:close/>
                </a:path>
              </a:pathLst>
            </a:custGeom>
            <a:noFill/>
            <a:ln w="9525" cap="flat" cmpd="sng">
              <a:solidFill>
                <a:srgbClr val="5B3B87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7" name="Freeform 22"/>
            <p:cNvSpPr/>
            <p:nvPr/>
          </p:nvSpPr>
          <p:spPr>
            <a:xfrm>
              <a:off x="715963" y="1966637"/>
              <a:ext cx="349618" cy="835527"/>
            </a:xfrm>
            <a:custGeom>
              <a:avLst/>
              <a:gdLst/>
              <a:ahLst/>
              <a:cxnLst>
                <a:cxn ang="0">
                  <a:pos x="349618" y="0"/>
                </a:cxn>
                <a:cxn ang="0">
                  <a:pos x="242954" y="835527"/>
                </a:cxn>
                <a:cxn ang="0">
                  <a:pos x="0" y="589609"/>
                </a:cxn>
                <a:cxn ang="0">
                  <a:pos x="349618" y="0"/>
                </a:cxn>
              </a:cxnLst>
              <a:pathLst>
                <a:path w="118" h="282">
                  <a:moveTo>
                    <a:pt x="118" y="0"/>
                  </a:moveTo>
                  <a:lnTo>
                    <a:pt x="82" y="282"/>
                  </a:lnTo>
                  <a:lnTo>
                    <a:pt x="0" y="199"/>
                  </a:lnTo>
                  <a:lnTo>
                    <a:pt x="11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FD665B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8" name="Freeform 23"/>
            <p:cNvSpPr/>
            <p:nvPr/>
          </p:nvSpPr>
          <p:spPr>
            <a:xfrm>
              <a:off x="715963" y="843713"/>
              <a:ext cx="651830" cy="1122926"/>
            </a:xfrm>
            <a:custGeom>
              <a:avLst/>
              <a:gdLst/>
              <a:ahLst/>
              <a:cxnLst>
                <a:cxn ang="0">
                  <a:pos x="651830" y="157031"/>
                </a:cxn>
                <a:cxn ang="0">
                  <a:pos x="349617" y="1122926"/>
                </a:cxn>
                <a:cxn ang="0">
                  <a:pos x="0" y="0"/>
                </a:cxn>
                <a:cxn ang="0">
                  <a:pos x="651830" y="157031"/>
                </a:cxn>
              </a:cxnLst>
              <a:pathLst>
                <a:path w="220" h="379">
                  <a:moveTo>
                    <a:pt x="220" y="53"/>
                  </a:moveTo>
                  <a:lnTo>
                    <a:pt x="118" y="379"/>
                  </a:lnTo>
                  <a:lnTo>
                    <a:pt x="0" y="0"/>
                  </a:lnTo>
                  <a:lnTo>
                    <a:pt x="220" y="53"/>
                  </a:lnTo>
                  <a:close/>
                </a:path>
              </a:pathLst>
            </a:custGeom>
            <a:noFill/>
            <a:ln w="9525" cap="flat" cmpd="sng">
              <a:solidFill>
                <a:srgbClr val="A82878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10" name="Freeform 24"/>
            <p:cNvSpPr/>
            <p:nvPr/>
          </p:nvSpPr>
          <p:spPr>
            <a:xfrm>
              <a:off x="958918" y="1966637"/>
              <a:ext cx="948117" cy="835527"/>
            </a:xfrm>
            <a:custGeom>
              <a:avLst/>
              <a:gdLst/>
              <a:ahLst/>
              <a:cxnLst>
                <a:cxn ang="0">
                  <a:pos x="948117" y="373320"/>
                </a:cxn>
                <a:cxn ang="0">
                  <a:pos x="0" y="835527"/>
                </a:cxn>
                <a:cxn ang="0">
                  <a:pos x="106663" y="0"/>
                </a:cxn>
                <a:cxn ang="0">
                  <a:pos x="948117" y="373320"/>
                </a:cxn>
              </a:cxnLst>
              <a:pathLst>
                <a:path w="320" h="282">
                  <a:moveTo>
                    <a:pt x="320" y="126"/>
                  </a:moveTo>
                  <a:lnTo>
                    <a:pt x="0" y="282"/>
                  </a:lnTo>
                  <a:lnTo>
                    <a:pt x="36" y="0"/>
                  </a:lnTo>
                  <a:lnTo>
                    <a:pt x="320" y="126"/>
                  </a:lnTo>
                  <a:close/>
                </a:path>
              </a:pathLst>
            </a:custGeom>
            <a:noFill/>
            <a:ln w="9525" cap="flat" cmpd="sng">
              <a:solidFill>
                <a:srgbClr val="FEF22A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12" name="Freeform 25"/>
            <p:cNvSpPr/>
            <p:nvPr/>
          </p:nvSpPr>
          <p:spPr>
            <a:xfrm>
              <a:off x="958918" y="600758"/>
              <a:ext cx="1712536" cy="399987"/>
            </a:xfrm>
            <a:custGeom>
              <a:avLst/>
              <a:gdLst/>
              <a:ahLst/>
              <a:cxnLst>
                <a:cxn ang="0">
                  <a:pos x="408875" y="399987"/>
                </a:cxn>
                <a:cxn ang="0">
                  <a:pos x="0" y="0"/>
                </a:cxn>
                <a:cxn ang="0">
                  <a:pos x="1712536" y="0"/>
                </a:cxn>
                <a:cxn ang="0">
                  <a:pos x="408875" y="399987"/>
                </a:cxn>
              </a:cxnLst>
              <a:pathLst>
                <a:path w="578" h="135">
                  <a:moveTo>
                    <a:pt x="138" y="135"/>
                  </a:moveTo>
                  <a:lnTo>
                    <a:pt x="0" y="0"/>
                  </a:lnTo>
                  <a:lnTo>
                    <a:pt x="578" y="0"/>
                  </a:lnTo>
                  <a:lnTo>
                    <a:pt x="138" y="135"/>
                  </a:lnTo>
                  <a:close/>
                </a:path>
              </a:pathLst>
            </a:custGeom>
            <a:noFill/>
            <a:ln w="9525" cap="flat" cmpd="sng">
              <a:solidFill>
                <a:srgbClr val="79307A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13" name="Freeform 26"/>
            <p:cNvSpPr/>
            <p:nvPr/>
          </p:nvSpPr>
          <p:spPr>
            <a:xfrm>
              <a:off x="958918" y="2339957"/>
              <a:ext cx="1712536" cy="462207"/>
            </a:xfrm>
            <a:custGeom>
              <a:avLst/>
              <a:gdLst/>
              <a:ahLst/>
              <a:cxnLst>
                <a:cxn ang="0">
                  <a:pos x="948116" y="0"/>
                </a:cxn>
                <a:cxn ang="0">
                  <a:pos x="1712536" y="462207"/>
                </a:cxn>
                <a:cxn ang="0">
                  <a:pos x="0" y="462207"/>
                </a:cxn>
                <a:cxn ang="0">
                  <a:pos x="948116" y="0"/>
                </a:cxn>
              </a:cxnLst>
              <a:pathLst>
                <a:path w="578" h="156">
                  <a:moveTo>
                    <a:pt x="320" y="0"/>
                  </a:moveTo>
                  <a:lnTo>
                    <a:pt x="578" y="156"/>
                  </a:lnTo>
                  <a:lnTo>
                    <a:pt x="0" y="156"/>
                  </a:lnTo>
                  <a:lnTo>
                    <a:pt x="32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FA8538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14" name="Freeform 27"/>
            <p:cNvSpPr/>
            <p:nvPr/>
          </p:nvSpPr>
          <p:spPr>
            <a:xfrm>
              <a:off x="1367793" y="600758"/>
              <a:ext cx="1303661" cy="805899"/>
            </a:xfrm>
            <a:custGeom>
              <a:avLst/>
              <a:gdLst/>
              <a:ahLst/>
              <a:cxnLst>
                <a:cxn ang="0">
                  <a:pos x="1303661" y="0"/>
                </a:cxn>
                <a:cxn ang="0">
                  <a:pos x="897748" y="805899"/>
                </a:cxn>
                <a:cxn ang="0">
                  <a:pos x="0" y="399986"/>
                </a:cxn>
                <a:cxn ang="0">
                  <a:pos x="1303661" y="0"/>
                </a:cxn>
              </a:cxnLst>
              <a:pathLst>
                <a:path w="440" h="272">
                  <a:moveTo>
                    <a:pt x="440" y="0"/>
                  </a:moveTo>
                  <a:lnTo>
                    <a:pt x="303" y="272"/>
                  </a:lnTo>
                  <a:lnTo>
                    <a:pt x="0" y="135"/>
                  </a:lnTo>
                  <a:lnTo>
                    <a:pt x="44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82878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15" name="Freeform 28"/>
            <p:cNvSpPr/>
            <p:nvPr/>
          </p:nvSpPr>
          <p:spPr>
            <a:xfrm>
              <a:off x="2265543" y="843713"/>
              <a:ext cx="651830" cy="1712535"/>
            </a:xfrm>
            <a:custGeom>
              <a:avLst/>
              <a:gdLst/>
              <a:ahLst/>
              <a:cxnLst>
                <a:cxn ang="0">
                  <a:pos x="651830" y="0"/>
                </a:cxn>
                <a:cxn ang="0">
                  <a:pos x="651830" y="1712535"/>
                </a:cxn>
                <a:cxn ang="0">
                  <a:pos x="0" y="562944"/>
                </a:cxn>
                <a:cxn ang="0">
                  <a:pos x="651830" y="0"/>
                </a:cxn>
              </a:cxnLst>
              <a:pathLst>
                <a:path w="220" h="578">
                  <a:moveTo>
                    <a:pt x="220" y="0"/>
                  </a:moveTo>
                  <a:lnTo>
                    <a:pt x="220" y="578"/>
                  </a:lnTo>
                  <a:lnTo>
                    <a:pt x="0" y="190"/>
                  </a:lnTo>
                  <a:lnTo>
                    <a:pt x="22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F1286A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16" name="Freeform 29"/>
            <p:cNvSpPr/>
            <p:nvPr/>
          </p:nvSpPr>
          <p:spPr>
            <a:xfrm>
              <a:off x="1907035" y="2339957"/>
              <a:ext cx="1010338" cy="462207"/>
            </a:xfrm>
            <a:custGeom>
              <a:avLst/>
              <a:gdLst/>
              <a:ahLst/>
              <a:cxnLst>
                <a:cxn ang="0">
                  <a:pos x="1010338" y="216289"/>
                </a:cxn>
                <a:cxn ang="0">
                  <a:pos x="0" y="0"/>
                </a:cxn>
                <a:cxn ang="0">
                  <a:pos x="764419" y="462207"/>
                </a:cxn>
                <a:cxn ang="0">
                  <a:pos x="1010338" y="216289"/>
                </a:cxn>
              </a:cxnLst>
              <a:pathLst>
                <a:path w="341" h="156">
                  <a:moveTo>
                    <a:pt x="341" y="73"/>
                  </a:moveTo>
                  <a:lnTo>
                    <a:pt x="0" y="0"/>
                  </a:lnTo>
                  <a:lnTo>
                    <a:pt x="258" y="156"/>
                  </a:lnTo>
                  <a:lnTo>
                    <a:pt x="341" y="73"/>
                  </a:lnTo>
                  <a:close/>
                </a:path>
              </a:pathLst>
            </a:custGeom>
            <a:noFill/>
            <a:ln w="9525" cap="flat" cmpd="sng">
              <a:solidFill>
                <a:srgbClr val="FD665B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17" name="Freeform 30"/>
            <p:cNvSpPr/>
            <p:nvPr/>
          </p:nvSpPr>
          <p:spPr>
            <a:xfrm>
              <a:off x="1065581" y="1406657"/>
              <a:ext cx="1199961" cy="933303"/>
            </a:xfrm>
            <a:custGeom>
              <a:avLst/>
              <a:gdLst/>
              <a:ahLst/>
              <a:cxnLst>
                <a:cxn ang="0">
                  <a:pos x="1199961" y="0"/>
                </a:cxn>
                <a:cxn ang="0">
                  <a:pos x="0" y="559981"/>
                </a:cxn>
                <a:cxn ang="0">
                  <a:pos x="841454" y="933303"/>
                </a:cxn>
                <a:cxn ang="0">
                  <a:pos x="1199961" y="0"/>
                </a:cxn>
              </a:cxnLst>
              <a:pathLst>
                <a:path w="405" h="315">
                  <a:moveTo>
                    <a:pt x="405" y="0"/>
                  </a:moveTo>
                  <a:lnTo>
                    <a:pt x="0" y="189"/>
                  </a:lnTo>
                  <a:lnTo>
                    <a:pt x="284" y="315"/>
                  </a:lnTo>
                  <a:lnTo>
                    <a:pt x="40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FA8538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18" name="Freeform 31"/>
            <p:cNvSpPr/>
            <p:nvPr/>
          </p:nvSpPr>
          <p:spPr>
            <a:xfrm>
              <a:off x="1907035" y="1406657"/>
              <a:ext cx="1010338" cy="1149591"/>
            </a:xfrm>
            <a:custGeom>
              <a:avLst/>
              <a:gdLst/>
              <a:ahLst/>
              <a:cxnLst>
                <a:cxn ang="0">
                  <a:pos x="358507" y="0"/>
                </a:cxn>
                <a:cxn ang="0">
                  <a:pos x="1010338" y="1149591"/>
                </a:cxn>
                <a:cxn ang="0">
                  <a:pos x="0" y="933301"/>
                </a:cxn>
                <a:cxn ang="0">
                  <a:pos x="358507" y="0"/>
                </a:cxn>
              </a:cxnLst>
              <a:pathLst>
                <a:path w="341" h="388">
                  <a:moveTo>
                    <a:pt x="121" y="0"/>
                  </a:moveTo>
                  <a:lnTo>
                    <a:pt x="341" y="388"/>
                  </a:lnTo>
                  <a:lnTo>
                    <a:pt x="0" y="315"/>
                  </a:lnTo>
                  <a:lnTo>
                    <a:pt x="12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FD3F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19" name="Freeform 32"/>
            <p:cNvSpPr/>
            <p:nvPr/>
          </p:nvSpPr>
          <p:spPr>
            <a:xfrm>
              <a:off x="2265543" y="600758"/>
              <a:ext cx="651830" cy="805899"/>
            </a:xfrm>
            <a:custGeom>
              <a:avLst/>
              <a:gdLst/>
              <a:ahLst/>
              <a:cxnLst>
                <a:cxn ang="0">
                  <a:pos x="405912" y="0"/>
                </a:cxn>
                <a:cxn ang="0">
                  <a:pos x="651830" y="242954"/>
                </a:cxn>
                <a:cxn ang="0">
                  <a:pos x="0" y="805899"/>
                </a:cxn>
                <a:cxn ang="0">
                  <a:pos x="405912" y="0"/>
                </a:cxn>
              </a:cxnLst>
              <a:pathLst>
                <a:path w="220" h="272">
                  <a:moveTo>
                    <a:pt x="137" y="0"/>
                  </a:moveTo>
                  <a:lnTo>
                    <a:pt x="220" y="82"/>
                  </a:lnTo>
                  <a:lnTo>
                    <a:pt x="0" y="272"/>
                  </a:lnTo>
                  <a:lnTo>
                    <a:pt x="13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02579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22" name="Freeform 33"/>
            <p:cNvSpPr/>
            <p:nvPr/>
          </p:nvSpPr>
          <p:spPr>
            <a:xfrm>
              <a:off x="1065581" y="1000744"/>
              <a:ext cx="1199961" cy="965893"/>
            </a:xfrm>
            <a:custGeom>
              <a:avLst/>
              <a:gdLst/>
              <a:ahLst/>
              <a:cxnLst>
                <a:cxn ang="0">
                  <a:pos x="1199961" y="405912"/>
                </a:cxn>
                <a:cxn ang="0">
                  <a:pos x="302212" y="0"/>
                </a:cxn>
                <a:cxn ang="0">
                  <a:pos x="0" y="965893"/>
                </a:cxn>
                <a:cxn ang="0">
                  <a:pos x="1199961" y="405912"/>
                </a:cxn>
              </a:cxnLst>
              <a:pathLst>
                <a:path w="405" h="326">
                  <a:moveTo>
                    <a:pt x="405" y="137"/>
                  </a:moveTo>
                  <a:lnTo>
                    <a:pt x="102" y="0"/>
                  </a:lnTo>
                  <a:lnTo>
                    <a:pt x="0" y="326"/>
                  </a:lnTo>
                  <a:lnTo>
                    <a:pt x="405" y="137"/>
                  </a:lnTo>
                  <a:close/>
                </a:path>
              </a:pathLst>
            </a:custGeom>
            <a:noFill/>
            <a:ln w="9525" cap="flat" cmpd="sng">
              <a:solidFill>
                <a:srgbClr val="E02579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</p:grpSp>
      <p:sp>
        <p:nvSpPr>
          <p:cNvPr id="27" name="文本框 26"/>
          <p:cNvSpPr txBox="1"/>
          <p:nvPr/>
        </p:nvSpPr>
        <p:spPr>
          <a:xfrm>
            <a:off x="1241425" y="198120"/>
            <a:ext cx="835977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/>
            <a:r>
              <a:rPr lang="en-US" altLang="zh-CN" sz="2400" b="1" dirty="0" smtClean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38. </a:t>
            </a:r>
            <a:r>
              <a:rPr lang="zh-CN" altLang="en-US" sz="2400" b="1" dirty="0" smtClean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倡议，主张</a:t>
            </a:r>
            <a:r>
              <a:rPr lang="en-US" altLang="zh-CN" sz="2400" b="1" dirty="0" smtClean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call for/on; urge; hold the view that</a:t>
            </a:r>
            <a:endParaRPr lang="en-US" altLang="zh-CN" sz="2400" b="1" dirty="0" smtClean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ea"/>
            </a:endParaRPr>
          </a:p>
        </p:txBody>
      </p:sp>
      <p:sp>
        <p:nvSpPr>
          <p:cNvPr id="11272" name="AutoShape 36"/>
          <p:cNvSpPr/>
          <p:nvPr>
            <p:custDataLst>
              <p:tags r:id="rId4"/>
            </p:custDataLst>
          </p:nvPr>
        </p:nvSpPr>
        <p:spPr>
          <a:xfrm>
            <a:off x="111125" y="826135"/>
            <a:ext cx="4498975" cy="5765165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FFFFFF"/>
              </a:gs>
              <a:gs pos="100000">
                <a:srgbClr val="FBFBBB">
                  <a:alpha val="89999"/>
                </a:srgbClr>
              </a:gs>
            </a:gsLst>
            <a:lin ang="0" scaled="1"/>
            <a:tileRect/>
          </a:gradFill>
          <a:ln w="9525" cap="flat" cmpd="sng">
            <a:solidFill>
              <a:srgbClr val="C0C0C0"/>
            </a:solidFill>
            <a:prstDash val="solid"/>
            <a:headEnd type="none" w="med" len="med"/>
            <a:tailEnd type="none" w="med" len="med"/>
          </a:ln>
          <a:effectLst>
            <a:prstShdw prst="shdw13" dist="53882" dir="13499999">
              <a:srgbClr val="F5B363">
                <a:alpha val="50000"/>
              </a:srgbClr>
            </a:prstShdw>
          </a:effectLst>
        </p:spPr>
        <p:txBody>
          <a:bodyPr wrap="none" anchor="ctr"/>
          <a:p>
            <a:pPr algn="l"/>
            <a:endParaRPr lang="en-US" altLang="zh-CN" sz="20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02175" y="779780"/>
            <a:ext cx="7433945" cy="5814695"/>
          </a:xfrm>
          <a:prstGeom prst="rect">
            <a:avLst/>
          </a:prstGeom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</p:pic>
      <p:pic>
        <p:nvPicPr>
          <p:cNvPr id="9" name="图片 8"/>
          <p:cNvPicPr/>
          <p:nvPr/>
        </p:nvPicPr>
        <p:blipFill>
          <a:blip r:embed="rId6"/>
          <a:stretch>
            <a:fillRect/>
          </a:stretch>
        </p:blipFill>
        <p:spPr>
          <a:xfrm>
            <a:off x="10135870" y="5061585"/>
            <a:ext cx="2321560" cy="190373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969515" y="6146366"/>
            <a:ext cx="520050" cy="819282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 flipH="1">
            <a:off x="-60325" y="5960745"/>
            <a:ext cx="1266190" cy="773430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111125" y="1094740"/>
            <a:ext cx="4477385" cy="50927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ts val="3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000"/>
              <a:t>①</a:t>
            </a:r>
            <a:r>
              <a:rPr lang="zh-CN" sz="1600" b="1" i="1">
                <a:latin typeface="Times New Roman" panose="02020603050405020304"/>
                <a:ea typeface="黑体" panose="02010609060101010101" pitchFamily="49" charset="-122"/>
              </a:rPr>
              <a:t> </a:t>
            </a:r>
            <a:r>
              <a:rPr lang="en-US" altLang="zh-CN" sz="2400" b="1" u="sng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be in favor of</a:t>
            </a:r>
            <a:r>
              <a:rPr lang="en-US" altLang="zh-CN" sz="2400" b="1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/</a:t>
            </a:r>
            <a:r>
              <a:rPr lang="en-US" altLang="zh-CN" sz="2400" b="1" u="sng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advocate</a:t>
            </a:r>
            <a:r>
              <a:rPr lang="en-US" altLang="zh-CN" sz="2400" b="1" baseline="-25000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(doing) sth</a:t>
            </a:r>
            <a:r>
              <a:rPr lang="en-US" altLang="zh-CN" sz="1600" b="1" i="1">
                <a:latin typeface="Times New Roman" panose="02020603050405020304"/>
                <a:ea typeface="黑体" panose="02010609060101010101" pitchFamily="49" charset="-122"/>
                <a:sym typeface="+mn-ea"/>
              </a:rPr>
              <a:t> </a:t>
            </a:r>
            <a:endParaRPr lang="en-US" altLang="zh-CN" sz="1600" b="1" i="1">
              <a:latin typeface="Times New Roman" panose="02020603050405020304"/>
              <a:ea typeface="黑体" panose="02010609060101010101" pitchFamily="49" charset="-122"/>
              <a:sym typeface="+mn-ea"/>
            </a:endParaRPr>
          </a:p>
          <a:p>
            <a:pPr indent="0" fontAlgn="auto">
              <a:lnSpc>
                <a:spcPts val="3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 i="1">
                <a:latin typeface="Times New Roman" panose="02020603050405020304"/>
                <a:ea typeface="黑体" panose="02010609060101010101" pitchFamily="49" charset="-122"/>
                <a:sym typeface="+mn-ea"/>
              </a:rPr>
              <a:t>     </a:t>
            </a:r>
            <a:r>
              <a:rPr lang="zh-CN" altLang="en-US" sz="1600" b="1" i="1">
                <a:latin typeface="Times New Roman" panose="02020603050405020304"/>
                <a:ea typeface="黑体" panose="02010609060101010101" pitchFamily="49" charset="-122"/>
                <a:sym typeface="+mn-ea"/>
              </a:rPr>
              <a:t>倡导做某事</a:t>
            </a:r>
            <a:endParaRPr lang="zh-CN" altLang="en-US" sz="1600" b="1" i="1">
              <a:latin typeface="Times New Roman" panose="02020603050405020304"/>
              <a:ea typeface="黑体" panose="02010609060101010101" pitchFamily="49" charset="-122"/>
              <a:sym typeface="+mn-ea"/>
            </a:endParaRPr>
          </a:p>
          <a:p>
            <a:pPr indent="0" fontAlgn="auto">
              <a:lnSpc>
                <a:spcPts val="3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 b="1" i="1">
                <a:latin typeface="Times New Roman" panose="02020603050405020304"/>
                <a:ea typeface="黑体" panose="02010609060101010101" pitchFamily="49" charset="-122"/>
                <a:sym typeface="+mn-ea"/>
              </a:rPr>
              <a:t> </a:t>
            </a:r>
            <a:r>
              <a:rPr lang="en-US" altLang="zh-CN" sz="1600" b="1" i="1">
                <a:latin typeface="Times New Roman" panose="02020603050405020304"/>
                <a:ea typeface="黑体" panose="02010609060101010101" pitchFamily="49" charset="-122"/>
                <a:sym typeface="+mn-ea"/>
              </a:rPr>
              <a:t>     </a:t>
            </a:r>
            <a:r>
              <a:rPr lang="zh-CN" altLang="en-US" sz="1600" b="1" i="1">
                <a:latin typeface="Times New Roman" panose="02020603050405020304"/>
                <a:ea typeface="黑体" panose="02010609060101010101" pitchFamily="49" charset="-122"/>
                <a:sym typeface="+mn-ea"/>
              </a:rPr>
              <a:t>---</a:t>
            </a:r>
            <a:r>
              <a:rPr lang="en-US" altLang="zh-CN" sz="2400" b="1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propose</a:t>
            </a:r>
            <a:r>
              <a:rPr lang="en-US" altLang="zh-CN" sz="1600" b="1" i="1">
                <a:latin typeface="Times New Roman" panose="02020603050405020304"/>
                <a:ea typeface="黑体" panose="02010609060101010101" pitchFamily="49" charset="-122"/>
                <a:sym typeface="+mn-ea"/>
              </a:rPr>
              <a:t>--</a:t>
            </a:r>
            <a:r>
              <a:rPr lang="en-US" altLang="zh-CN" sz="2400" b="1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argue</a:t>
            </a:r>
            <a:r>
              <a:rPr lang="en-US" altLang="zh-CN" sz="1600" b="1" i="1">
                <a:latin typeface="Times New Roman" panose="02020603050405020304"/>
                <a:ea typeface="黑体" panose="02010609060101010101" pitchFamily="49" charset="-122"/>
                <a:sym typeface="+mn-ea"/>
              </a:rPr>
              <a:t>--</a:t>
            </a:r>
            <a:r>
              <a:rPr lang="en-US" altLang="zh-CN" sz="2400" b="1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recommend</a:t>
            </a:r>
            <a:endParaRPr lang="en-US" altLang="zh-CN" sz="1600" b="1" i="1">
              <a:latin typeface="Times New Roman" panose="02020603050405020304"/>
              <a:ea typeface="黑体" panose="02010609060101010101" pitchFamily="49" charset="-122"/>
            </a:endParaRPr>
          </a:p>
          <a:p>
            <a:pPr indent="0" fontAlgn="auto">
              <a:lnSpc>
                <a:spcPts val="3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000"/>
              <a:t>②</a:t>
            </a:r>
            <a:r>
              <a:rPr lang="en-US" altLang="zh-CN" sz="2400" b="1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maintain</a:t>
            </a:r>
            <a:r>
              <a:rPr lang="en-US" altLang="zh-CN" sz="1600" b="1" i="1">
                <a:latin typeface="Times New Roman" panose="02020603050405020304"/>
                <a:ea typeface="黑体" panose="02010609060101010101" pitchFamily="49" charset="-122"/>
                <a:sym typeface="+mn-ea"/>
              </a:rPr>
              <a:t> /me</a:t>
            </a:r>
            <a:r>
              <a:rPr lang="en-US" altLang="en-US" sz="1600" b="1" i="1">
                <a:latin typeface="Times New Roman" panose="02020603050405020304"/>
                <a:ea typeface="黑体" panose="02010609060101010101" pitchFamily="49" charset="-122"/>
                <a:sym typeface="+mn-ea"/>
              </a:rPr>
              <a:t>ɪ</a:t>
            </a:r>
            <a:r>
              <a:rPr lang="en-US" altLang="zh-CN" sz="1600" b="1" i="1">
                <a:latin typeface="Times New Roman" panose="02020603050405020304"/>
                <a:ea typeface="黑体" panose="02010609060101010101" pitchFamily="49" charset="-122"/>
                <a:sym typeface="+mn-ea"/>
              </a:rPr>
              <a:t>nˈte</a:t>
            </a:r>
            <a:r>
              <a:rPr lang="en-US" altLang="en-US" sz="1600" b="1" i="1">
                <a:latin typeface="Times New Roman" panose="02020603050405020304"/>
                <a:ea typeface="黑体" panose="02010609060101010101" pitchFamily="49" charset="-122"/>
                <a:sym typeface="+mn-ea"/>
              </a:rPr>
              <a:t>ɪ</a:t>
            </a:r>
            <a:r>
              <a:rPr lang="en-US" altLang="zh-CN" sz="1600" b="1" i="1">
                <a:latin typeface="Times New Roman" panose="02020603050405020304"/>
                <a:ea typeface="黑体" panose="02010609060101010101" pitchFamily="49" charset="-122"/>
                <a:sym typeface="+mn-ea"/>
              </a:rPr>
              <a:t>n/ </a:t>
            </a:r>
            <a:endParaRPr lang="en-US" altLang="zh-CN" sz="1600" b="1" i="1">
              <a:latin typeface="Times New Roman" panose="02020603050405020304"/>
              <a:ea typeface="黑体" panose="02010609060101010101" pitchFamily="49" charset="-122"/>
              <a:sym typeface="+mn-ea"/>
            </a:endParaRPr>
          </a:p>
          <a:p>
            <a:pPr indent="0" fontAlgn="auto">
              <a:lnSpc>
                <a:spcPts val="3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 i="1">
                <a:latin typeface="Times New Roman" panose="02020603050405020304"/>
                <a:ea typeface="黑体" panose="02010609060101010101" pitchFamily="49" charset="-122"/>
                <a:sym typeface="+mn-ea"/>
              </a:rPr>
              <a:t>      v.</a:t>
            </a:r>
            <a:r>
              <a:rPr lang="zh-CN" altLang="en-US" sz="1600" b="1" i="1">
                <a:latin typeface="Times New Roman" panose="02020603050405020304"/>
                <a:ea typeface="黑体" panose="02010609060101010101" pitchFamily="49" charset="-122"/>
                <a:sym typeface="+mn-ea"/>
              </a:rPr>
              <a:t>维持；维修，保养；断言，主张</a:t>
            </a:r>
            <a:endParaRPr lang="zh-CN" altLang="en-US" sz="1600" b="1" i="1">
              <a:latin typeface="Times New Roman" panose="02020603050405020304"/>
              <a:ea typeface="黑体" panose="02010609060101010101" pitchFamily="49" charset="-122"/>
            </a:endParaRPr>
          </a:p>
          <a:p>
            <a:pPr indent="0" fontAlgn="auto">
              <a:lnSpc>
                <a:spcPts val="3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000"/>
              <a:t>③</a:t>
            </a:r>
            <a:r>
              <a:rPr lang="zh-CN" sz="1600" b="1" i="1">
                <a:latin typeface="Times New Roman" panose="02020603050405020304"/>
                <a:ea typeface="黑体" panose="02010609060101010101" pitchFamily="49" charset="-122"/>
              </a:rPr>
              <a:t> </a:t>
            </a:r>
            <a:r>
              <a:rPr lang="en-US" altLang="zh-CN" sz="2400" b="1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submit</a:t>
            </a:r>
            <a:r>
              <a:rPr lang="en-US" altLang="zh-CN" sz="1600" b="1" i="1">
                <a:latin typeface="Times New Roman" panose="02020603050405020304"/>
                <a:ea typeface="黑体" panose="02010609060101010101" pitchFamily="49" charset="-122"/>
                <a:sym typeface="+mn-ea"/>
              </a:rPr>
              <a:t> /s</a:t>
            </a:r>
            <a:r>
              <a:rPr lang="en-US" altLang="en-US" sz="1600" b="1" i="1">
                <a:latin typeface="Times New Roman" panose="02020603050405020304"/>
                <a:ea typeface="黑体" panose="02010609060101010101" pitchFamily="49" charset="-122"/>
                <a:sym typeface="+mn-ea"/>
              </a:rPr>
              <a:t>ə</a:t>
            </a:r>
            <a:r>
              <a:rPr lang="en-US" altLang="zh-CN" sz="1600" b="1" i="1">
                <a:latin typeface="Times New Roman" panose="02020603050405020304"/>
                <a:ea typeface="黑体" panose="02010609060101010101" pitchFamily="49" charset="-122"/>
                <a:sym typeface="+mn-ea"/>
              </a:rPr>
              <a:t>bˈm</a:t>
            </a:r>
            <a:r>
              <a:rPr lang="en-US" altLang="en-US" sz="1600" b="1" i="1">
                <a:latin typeface="Times New Roman" panose="02020603050405020304"/>
                <a:ea typeface="黑体" panose="02010609060101010101" pitchFamily="49" charset="-122"/>
                <a:sym typeface="+mn-ea"/>
              </a:rPr>
              <a:t>ɪ</a:t>
            </a:r>
            <a:r>
              <a:rPr lang="en-US" altLang="zh-CN" sz="1600" b="1" i="1">
                <a:latin typeface="Times New Roman" panose="02020603050405020304"/>
                <a:ea typeface="黑体" panose="02010609060101010101" pitchFamily="49" charset="-122"/>
                <a:sym typeface="+mn-ea"/>
              </a:rPr>
              <a:t>t/ v.</a:t>
            </a:r>
            <a:r>
              <a:rPr lang="zh-CN" altLang="en-US" sz="1600" b="1" i="1">
                <a:latin typeface="Times New Roman" panose="02020603050405020304"/>
                <a:ea typeface="黑体" panose="02010609060101010101" pitchFamily="49" charset="-122"/>
                <a:sym typeface="+mn-ea"/>
              </a:rPr>
              <a:t>提交；建议，主张</a:t>
            </a:r>
            <a:endParaRPr lang="zh-CN" altLang="en-US" sz="1600" b="1" i="1">
              <a:latin typeface="Times New Roman" panose="02020603050405020304"/>
              <a:ea typeface="黑体" panose="02010609060101010101" pitchFamily="49" charset="-122"/>
              <a:sym typeface="+mn-ea"/>
            </a:endParaRPr>
          </a:p>
          <a:p>
            <a:pPr indent="0" fontAlgn="auto">
              <a:lnSpc>
                <a:spcPts val="3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 b="1" i="1">
                <a:latin typeface="Times New Roman" panose="02020603050405020304"/>
                <a:ea typeface="黑体" panose="02010609060101010101" pitchFamily="49" charset="-122"/>
                <a:sym typeface="+mn-ea"/>
              </a:rPr>
              <a:t> </a:t>
            </a:r>
            <a:r>
              <a:rPr lang="en-US" altLang="zh-CN" sz="1600" b="1" i="1">
                <a:latin typeface="Times New Roman" panose="02020603050405020304"/>
                <a:ea typeface="黑体" panose="02010609060101010101" pitchFamily="49" charset="-122"/>
                <a:sym typeface="+mn-ea"/>
              </a:rPr>
              <a:t>      </a:t>
            </a:r>
            <a:r>
              <a:rPr lang="zh-CN" altLang="en-US" sz="1600" b="1" i="1">
                <a:latin typeface="Times New Roman" panose="02020603050405020304"/>
                <a:ea typeface="黑体" panose="02010609060101010101" pitchFamily="49" charset="-122"/>
                <a:sym typeface="+mn-ea"/>
              </a:rPr>
              <a:t>---</a:t>
            </a:r>
            <a:r>
              <a:rPr lang="en-US" altLang="zh-CN" sz="2400" b="1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submitted a new plan</a:t>
            </a:r>
            <a:endParaRPr lang="en-US" altLang="zh-CN" sz="2400" b="1">
              <a:solidFill>
                <a:srgbClr val="C00000"/>
              </a:solidFill>
              <a:latin typeface="Times New Roman" panose="02020603050405020304" pitchFamily="18" charset="0"/>
              <a:ea typeface="宋体" panose="02010600030101010101" pitchFamily="2" charset="-122"/>
              <a:sym typeface="+mn-ea"/>
            </a:endParaRPr>
          </a:p>
          <a:p>
            <a:pPr indent="0" fontAlgn="auto">
              <a:lnSpc>
                <a:spcPts val="3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400" b="1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</a:t>
            </a:r>
            <a:r>
              <a:rPr lang="en-US" altLang="zh-CN" sz="1600" b="1" i="1">
                <a:latin typeface="Times New Roman" panose="02020603050405020304"/>
                <a:ea typeface="黑体" panose="02010609060101010101" pitchFamily="49" charset="-122"/>
                <a:sym typeface="+mn-ea"/>
              </a:rPr>
              <a:t>---</a:t>
            </a:r>
            <a:r>
              <a:rPr lang="en-US" altLang="zh-CN" sz="2400" b="1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submission </a:t>
            </a:r>
            <a:r>
              <a:rPr lang="en-US" altLang="zh-CN" sz="1600" b="1" i="1">
                <a:latin typeface="Times New Roman" panose="02020603050405020304"/>
                <a:ea typeface="黑体" panose="02010609060101010101" pitchFamily="49" charset="-122"/>
                <a:sym typeface="+mn-ea"/>
              </a:rPr>
              <a:t>n.</a:t>
            </a:r>
            <a:r>
              <a:rPr lang="zh-CN" sz="1600" b="1" i="1">
                <a:latin typeface="Times New Roman" panose="02020603050405020304"/>
                <a:ea typeface="黑体" panose="02010609060101010101" pitchFamily="49" charset="-122"/>
              </a:rPr>
              <a:t> </a:t>
            </a:r>
            <a:r>
              <a:rPr lang="zh-CN" altLang="en-US" sz="2000"/>
              <a:t>              </a:t>
            </a:r>
            <a:endParaRPr lang="zh-CN" altLang="en-US" sz="2000"/>
          </a:p>
          <a:p>
            <a:pPr indent="0" fontAlgn="auto">
              <a:lnSpc>
                <a:spcPts val="3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000"/>
              <a:t>④</a:t>
            </a:r>
            <a:r>
              <a:rPr lang="en-US" altLang="zh-CN" sz="2400" b="1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champion</a:t>
            </a:r>
            <a:r>
              <a:rPr lang="en-US" altLang="zh-CN" sz="1600" b="1" i="1">
                <a:latin typeface="Times New Roman" panose="02020603050405020304"/>
                <a:ea typeface="黑体" panose="02010609060101010101" pitchFamily="49" charset="-122"/>
                <a:sym typeface="+mn-ea"/>
              </a:rPr>
              <a:t> /ˈt</a:t>
            </a:r>
            <a:r>
              <a:rPr lang="en-US" altLang="en-US" sz="1600" b="1" i="1">
                <a:latin typeface="Times New Roman" panose="02020603050405020304"/>
                <a:ea typeface="黑体" panose="02010609060101010101" pitchFamily="49" charset="-122"/>
                <a:sym typeface="+mn-ea"/>
              </a:rPr>
              <a:t>ʃæ</a:t>
            </a:r>
            <a:r>
              <a:rPr lang="en-US" altLang="zh-CN" sz="1600" b="1" i="1">
                <a:latin typeface="Times New Roman" panose="02020603050405020304"/>
                <a:ea typeface="黑体" panose="02010609060101010101" pitchFamily="49" charset="-122"/>
                <a:sym typeface="+mn-ea"/>
              </a:rPr>
              <a:t>mpi</a:t>
            </a:r>
            <a:r>
              <a:rPr lang="en-US" altLang="en-US" sz="1600" b="1" i="1">
                <a:latin typeface="Times New Roman" panose="02020603050405020304"/>
                <a:ea typeface="黑体" panose="02010609060101010101" pitchFamily="49" charset="-122"/>
                <a:sym typeface="+mn-ea"/>
              </a:rPr>
              <a:t>ə</a:t>
            </a:r>
            <a:r>
              <a:rPr lang="en-US" altLang="zh-CN" sz="1600" b="1" i="1">
                <a:latin typeface="Times New Roman" panose="02020603050405020304"/>
                <a:ea typeface="黑体" panose="02010609060101010101" pitchFamily="49" charset="-122"/>
                <a:sym typeface="+mn-ea"/>
              </a:rPr>
              <a:t>n/</a:t>
            </a:r>
            <a:endParaRPr lang="en-US" altLang="zh-CN" sz="1600" b="1" i="1">
              <a:latin typeface="Times New Roman" panose="02020603050405020304"/>
              <a:ea typeface="黑体" panose="02010609060101010101" pitchFamily="49" charset="-122"/>
              <a:sym typeface="+mn-ea"/>
            </a:endParaRPr>
          </a:p>
          <a:p>
            <a:pPr indent="0" fontAlgn="auto">
              <a:lnSpc>
                <a:spcPts val="3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 i="1">
                <a:latin typeface="Times New Roman" panose="02020603050405020304"/>
                <a:ea typeface="黑体" panose="02010609060101010101" pitchFamily="49" charset="-122"/>
                <a:sym typeface="+mn-ea"/>
              </a:rPr>
              <a:t>          n.</a:t>
            </a:r>
            <a:r>
              <a:rPr lang="zh-CN" altLang="en-US" sz="1600" b="1" i="1">
                <a:latin typeface="Times New Roman" panose="02020603050405020304"/>
                <a:ea typeface="黑体" panose="02010609060101010101" pitchFamily="49" charset="-122"/>
                <a:sym typeface="+mn-ea"/>
              </a:rPr>
              <a:t>冠军；拥护者，斗士</a:t>
            </a:r>
            <a:r>
              <a:rPr lang="en-US" altLang="zh-CN" sz="1600" b="1" i="1">
                <a:latin typeface="Times New Roman" panose="02020603050405020304"/>
                <a:ea typeface="黑体" panose="02010609060101010101" pitchFamily="49" charset="-122"/>
                <a:sym typeface="+mn-ea"/>
              </a:rPr>
              <a:t> v.</a:t>
            </a:r>
            <a:r>
              <a:rPr lang="zh-CN" altLang="en-US" sz="1600" b="1" i="1">
                <a:latin typeface="Times New Roman" panose="02020603050405020304"/>
                <a:ea typeface="黑体" panose="02010609060101010101" pitchFamily="49" charset="-122"/>
                <a:sym typeface="+mn-ea"/>
              </a:rPr>
              <a:t>捍卫，支持</a:t>
            </a:r>
            <a:endParaRPr lang="zh-CN" altLang="en-US" sz="1600" b="1" i="1">
              <a:latin typeface="Times New Roman" panose="02020603050405020304"/>
              <a:ea typeface="黑体" panose="02010609060101010101" pitchFamily="49" charset="-122"/>
            </a:endParaRPr>
          </a:p>
          <a:p>
            <a:pPr indent="0" fontAlgn="auto">
              <a:lnSpc>
                <a:spcPts val="3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000"/>
              <a:t>⑤</a:t>
            </a:r>
            <a:r>
              <a:rPr lang="zh-CN" altLang="en-US" sz="2000"/>
              <a:t> </a:t>
            </a:r>
            <a:r>
              <a:rPr lang="en-US" altLang="zh-CN" sz="2400" b="1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initiate</a:t>
            </a:r>
            <a:r>
              <a:rPr lang="en-US" altLang="zh-CN" sz="1600" b="1" i="1">
                <a:latin typeface="Times New Roman" panose="02020603050405020304"/>
                <a:ea typeface="黑体" panose="02010609060101010101" pitchFamily="49" charset="-122"/>
                <a:sym typeface="+mn-ea"/>
              </a:rPr>
              <a:t> /</a:t>
            </a:r>
            <a:r>
              <a:rPr lang="en-US" altLang="en-US" sz="1600" b="1" i="1">
                <a:latin typeface="Times New Roman" panose="02020603050405020304"/>
                <a:ea typeface="黑体" panose="02010609060101010101" pitchFamily="49" charset="-122"/>
                <a:sym typeface="+mn-ea"/>
              </a:rPr>
              <a:t>ɪˈ</a:t>
            </a:r>
            <a:r>
              <a:rPr lang="en-US" altLang="zh-CN" sz="1600" b="1" i="1">
                <a:latin typeface="Times New Roman" panose="02020603050405020304"/>
                <a:ea typeface="黑体" panose="02010609060101010101" pitchFamily="49" charset="-122"/>
                <a:sym typeface="+mn-ea"/>
              </a:rPr>
              <a:t>n</a:t>
            </a:r>
            <a:r>
              <a:rPr lang="en-US" altLang="en-US" sz="1600" b="1" i="1">
                <a:latin typeface="Times New Roman" panose="02020603050405020304"/>
                <a:ea typeface="黑体" panose="02010609060101010101" pitchFamily="49" charset="-122"/>
                <a:sym typeface="+mn-ea"/>
              </a:rPr>
              <a:t>ɪʃ</a:t>
            </a:r>
            <a:r>
              <a:rPr lang="en-US" altLang="zh-CN" sz="1600" b="1" i="1">
                <a:latin typeface="Times New Roman" panose="02020603050405020304"/>
                <a:ea typeface="黑体" panose="02010609060101010101" pitchFamily="49" charset="-122"/>
                <a:sym typeface="+mn-ea"/>
              </a:rPr>
              <a:t>ie</a:t>
            </a:r>
            <a:r>
              <a:rPr lang="en-US" altLang="en-US" sz="1600" b="1" i="1">
                <a:latin typeface="Times New Roman" panose="02020603050405020304"/>
                <a:ea typeface="黑体" panose="02010609060101010101" pitchFamily="49" charset="-122"/>
                <a:sym typeface="+mn-ea"/>
              </a:rPr>
              <a:t>ɪ</a:t>
            </a:r>
            <a:r>
              <a:rPr lang="en-US" altLang="zh-CN" sz="1600" b="1" i="1">
                <a:latin typeface="Times New Roman" panose="02020603050405020304"/>
                <a:ea typeface="黑体" panose="02010609060101010101" pitchFamily="49" charset="-122"/>
                <a:sym typeface="+mn-ea"/>
              </a:rPr>
              <a:t>t/ v.</a:t>
            </a:r>
            <a:r>
              <a:rPr lang="zh-CN" altLang="en-US" sz="1600" b="1" i="1">
                <a:latin typeface="Times New Roman" panose="02020603050405020304"/>
                <a:ea typeface="黑体" panose="02010609060101010101" pitchFamily="49" charset="-122"/>
                <a:sym typeface="+mn-ea"/>
              </a:rPr>
              <a:t>开始实施，发起</a:t>
            </a:r>
            <a:r>
              <a:rPr lang="en-US" altLang="zh-CN" sz="1600" b="1" i="1">
                <a:latin typeface="Times New Roman" panose="02020603050405020304"/>
                <a:ea typeface="黑体" panose="02010609060101010101" pitchFamily="49" charset="-122"/>
                <a:sym typeface="+mn-ea"/>
              </a:rPr>
              <a:t>   </a:t>
            </a:r>
            <a:endParaRPr lang="en-US" altLang="zh-CN" sz="1600" b="1" i="1">
              <a:latin typeface="Times New Roman" panose="02020603050405020304"/>
              <a:ea typeface="黑体" panose="02010609060101010101" pitchFamily="49" charset="-122"/>
              <a:sym typeface="+mn-ea"/>
            </a:endParaRPr>
          </a:p>
          <a:p>
            <a:pPr indent="0" fontAlgn="auto">
              <a:lnSpc>
                <a:spcPts val="3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 i="1">
                <a:latin typeface="Times New Roman" panose="02020603050405020304"/>
                <a:ea typeface="黑体" panose="02010609060101010101" pitchFamily="49" charset="-122"/>
                <a:sym typeface="+mn-ea"/>
              </a:rPr>
              <a:t>        ---- </a:t>
            </a:r>
            <a:r>
              <a:rPr lang="en-US" altLang="zh-CN" sz="2400" b="1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initiative </a:t>
            </a:r>
            <a:r>
              <a:rPr lang="en-US" altLang="zh-CN" sz="1600" b="1" i="1">
                <a:latin typeface="Times New Roman" panose="02020603050405020304"/>
                <a:ea typeface="黑体" panose="02010609060101010101" pitchFamily="49" charset="-122"/>
                <a:sym typeface="+mn-ea"/>
              </a:rPr>
              <a:t>/</a:t>
            </a:r>
            <a:r>
              <a:rPr lang="en-US" altLang="en-US" sz="1600" b="1" i="1">
                <a:latin typeface="Times New Roman" panose="02020603050405020304"/>
                <a:ea typeface="黑体" panose="02010609060101010101" pitchFamily="49" charset="-122"/>
                <a:sym typeface="+mn-ea"/>
              </a:rPr>
              <a:t>ɪˈ</a:t>
            </a:r>
            <a:r>
              <a:rPr lang="en-US" altLang="zh-CN" sz="1600" b="1" i="1">
                <a:latin typeface="Times New Roman" panose="02020603050405020304"/>
                <a:ea typeface="黑体" panose="02010609060101010101" pitchFamily="49" charset="-122"/>
                <a:sym typeface="+mn-ea"/>
              </a:rPr>
              <a:t>n</a:t>
            </a:r>
            <a:r>
              <a:rPr lang="en-US" altLang="en-US" sz="1600" b="1" i="1">
                <a:latin typeface="Times New Roman" panose="02020603050405020304"/>
                <a:ea typeface="黑体" panose="02010609060101010101" pitchFamily="49" charset="-122"/>
                <a:sym typeface="+mn-ea"/>
              </a:rPr>
              <a:t>ɪʃə</a:t>
            </a:r>
            <a:r>
              <a:rPr lang="en-US" altLang="zh-CN" sz="1600" b="1" i="1">
                <a:latin typeface="Times New Roman" panose="02020603050405020304"/>
                <a:ea typeface="黑体" panose="02010609060101010101" pitchFamily="49" charset="-122"/>
                <a:sym typeface="+mn-ea"/>
              </a:rPr>
              <a:t>t</a:t>
            </a:r>
            <a:r>
              <a:rPr lang="en-US" altLang="en-US" sz="1600" b="1" i="1">
                <a:latin typeface="Times New Roman" panose="02020603050405020304"/>
                <a:ea typeface="黑体" panose="02010609060101010101" pitchFamily="49" charset="-122"/>
                <a:sym typeface="+mn-ea"/>
              </a:rPr>
              <a:t>ɪ</a:t>
            </a:r>
            <a:r>
              <a:rPr lang="en-US" altLang="zh-CN" sz="1600" b="1" i="1">
                <a:latin typeface="Times New Roman" panose="02020603050405020304"/>
                <a:ea typeface="黑体" panose="02010609060101010101" pitchFamily="49" charset="-122"/>
                <a:sym typeface="+mn-ea"/>
              </a:rPr>
              <a:t>v/ </a:t>
            </a:r>
            <a:endParaRPr lang="en-US" altLang="zh-CN" sz="1600" b="1" i="1">
              <a:latin typeface="Times New Roman" panose="02020603050405020304"/>
              <a:ea typeface="黑体" panose="02010609060101010101" pitchFamily="49" charset="-122"/>
              <a:sym typeface="+mn-ea"/>
            </a:endParaRPr>
          </a:p>
          <a:p>
            <a:pPr indent="0" fontAlgn="auto">
              <a:lnSpc>
                <a:spcPts val="3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 i="1">
                <a:latin typeface="Times New Roman" panose="02020603050405020304"/>
                <a:ea typeface="黑体" panose="02010609060101010101" pitchFamily="49" charset="-122"/>
                <a:sym typeface="+mn-ea"/>
              </a:rPr>
              <a:t>         n.</a:t>
            </a:r>
            <a:r>
              <a:rPr lang="zh-CN" altLang="en-US" sz="1600" b="1" i="1">
                <a:latin typeface="Times New Roman" panose="02020603050405020304"/>
                <a:ea typeface="黑体" panose="02010609060101010101" pitchFamily="49" charset="-122"/>
                <a:sym typeface="+mn-ea"/>
              </a:rPr>
              <a:t>措施，倡议；主动性，积极性；主动权</a:t>
            </a:r>
            <a:endParaRPr lang="zh-CN" altLang="en-US" sz="1600" b="1" i="1">
              <a:latin typeface="Times New Roman" panose="02020603050405020304"/>
              <a:ea typeface="黑体" panose="02010609060101010101" pitchFamily="49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4831715" y="938530"/>
            <a:ext cx="7149465" cy="36563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altLang="en-US" sz="2000" b="0">
                <a:solidFill>
                  <a:srgbClr val="0063A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1.</a:t>
            </a:r>
            <a:r>
              <a:rPr lang="zh-CN" altLang="en-US" sz="2000" b="1">
                <a:solidFill>
                  <a:srgbClr val="0063A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高分搭配:</a:t>
            </a:r>
            <a:r>
              <a:rPr lang="zh-CN" altLang="en-US" sz="2000" b="0">
                <a:solidFill>
                  <a:srgbClr val="0063A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①坚信…②坚持认为… ③赞同…观点 ④捍卫…事业 ⑤推广…理念 ⑥秉持…的价值 ⑦提出解决办法 ⑧提出建议 ⑨提出切实方法⑩呼吁恳求某人做/⑪敦促大家采取行动 ⑫发起活动以… ⑬发起一项计划 ⑭大力支持…</a:t>
            </a:r>
            <a:endParaRPr lang="zh-CN" altLang="en-US" sz="2000" b="0">
              <a:solidFill>
                <a:srgbClr val="0063A8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/>
            <a:endParaRPr lang="zh-CN" altLang="en-US" sz="2000" b="0">
              <a:solidFill>
                <a:srgbClr val="0063A8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/>
            <a:endParaRPr lang="zh-CN" altLang="en-US" sz="2000" b="0">
              <a:solidFill>
                <a:srgbClr val="0063A8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/>
            <a:endParaRPr lang="zh-CN" altLang="en-US" sz="2000" b="0">
              <a:solidFill>
                <a:srgbClr val="0063A8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/>
            <a:endParaRPr lang="zh-CN" altLang="en-US" sz="2000" b="0">
              <a:solidFill>
                <a:srgbClr val="0063A8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/>
            <a:endParaRPr lang="zh-CN" altLang="en-US" sz="2000" b="0">
              <a:solidFill>
                <a:srgbClr val="0063A8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/>
            <a:endParaRPr lang="zh-CN" altLang="en-US" sz="2000" b="0">
              <a:solidFill>
                <a:srgbClr val="0063A8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/>
            <a:endParaRPr lang="zh-CN" altLang="en-US" sz="2000" b="0">
              <a:solidFill>
                <a:srgbClr val="0063A8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 fontAlgn="auto">
              <a:lnSpc>
                <a:spcPts val="1400"/>
              </a:lnSpc>
            </a:pPr>
            <a:endParaRPr lang="zh-CN" altLang="en-US" sz="2000" b="0">
              <a:solidFill>
                <a:srgbClr val="0063A8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4832350" y="2221865"/>
            <a:ext cx="4572000" cy="43999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altLang="zh-CN" sz="2000" b="1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1.①hold the firm belief that… ②maintain that…</a:t>
            </a:r>
            <a:endParaRPr lang="en-US" altLang="zh-CN" sz="2000" b="1">
              <a:solidFill>
                <a:srgbClr val="00206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/>
            <a:r>
              <a:rPr lang="en-US" altLang="zh-CN" sz="2000" b="1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③subscribe to the view that… ④champion the cause of… </a:t>
            </a:r>
            <a:endParaRPr lang="en-US" altLang="zh-CN" sz="2000" b="1">
              <a:solidFill>
                <a:srgbClr val="00206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/>
            <a:r>
              <a:rPr lang="en-US" altLang="zh-CN" sz="2000" b="1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⑤promote the idea of… </a:t>
            </a:r>
            <a:endParaRPr lang="en-US" altLang="zh-CN" sz="2000" b="1">
              <a:solidFill>
                <a:srgbClr val="00206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/>
            <a:r>
              <a:rPr lang="en-US" altLang="zh-CN" sz="2000" b="1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⑥uphold the value of… </a:t>
            </a:r>
            <a:endParaRPr lang="en-US" altLang="zh-CN" sz="2000" b="1">
              <a:solidFill>
                <a:srgbClr val="00206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/>
            <a:r>
              <a:rPr lang="en-US" altLang="zh-CN" sz="2000" b="1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⑦propose solution </a:t>
            </a:r>
            <a:endParaRPr lang="en-US" altLang="zh-CN" sz="2000" b="1">
              <a:solidFill>
                <a:srgbClr val="00206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/>
            <a:r>
              <a:rPr lang="en-US" altLang="zh-CN" sz="2000" b="1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⑧put forward a suggestion </a:t>
            </a:r>
            <a:endParaRPr lang="en-US" altLang="zh-CN" sz="2000" b="1">
              <a:solidFill>
                <a:srgbClr val="00206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/>
            <a:r>
              <a:rPr lang="en-US" altLang="zh-CN" sz="2000" b="1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⑨come up with a practical approach  </a:t>
            </a:r>
            <a:endParaRPr lang="en-US" altLang="zh-CN" sz="2000" b="1">
              <a:solidFill>
                <a:srgbClr val="00206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/>
            <a:r>
              <a:rPr lang="en-US" altLang="zh-CN" sz="2000" b="1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⑩appeal to sb to do sth </a:t>
            </a:r>
            <a:endParaRPr lang="en-US" altLang="zh-CN" sz="2000" b="1">
              <a:solidFill>
                <a:srgbClr val="00206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/>
            <a:r>
              <a:rPr lang="en-US" altLang="zh-CN" sz="2000" b="1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⑪urge everyone to take action </a:t>
            </a:r>
            <a:endParaRPr lang="en-US" altLang="zh-CN" sz="2000" b="1">
              <a:solidFill>
                <a:srgbClr val="00206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/>
            <a:r>
              <a:rPr lang="en-US" altLang="zh-CN" sz="2000" b="1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⑫launch a campaign to do… </a:t>
            </a:r>
            <a:endParaRPr lang="en-US" altLang="zh-CN" sz="2000" b="1">
              <a:solidFill>
                <a:srgbClr val="00206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/>
            <a:r>
              <a:rPr lang="en-US" altLang="zh-CN" sz="2000" b="1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⑬initiate a program </a:t>
            </a:r>
            <a:endParaRPr lang="en-US" altLang="zh-CN" sz="2000" b="1">
              <a:solidFill>
                <a:srgbClr val="00206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/>
            <a:r>
              <a:rPr lang="en-US" altLang="zh-CN" sz="2000" b="1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⑭throw weight behind…</a:t>
            </a:r>
            <a:endParaRPr lang="en-US" altLang="zh-CN" sz="2000" b="1">
              <a:solidFill>
                <a:srgbClr val="00206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33" name="图片 32" descr="搜狗截图20260529213417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9157335" y="2369185"/>
            <a:ext cx="2889250" cy="3688080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6" grpId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0" name="直接连接符 19"/>
          <p:cNvCxnSpPr/>
          <p:nvPr/>
        </p:nvCxnSpPr>
        <p:spPr>
          <a:xfrm>
            <a:off x="512860" y="688340"/>
            <a:ext cx="10972825" cy="0"/>
          </a:xfrm>
          <a:prstGeom prst="line">
            <a:avLst/>
          </a:prstGeom>
          <a:ln>
            <a:gradFill>
              <a:gsLst>
                <a:gs pos="0">
                  <a:srgbClr val="400040"/>
                </a:gs>
                <a:gs pos="32000">
                  <a:srgbClr val="8F0040"/>
                </a:gs>
                <a:gs pos="63000">
                  <a:srgbClr val="F27300"/>
                </a:gs>
                <a:gs pos="100000">
                  <a:srgbClr val="FFBF00"/>
                </a:gs>
              </a:gsLst>
              <a:lin ang="10800000" scaled="0"/>
            </a:gradFill>
          </a:ln>
        </p:spPr>
        <p:style>
          <a:lnRef idx="1">
            <a:srgbClr val="5B9BD5"/>
          </a:lnRef>
          <a:fillRef idx="0">
            <a:srgbClr val="5B9BD5"/>
          </a:fillRef>
          <a:effectRef idx="0">
            <a:srgbClr val="5B9BD5"/>
          </a:effectRef>
          <a:fontRef idx="minor">
            <a:sysClr val="windowText" lastClr="000000"/>
          </a:fontRef>
        </p:style>
      </p:cxnSp>
      <p:sp>
        <p:nvSpPr>
          <p:cNvPr id="25" name="矩形 24"/>
          <p:cNvSpPr/>
          <p:nvPr/>
        </p:nvSpPr>
        <p:spPr>
          <a:xfrm>
            <a:off x="0" y="6685613"/>
            <a:ext cx="12192000" cy="172387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/>
          <p:nvPr/>
        </p:nvPicPr>
        <p:blipFill>
          <a:blip r:embed="rId1"/>
          <a:stretch>
            <a:fillRect/>
          </a:stretch>
        </p:blipFill>
        <p:spPr>
          <a:xfrm>
            <a:off x="54610" y="6584950"/>
            <a:ext cx="708025" cy="2730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130" b="100000" l="0" r="39917">
                        <a14:foregroundMark x1="10187" y1="34463" x2="9563" y2="64407"/>
                        <a14:foregroundMark x1="18295" y1="11864" x2="16424" y2="37288"/>
                        <a14:foregroundMark x1="19751" y1="24294" x2="22453" y2="22599"/>
                        <a14:foregroundMark x1="13306" y1="20339" x2="14761" y2="25424"/>
                        <a14:foregroundMark x1="19335" y1="37288" x2="24532" y2="31638"/>
                        <a14:foregroundMark x1="28274" y1="31638" x2="28274" y2="45763"/>
                        <a14:foregroundMark x1="11850" y1="58192" x2="28690" y2="54237"/>
                        <a14:foregroundMark x1="11642" y1="48588" x2="26819" y2="45763"/>
                        <a14:foregroundMark x1="9563" y1="66102" x2="29730" y2="66667"/>
                        <a14:foregroundMark x1="28898" y1="55367" x2="27651" y2="61582"/>
                        <a14:foregroundMark x1="11227" y1="52542" x2="18295" y2="51977"/>
                        <a14:foregroundMark x1="20582" y1="61582" x2="25156" y2="58192"/>
                        <a14:foregroundMark x1="20166" y1="48588" x2="20166" y2="51412"/>
                        <a14:foregroundMark x1="13306" y1="74011" x2="18295" y2="82486"/>
                        <a14:foregroundMark x1="19751" y1="83616" x2="23909" y2="73446"/>
                      </a14:backgroundRemoval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>
            <a:off x="0" y="12700"/>
            <a:ext cx="1078865" cy="831850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414020" y="551815"/>
            <a:ext cx="140970" cy="121920"/>
            <a:chOff x="715963" y="600758"/>
            <a:chExt cx="2201410" cy="2201406"/>
          </a:xfrm>
        </p:grpSpPr>
        <p:sp>
          <p:nvSpPr>
            <p:cNvPr id="5" name="Freeform 20"/>
            <p:cNvSpPr/>
            <p:nvPr/>
          </p:nvSpPr>
          <p:spPr>
            <a:xfrm>
              <a:off x="715963" y="843713"/>
              <a:ext cx="349618" cy="1712535"/>
            </a:xfrm>
            <a:custGeom>
              <a:avLst/>
              <a:gdLst/>
              <a:ahLst/>
              <a:cxnLst>
                <a:cxn ang="0">
                  <a:pos x="349618" y="1122925"/>
                </a:cxn>
                <a:cxn ang="0">
                  <a:pos x="0" y="1712535"/>
                </a:cxn>
                <a:cxn ang="0">
                  <a:pos x="0" y="0"/>
                </a:cxn>
                <a:cxn ang="0">
                  <a:pos x="349618" y="1122925"/>
                </a:cxn>
              </a:cxnLst>
              <a:pathLst>
                <a:path w="118" h="578">
                  <a:moveTo>
                    <a:pt x="118" y="379"/>
                  </a:moveTo>
                  <a:lnTo>
                    <a:pt x="0" y="578"/>
                  </a:lnTo>
                  <a:lnTo>
                    <a:pt x="0" y="0"/>
                  </a:lnTo>
                  <a:lnTo>
                    <a:pt x="118" y="379"/>
                  </a:lnTo>
                  <a:close/>
                </a:path>
              </a:pathLst>
            </a:custGeom>
            <a:noFill/>
            <a:ln w="9525" cap="flat" cmpd="sng">
              <a:solidFill>
                <a:srgbClr val="FEF22A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6" name="Freeform 21"/>
            <p:cNvSpPr/>
            <p:nvPr/>
          </p:nvSpPr>
          <p:spPr>
            <a:xfrm>
              <a:off x="715963" y="600758"/>
              <a:ext cx="651830" cy="399987"/>
            </a:xfrm>
            <a:custGeom>
              <a:avLst/>
              <a:gdLst/>
              <a:ahLst/>
              <a:cxnLst>
                <a:cxn ang="0">
                  <a:pos x="651830" y="399987"/>
                </a:cxn>
                <a:cxn ang="0">
                  <a:pos x="0" y="242955"/>
                </a:cxn>
                <a:cxn ang="0">
                  <a:pos x="242954" y="0"/>
                </a:cxn>
                <a:cxn ang="0">
                  <a:pos x="651830" y="399987"/>
                </a:cxn>
              </a:cxnLst>
              <a:pathLst>
                <a:path w="220" h="135">
                  <a:moveTo>
                    <a:pt x="220" y="135"/>
                  </a:moveTo>
                  <a:lnTo>
                    <a:pt x="0" y="82"/>
                  </a:lnTo>
                  <a:lnTo>
                    <a:pt x="82" y="0"/>
                  </a:lnTo>
                  <a:lnTo>
                    <a:pt x="220" y="135"/>
                  </a:lnTo>
                  <a:close/>
                </a:path>
              </a:pathLst>
            </a:custGeom>
            <a:noFill/>
            <a:ln w="9525" cap="flat" cmpd="sng">
              <a:solidFill>
                <a:srgbClr val="5B3B87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7" name="Freeform 22"/>
            <p:cNvSpPr/>
            <p:nvPr/>
          </p:nvSpPr>
          <p:spPr>
            <a:xfrm>
              <a:off x="715963" y="1966637"/>
              <a:ext cx="349618" cy="835527"/>
            </a:xfrm>
            <a:custGeom>
              <a:avLst/>
              <a:gdLst/>
              <a:ahLst/>
              <a:cxnLst>
                <a:cxn ang="0">
                  <a:pos x="349618" y="0"/>
                </a:cxn>
                <a:cxn ang="0">
                  <a:pos x="242954" y="835527"/>
                </a:cxn>
                <a:cxn ang="0">
                  <a:pos x="0" y="589609"/>
                </a:cxn>
                <a:cxn ang="0">
                  <a:pos x="349618" y="0"/>
                </a:cxn>
              </a:cxnLst>
              <a:pathLst>
                <a:path w="118" h="282">
                  <a:moveTo>
                    <a:pt x="118" y="0"/>
                  </a:moveTo>
                  <a:lnTo>
                    <a:pt x="82" y="282"/>
                  </a:lnTo>
                  <a:lnTo>
                    <a:pt x="0" y="199"/>
                  </a:lnTo>
                  <a:lnTo>
                    <a:pt x="11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FD665B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8" name="Freeform 23"/>
            <p:cNvSpPr/>
            <p:nvPr/>
          </p:nvSpPr>
          <p:spPr>
            <a:xfrm>
              <a:off x="715963" y="843713"/>
              <a:ext cx="651830" cy="1122926"/>
            </a:xfrm>
            <a:custGeom>
              <a:avLst/>
              <a:gdLst/>
              <a:ahLst/>
              <a:cxnLst>
                <a:cxn ang="0">
                  <a:pos x="651830" y="157031"/>
                </a:cxn>
                <a:cxn ang="0">
                  <a:pos x="349617" y="1122926"/>
                </a:cxn>
                <a:cxn ang="0">
                  <a:pos x="0" y="0"/>
                </a:cxn>
                <a:cxn ang="0">
                  <a:pos x="651830" y="157031"/>
                </a:cxn>
              </a:cxnLst>
              <a:pathLst>
                <a:path w="220" h="379">
                  <a:moveTo>
                    <a:pt x="220" y="53"/>
                  </a:moveTo>
                  <a:lnTo>
                    <a:pt x="118" y="379"/>
                  </a:lnTo>
                  <a:lnTo>
                    <a:pt x="0" y="0"/>
                  </a:lnTo>
                  <a:lnTo>
                    <a:pt x="220" y="53"/>
                  </a:lnTo>
                  <a:close/>
                </a:path>
              </a:pathLst>
            </a:custGeom>
            <a:noFill/>
            <a:ln w="9525" cap="flat" cmpd="sng">
              <a:solidFill>
                <a:srgbClr val="A82878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10" name="Freeform 24"/>
            <p:cNvSpPr/>
            <p:nvPr/>
          </p:nvSpPr>
          <p:spPr>
            <a:xfrm>
              <a:off x="958918" y="1966637"/>
              <a:ext cx="948117" cy="835527"/>
            </a:xfrm>
            <a:custGeom>
              <a:avLst/>
              <a:gdLst/>
              <a:ahLst/>
              <a:cxnLst>
                <a:cxn ang="0">
                  <a:pos x="948117" y="373320"/>
                </a:cxn>
                <a:cxn ang="0">
                  <a:pos x="0" y="835527"/>
                </a:cxn>
                <a:cxn ang="0">
                  <a:pos x="106663" y="0"/>
                </a:cxn>
                <a:cxn ang="0">
                  <a:pos x="948117" y="373320"/>
                </a:cxn>
              </a:cxnLst>
              <a:pathLst>
                <a:path w="320" h="282">
                  <a:moveTo>
                    <a:pt x="320" y="126"/>
                  </a:moveTo>
                  <a:lnTo>
                    <a:pt x="0" y="282"/>
                  </a:lnTo>
                  <a:lnTo>
                    <a:pt x="36" y="0"/>
                  </a:lnTo>
                  <a:lnTo>
                    <a:pt x="320" y="126"/>
                  </a:lnTo>
                  <a:close/>
                </a:path>
              </a:pathLst>
            </a:custGeom>
            <a:noFill/>
            <a:ln w="9525" cap="flat" cmpd="sng">
              <a:solidFill>
                <a:srgbClr val="FEF22A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12" name="Freeform 25"/>
            <p:cNvSpPr/>
            <p:nvPr/>
          </p:nvSpPr>
          <p:spPr>
            <a:xfrm>
              <a:off x="958918" y="600758"/>
              <a:ext cx="1712536" cy="399987"/>
            </a:xfrm>
            <a:custGeom>
              <a:avLst/>
              <a:gdLst/>
              <a:ahLst/>
              <a:cxnLst>
                <a:cxn ang="0">
                  <a:pos x="408875" y="399987"/>
                </a:cxn>
                <a:cxn ang="0">
                  <a:pos x="0" y="0"/>
                </a:cxn>
                <a:cxn ang="0">
                  <a:pos x="1712536" y="0"/>
                </a:cxn>
                <a:cxn ang="0">
                  <a:pos x="408875" y="399987"/>
                </a:cxn>
              </a:cxnLst>
              <a:pathLst>
                <a:path w="578" h="135">
                  <a:moveTo>
                    <a:pt x="138" y="135"/>
                  </a:moveTo>
                  <a:lnTo>
                    <a:pt x="0" y="0"/>
                  </a:lnTo>
                  <a:lnTo>
                    <a:pt x="578" y="0"/>
                  </a:lnTo>
                  <a:lnTo>
                    <a:pt x="138" y="135"/>
                  </a:lnTo>
                  <a:close/>
                </a:path>
              </a:pathLst>
            </a:custGeom>
            <a:noFill/>
            <a:ln w="9525" cap="flat" cmpd="sng">
              <a:solidFill>
                <a:srgbClr val="79307A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13" name="Freeform 26"/>
            <p:cNvSpPr/>
            <p:nvPr/>
          </p:nvSpPr>
          <p:spPr>
            <a:xfrm>
              <a:off x="958918" y="2339957"/>
              <a:ext cx="1712536" cy="462207"/>
            </a:xfrm>
            <a:custGeom>
              <a:avLst/>
              <a:gdLst/>
              <a:ahLst/>
              <a:cxnLst>
                <a:cxn ang="0">
                  <a:pos x="948116" y="0"/>
                </a:cxn>
                <a:cxn ang="0">
                  <a:pos x="1712536" y="462207"/>
                </a:cxn>
                <a:cxn ang="0">
                  <a:pos x="0" y="462207"/>
                </a:cxn>
                <a:cxn ang="0">
                  <a:pos x="948116" y="0"/>
                </a:cxn>
              </a:cxnLst>
              <a:pathLst>
                <a:path w="578" h="156">
                  <a:moveTo>
                    <a:pt x="320" y="0"/>
                  </a:moveTo>
                  <a:lnTo>
                    <a:pt x="578" y="156"/>
                  </a:lnTo>
                  <a:lnTo>
                    <a:pt x="0" y="156"/>
                  </a:lnTo>
                  <a:lnTo>
                    <a:pt x="32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FA8538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14" name="Freeform 27"/>
            <p:cNvSpPr/>
            <p:nvPr/>
          </p:nvSpPr>
          <p:spPr>
            <a:xfrm>
              <a:off x="1367793" y="600758"/>
              <a:ext cx="1303661" cy="805899"/>
            </a:xfrm>
            <a:custGeom>
              <a:avLst/>
              <a:gdLst/>
              <a:ahLst/>
              <a:cxnLst>
                <a:cxn ang="0">
                  <a:pos x="1303661" y="0"/>
                </a:cxn>
                <a:cxn ang="0">
                  <a:pos x="897748" y="805899"/>
                </a:cxn>
                <a:cxn ang="0">
                  <a:pos x="0" y="399986"/>
                </a:cxn>
                <a:cxn ang="0">
                  <a:pos x="1303661" y="0"/>
                </a:cxn>
              </a:cxnLst>
              <a:pathLst>
                <a:path w="440" h="272">
                  <a:moveTo>
                    <a:pt x="440" y="0"/>
                  </a:moveTo>
                  <a:lnTo>
                    <a:pt x="303" y="272"/>
                  </a:lnTo>
                  <a:lnTo>
                    <a:pt x="0" y="135"/>
                  </a:lnTo>
                  <a:lnTo>
                    <a:pt x="44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82878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15" name="Freeform 28"/>
            <p:cNvSpPr/>
            <p:nvPr/>
          </p:nvSpPr>
          <p:spPr>
            <a:xfrm>
              <a:off x="2265543" y="843713"/>
              <a:ext cx="651830" cy="1712535"/>
            </a:xfrm>
            <a:custGeom>
              <a:avLst/>
              <a:gdLst/>
              <a:ahLst/>
              <a:cxnLst>
                <a:cxn ang="0">
                  <a:pos x="651830" y="0"/>
                </a:cxn>
                <a:cxn ang="0">
                  <a:pos x="651830" y="1712535"/>
                </a:cxn>
                <a:cxn ang="0">
                  <a:pos x="0" y="562944"/>
                </a:cxn>
                <a:cxn ang="0">
                  <a:pos x="651830" y="0"/>
                </a:cxn>
              </a:cxnLst>
              <a:pathLst>
                <a:path w="220" h="578">
                  <a:moveTo>
                    <a:pt x="220" y="0"/>
                  </a:moveTo>
                  <a:lnTo>
                    <a:pt x="220" y="578"/>
                  </a:lnTo>
                  <a:lnTo>
                    <a:pt x="0" y="190"/>
                  </a:lnTo>
                  <a:lnTo>
                    <a:pt x="22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F1286A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16" name="Freeform 29"/>
            <p:cNvSpPr/>
            <p:nvPr/>
          </p:nvSpPr>
          <p:spPr>
            <a:xfrm>
              <a:off x="1907035" y="2339957"/>
              <a:ext cx="1010338" cy="462207"/>
            </a:xfrm>
            <a:custGeom>
              <a:avLst/>
              <a:gdLst/>
              <a:ahLst/>
              <a:cxnLst>
                <a:cxn ang="0">
                  <a:pos x="1010338" y="216289"/>
                </a:cxn>
                <a:cxn ang="0">
                  <a:pos x="0" y="0"/>
                </a:cxn>
                <a:cxn ang="0">
                  <a:pos x="764419" y="462207"/>
                </a:cxn>
                <a:cxn ang="0">
                  <a:pos x="1010338" y="216289"/>
                </a:cxn>
              </a:cxnLst>
              <a:pathLst>
                <a:path w="341" h="156">
                  <a:moveTo>
                    <a:pt x="341" y="73"/>
                  </a:moveTo>
                  <a:lnTo>
                    <a:pt x="0" y="0"/>
                  </a:lnTo>
                  <a:lnTo>
                    <a:pt x="258" y="156"/>
                  </a:lnTo>
                  <a:lnTo>
                    <a:pt x="341" y="73"/>
                  </a:lnTo>
                  <a:close/>
                </a:path>
              </a:pathLst>
            </a:custGeom>
            <a:noFill/>
            <a:ln w="9525" cap="flat" cmpd="sng">
              <a:solidFill>
                <a:srgbClr val="FD665B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17" name="Freeform 30"/>
            <p:cNvSpPr/>
            <p:nvPr/>
          </p:nvSpPr>
          <p:spPr>
            <a:xfrm>
              <a:off x="1065581" y="1406657"/>
              <a:ext cx="1199961" cy="933303"/>
            </a:xfrm>
            <a:custGeom>
              <a:avLst/>
              <a:gdLst/>
              <a:ahLst/>
              <a:cxnLst>
                <a:cxn ang="0">
                  <a:pos x="1199961" y="0"/>
                </a:cxn>
                <a:cxn ang="0">
                  <a:pos x="0" y="559981"/>
                </a:cxn>
                <a:cxn ang="0">
                  <a:pos x="841454" y="933303"/>
                </a:cxn>
                <a:cxn ang="0">
                  <a:pos x="1199961" y="0"/>
                </a:cxn>
              </a:cxnLst>
              <a:pathLst>
                <a:path w="405" h="315">
                  <a:moveTo>
                    <a:pt x="405" y="0"/>
                  </a:moveTo>
                  <a:lnTo>
                    <a:pt x="0" y="189"/>
                  </a:lnTo>
                  <a:lnTo>
                    <a:pt x="284" y="315"/>
                  </a:lnTo>
                  <a:lnTo>
                    <a:pt x="40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FA8538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18" name="Freeform 31"/>
            <p:cNvSpPr/>
            <p:nvPr/>
          </p:nvSpPr>
          <p:spPr>
            <a:xfrm>
              <a:off x="1907035" y="1406657"/>
              <a:ext cx="1010338" cy="1149591"/>
            </a:xfrm>
            <a:custGeom>
              <a:avLst/>
              <a:gdLst/>
              <a:ahLst/>
              <a:cxnLst>
                <a:cxn ang="0">
                  <a:pos x="358507" y="0"/>
                </a:cxn>
                <a:cxn ang="0">
                  <a:pos x="1010338" y="1149591"/>
                </a:cxn>
                <a:cxn ang="0">
                  <a:pos x="0" y="933301"/>
                </a:cxn>
                <a:cxn ang="0">
                  <a:pos x="358507" y="0"/>
                </a:cxn>
              </a:cxnLst>
              <a:pathLst>
                <a:path w="341" h="388">
                  <a:moveTo>
                    <a:pt x="121" y="0"/>
                  </a:moveTo>
                  <a:lnTo>
                    <a:pt x="341" y="388"/>
                  </a:lnTo>
                  <a:lnTo>
                    <a:pt x="0" y="315"/>
                  </a:lnTo>
                  <a:lnTo>
                    <a:pt x="12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FD3F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19" name="Freeform 32"/>
            <p:cNvSpPr/>
            <p:nvPr/>
          </p:nvSpPr>
          <p:spPr>
            <a:xfrm>
              <a:off x="2265543" y="600758"/>
              <a:ext cx="651830" cy="805899"/>
            </a:xfrm>
            <a:custGeom>
              <a:avLst/>
              <a:gdLst/>
              <a:ahLst/>
              <a:cxnLst>
                <a:cxn ang="0">
                  <a:pos x="405912" y="0"/>
                </a:cxn>
                <a:cxn ang="0">
                  <a:pos x="651830" y="242954"/>
                </a:cxn>
                <a:cxn ang="0">
                  <a:pos x="0" y="805899"/>
                </a:cxn>
                <a:cxn ang="0">
                  <a:pos x="405912" y="0"/>
                </a:cxn>
              </a:cxnLst>
              <a:pathLst>
                <a:path w="220" h="272">
                  <a:moveTo>
                    <a:pt x="137" y="0"/>
                  </a:moveTo>
                  <a:lnTo>
                    <a:pt x="220" y="82"/>
                  </a:lnTo>
                  <a:lnTo>
                    <a:pt x="0" y="272"/>
                  </a:lnTo>
                  <a:lnTo>
                    <a:pt x="13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02579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22" name="Freeform 33"/>
            <p:cNvSpPr/>
            <p:nvPr/>
          </p:nvSpPr>
          <p:spPr>
            <a:xfrm>
              <a:off x="1065581" y="1000744"/>
              <a:ext cx="1199961" cy="965893"/>
            </a:xfrm>
            <a:custGeom>
              <a:avLst/>
              <a:gdLst/>
              <a:ahLst/>
              <a:cxnLst>
                <a:cxn ang="0">
                  <a:pos x="1199961" y="405912"/>
                </a:cxn>
                <a:cxn ang="0">
                  <a:pos x="302212" y="0"/>
                </a:cxn>
                <a:cxn ang="0">
                  <a:pos x="0" y="965893"/>
                </a:cxn>
                <a:cxn ang="0">
                  <a:pos x="1199961" y="405912"/>
                </a:cxn>
              </a:cxnLst>
              <a:pathLst>
                <a:path w="405" h="326">
                  <a:moveTo>
                    <a:pt x="405" y="137"/>
                  </a:moveTo>
                  <a:lnTo>
                    <a:pt x="102" y="0"/>
                  </a:lnTo>
                  <a:lnTo>
                    <a:pt x="0" y="326"/>
                  </a:lnTo>
                  <a:lnTo>
                    <a:pt x="405" y="137"/>
                  </a:lnTo>
                  <a:close/>
                </a:path>
              </a:pathLst>
            </a:custGeom>
            <a:noFill/>
            <a:ln w="9525" cap="flat" cmpd="sng">
              <a:solidFill>
                <a:srgbClr val="E02579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</p:grpSp>
      <p:sp>
        <p:nvSpPr>
          <p:cNvPr id="27" name="文本框 26"/>
          <p:cNvSpPr txBox="1"/>
          <p:nvPr/>
        </p:nvSpPr>
        <p:spPr>
          <a:xfrm>
            <a:off x="1241425" y="198120"/>
            <a:ext cx="835977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/>
            <a:r>
              <a:rPr lang="en-US" altLang="zh-CN" sz="2400" b="1" dirty="0" smtClean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38. </a:t>
            </a:r>
            <a:r>
              <a:rPr lang="zh-CN" altLang="en-US" sz="2400" b="1" dirty="0" smtClean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倡议，主张</a:t>
            </a:r>
            <a:r>
              <a:rPr lang="en-US" altLang="zh-CN" sz="2400" b="1" dirty="0" smtClean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call for/on; urge; hold the view that</a:t>
            </a:r>
            <a:endParaRPr lang="en-US" altLang="zh-CN" sz="2400" b="1" dirty="0" smtClean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ea"/>
            </a:endParaRPr>
          </a:p>
        </p:txBody>
      </p:sp>
      <p:sp>
        <p:nvSpPr>
          <p:cNvPr id="11272" name="AutoShape 36"/>
          <p:cNvSpPr/>
          <p:nvPr>
            <p:custDataLst>
              <p:tags r:id="rId4"/>
            </p:custDataLst>
          </p:nvPr>
        </p:nvSpPr>
        <p:spPr>
          <a:xfrm>
            <a:off x="111125" y="826135"/>
            <a:ext cx="4498975" cy="5765165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FFFFFF"/>
              </a:gs>
              <a:gs pos="100000">
                <a:srgbClr val="FBFBBB">
                  <a:alpha val="89999"/>
                </a:srgbClr>
              </a:gs>
            </a:gsLst>
            <a:lin ang="0" scaled="1"/>
            <a:tileRect/>
          </a:gradFill>
          <a:ln w="9525" cap="flat" cmpd="sng">
            <a:solidFill>
              <a:srgbClr val="C0C0C0"/>
            </a:solidFill>
            <a:prstDash val="solid"/>
            <a:headEnd type="none" w="med" len="med"/>
            <a:tailEnd type="none" w="med" len="med"/>
          </a:ln>
          <a:effectLst>
            <a:prstShdw prst="shdw13" dist="53882" dir="13499999">
              <a:srgbClr val="F5B363">
                <a:alpha val="50000"/>
              </a:srgbClr>
            </a:prstShdw>
          </a:effectLst>
        </p:spPr>
        <p:txBody>
          <a:bodyPr wrap="none" anchor="ctr"/>
          <a:p>
            <a:pPr algn="l"/>
            <a:endParaRPr lang="en-US" altLang="zh-CN" sz="20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02175" y="779780"/>
            <a:ext cx="7433945" cy="5814695"/>
          </a:xfrm>
          <a:prstGeom prst="rect">
            <a:avLst/>
          </a:prstGeom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</p:pic>
      <p:pic>
        <p:nvPicPr>
          <p:cNvPr id="9" name="图片 8"/>
          <p:cNvPicPr/>
          <p:nvPr/>
        </p:nvPicPr>
        <p:blipFill>
          <a:blip r:embed="rId6"/>
          <a:stretch>
            <a:fillRect/>
          </a:stretch>
        </p:blipFill>
        <p:spPr>
          <a:xfrm>
            <a:off x="10135870" y="5061585"/>
            <a:ext cx="2321560" cy="190373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969515" y="6146366"/>
            <a:ext cx="520050" cy="819282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 flipH="1">
            <a:off x="-60325" y="5960745"/>
            <a:ext cx="1266190" cy="773430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111125" y="1094740"/>
            <a:ext cx="4477385" cy="50927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ts val="3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000"/>
              <a:t>①</a:t>
            </a:r>
            <a:r>
              <a:rPr lang="zh-CN" sz="1600" b="1" i="1">
                <a:latin typeface="Times New Roman" panose="02020603050405020304"/>
                <a:ea typeface="黑体" panose="02010609060101010101" pitchFamily="49" charset="-122"/>
              </a:rPr>
              <a:t> </a:t>
            </a:r>
            <a:r>
              <a:rPr lang="en-US" altLang="zh-CN" sz="2400" b="1" u="sng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be in favor of</a:t>
            </a:r>
            <a:r>
              <a:rPr lang="en-US" altLang="zh-CN" sz="2400" b="1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/</a:t>
            </a:r>
            <a:r>
              <a:rPr lang="en-US" altLang="zh-CN" sz="2400" b="1" u="sng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advocate</a:t>
            </a:r>
            <a:r>
              <a:rPr lang="en-US" altLang="zh-CN" sz="2400" b="1" baseline="-25000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(doing) sth</a:t>
            </a:r>
            <a:r>
              <a:rPr lang="en-US" altLang="zh-CN" sz="1600" b="1" i="1">
                <a:latin typeface="Times New Roman" panose="02020603050405020304"/>
                <a:ea typeface="黑体" panose="02010609060101010101" pitchFamily="49" charset="-122"/>
                <a:sym typeface="+mn-ea"/>
              </a:rPr>
              <a:t> </a:t>
            </a:r>
            <a:endParaRPr lang="en-US" altLang="zh-CN" sz="1600" b="1" i="1">
              <a:latin typeface="Times New Roman" panose="02020603050405020304"/>
              <a:ea typeface="黑体" panose="02010609060101010101" pitchFamily="49" charset="-122"/>
              <a:sym typeface="+mn-ea"/>
            </a:endParaRPr>
          </a:p>
          <a:p>
            <a:pPr indent="0" fontAlgn="auto">
              <a:lnSpc>
                <a:spcPts val="3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 i="1">
                <a:latin typeface="Times New Roman" panose="02020603050405020304"/>
                <a:ea typeface="黑体" panose="02010609060101010101" pitchFamily="49" charset="-122"/>
                <a:sym typeface="+mn-ea"/>
              </a:rPr>
              <a:t>     </a:t>
            </a:r>
            <a:r>
              <a:rPr lang="zh-CN" altLang="en-US" sz="1600" b="1" i="1">
                <a:latin typeface="Times New Roman" panose="02020603050405020304"/>
                <a:ea typeface="黑体" panose="02010609060101010101" pitchFamily="49" charset="-122"/>
                <a:sym typeface="+mn-ea"/>
              </a:rPr>
              <a:t>倡导做某事</a:t>
            </a:r>
            <a:endParaRPr lang="zh-CN" altLang="en-US" sz="1600" b="1" i="1">
              <a:latin typeface="Times New Roman" panose="02020603050405020304"/>
              <a:ea typeface="黑体" panose="02010609060101010101" pitchFamily="49" charset="-122"/>
              <a:sym typeface="+mn-ea"/>
            </a:endParaRPr>
          </a:p>
          <a:p>
            <a:pPr indent="0" fontAlgn="auto">
              <a:lnSpc>
                <a:spcPts val="3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 b="1" i="1">
                <a:latin typeface="Times New Roman" panose="02020603050405020304"/>
                <a:ea typeface="黑体" panose="02010609060101010101" pitchFamily="49" charset="-122"/>
                <a:sym typeface="+mn-ea"/>
              </a:rPr>
              <a:t> </a:t>
            </a:r>
            <a:r>
              <a:rPr lang="en-US" altLang="zh-CN" sz="1600" b="1" i="1">
                <a:latin typeface="Times New Roman" panose="02020603050405020304"/>
                <a:ea typeface="黑体" panose="02010609060101010101" pitchFamily="49" charset="-122"/>
                <a:sym typeface="+mn-ea"/>
              </a:rPr>
              <a:t>     </a:t>
            </a:r>
            <a:r>
              <a:rPr lang="zh-CN" altLang="en-US" sz="1600" b="1" i="1">
                <a:latin typeface="Times New Roman" panose="02020603050405020304"/>
                <a:ea typeface="黑体" panose="02010609060101010101" pitchFamily="49" charset="-122"/>
                <a:sym typeface="+mn-ea"/>
              </a:rPr>
              <a:t>---</a:t>
            </a:r>
            <a:r>
              <a:rPr lang="en-US" altLang="zh-CN" sz="2400" b="1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propose</a:t>
            </a:r>
            <a:r>
              <a:rPr lang="en-US" altLang="zh-CN" sz="1600" b="1" i="1">
                <a:latin typeface="Times New Roman" panose="02020603050405020304"/>
                <a:ea typeface="黑体" panose="02010609060101010101" pitchFamily="49" charset="-122"/>
                <a:sym typeface="+mn-ea"/>
              </a:rPr>
              <a:t>--</a:t>
            </a:r>
            <a:r>
              <a:rPr lang="en-US" altLang="zh-CN" sz="2400" b="1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argue</a:t>
            </a:r>
            <a:r>
              <a:rPr lang="en-US" altLang="zh-CN" sz="1600" b="1" i="1">
                <a:latin typeface="Times New Roman" panose="02020603050405020304"/>
                <a:ea typeface="黑体" panose="02010609060101010101" pitchFamily="49" charset="-122"/>
                <a:sym typeface="+mn-ea"/>
              </a:rPr>
              <a:t>--</a:t>
            </a:r>
            <a:r>
              <a:rPr lang="en-US" altLang="zh-CN" sz="2400" b="1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recommend</a:t>
            </a:r>
            <a:endParaRPr lang="en-US" altLang="zh-CN" sz="1600" b="1" i="1">
              <a:latin typeface="Times New Roman" panose="02020603050405020304"/>
              <a:ea typeface="黑体" panose="02010609060101010101" pitchFamily="49" charset="-122"/>
            </a:endParaRPr>
          </a:p>
          <a:p>
            <a:pPr indent="0" fontAlgn="auto">
              <a:lnSpc>
                <a:spcPts val="3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000"/>
              <a:t>②</a:t>
            </a:r>
            <a:r>
              <a:rPr lang="en-US" altLang="zh-CN" sz="2400" b="1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maintain</a:t>
            </a:r>
            <a:r>
              <a:rPr lang="en-US" altLang="zh-CN" sz="1600" b="1" i="1">
                <a:latin typeface="Times New Roman" panose="02020603050405020304"/>
                <a:ea typeface="黑体" panose="02010609060101010101" pitchFamily="49" charset="-122"/>
                <a:sym typeface="+mn-ea"/>
              </a:rPr>
              <a:t> /me</a:t>
            </a:r>
            <a:r>
              <a:rPr lang="en-US" altLang="en-US" sz="1600" b="1" i="1">
                <a:latin typeface="Times New Roman" panose="02020603050405020304"/>
                <a:ea typeface="黑体" panose="02010609060101010101" pitchFamily="49" charset="-122"/>
                <a:sym typeface="+mn-ea"/>
              </a:rPr>
              <a:t>ɪ</a:t>
            </a:r>
            <a:r>
              <a:rPr lang="en-US" altLang="zh-CN" sz="1600" b="1" i="1">
                <a:latin typeface="Times New Roman" panose="02020603050405020304"/>
                <a:ea typeface="黑体" panose="02010609060101010101" pitchFamily="49" charset="-122"/>
                <a:sym typeface="+mn-ea"/>
              </a:rPr>
              <a:t>nˈte</a:t>
            </a:r>
            <a:r>
              <a:rPr lang="en-US" altLang="en-US" sz="1600" b="1" i="1">
                <a:latin typeface="Times New Roman" panose="02020603050405020304"/>
                <a:ea typeface="黑体" panose="02010609060101010101" pitchFamily="49" charset="-122"/>
                <a:sym typeface="+mn-ea"/>
              </a:rPr>
              <a:t>ɪ</a:t>
            </a:r>
            <a:r>
              <a:rPr lang="en-US" altLang="zh-CN" sz="1600" b="1" i="1">
                <a:latin typeface="Times New Roman" panose="02020603050405020304"/>
                <a:ea typeface="黑体" panose="02010609060101010101" pitchFamily="49" charset="-122"/>
                <a:sym typeface="+mn-ea"/>
              </a:rPr>
              <a:t>n/ </a:t>
            </a:r>
            <a:endParaRPr lang="en-US" altLang="zh-CN" sz="1600" b="1" i="1">
              <a:latin typeface="Times New Roman" panose="02020603050405020304"/>
              <a:ea typeface="黑体" panose="02010609060101010101" pitchFamily="49" charset="-122"/>
              <a:sym typeface="+mn-ea"/>
            </a:endParaRPr>
          </a:p>
          <a:p>
            <a:pPr indent="0" fontAlgn="auto">
              <a:lnSpc>
                <a:spcPts val="3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 i="1">
                <a:latin typeface="Times New Roman" panose="02020603050405020304"/>
                <a:ea typeface="黑体" panose="02010609060101010101" pitchFamily="49" charset="-122"/>
                <a:sym typeface="+mn-ea"/>
              </a:rPr>
              <a:t>      v.</a:t>
            </a:r>
            <a:r>
              <a:rPr lang="zh-CN" altLang="en-US" sz="1600" b="1" i="1">
                <a:latin typeface="Times New Roman" panose="02020603050405020304"/>
                <a:ea typeface="黑体" panose="02010609060101010101" pitchFamily="49" charset="-122"/>
                <a:sym typeface="+mn-ea"/>
              </a:rPr>
              <a:t>维持；维修，保养；断言，主张</a:t>
            </a:r>
            <a:endParaRPr lang="zh-CN" altLang="en-US" sz="1600" b="1" i="1">
              <a:latin typeface="Times New Roman" panose="02020603050405020304"/>
              <a:ea typeface="黑体" panose="02010609060101010101" pitchFamily="49" charset="-122"/>
            </a:endParaRPr>
          </a:p>
          <a:p>
            <a:pPr indent="0" fontAlgn="auto">
              <a:lnSpc>
                <a:spcPts val="3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000"/>
              <a:t>③</a:t>
            </a:r>
            <a:r>
              <a:rPr lang="zh-CN" sz="1600" b="1" i="1">
                <a:latin typeface="Times New Roman" panose="02020603050405020304"/>
                <a:ea typeface="黑体" panose="02010609060101010101" pitchFamily="49" charset="-122"/>
              </a:rPr>
              <a:t> </a:t>
            </a:r>
            <a:r>
              <a:rPr lang="en-US" altLang="zh-CN" sz="2400" b="1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submit</a:t>
            </a:r>
            <a:r>
              <a:rPr lang="en-US" altLang="zh-CN" sz="1600" b="1" i="1">
                <a:latin typeface="Times New Roman" panose="02020603050405020304"/>
                <a:ea typeface="黑体" panose="02010609060101010101" pitchFamily="49" charset="-122"/>
                <a:sym typeface="+mn-ea"/>
              </a:rPr>
              <a:t> /s</a:t>
            </a:r>
            <a:r>
              <a:rPr lang="en-US" altLang="en-US" sz="1600" b="1" i="1">
                <a:latin typeface="Times New Roman" panose="02020603050405020304"/>
                <a:ea typeface="黑体" panose="02010609060101010101" pitchFamily="49" charset="-122"/>
                <a:sym typeface="+mn-ea"/>
              </a:rPr>
              <a:t>ə</a:t>
            </a:r>
            <a:r>
              <a:rPr lang="en-US" altLang="zh-CN" sz="1600" b="1" i="1">
                <a:latin typeface="Times New Roman" panose="02020603050405020304"/>
                <a:ea typeface="黑体" panose="02010609060101010101" pitchFamily="49" charset="-122"/>
                <a:sym typeface="+mn-ea"/>
              </a:rPr>
              <a:t>bˈm</a:t>
            </a:r>
            <a:r>
              <a:rPr lang="en-US" altLang="en-US" sz="1600" b="1" i="1">
                <a:latin typeface="Times New Roman" panose="02020603050405020304"/>
                <a:ea typeface="黑体" panose="02010609060101010101" pitchFamily="49" charset="-122"/>
                <a:sym typeface="+mn-ea"/>
              </a:rPr>
              <a:t>ɪ</a:t>
            </a:r>
            <a:r>
              <a:rPr lang="en-US" altLang="zh-CN" sz="1600" b="1" i="1">
                <a:latin typeface="Times New Roman" panose="02020603050405020304"/>
                <a:ea typeface="黑体" panose="02010609060101010101" pitchFamily="49" charset="-122"/>
                <a:sym typeface="+mn-ea"/>
              </a:rPr>
              <a:t>t/ v.</a:t>
            </a:r>
            <a:r>
              <a:rPr lang="zh-CN" altLang="en-US" sz="1600" b="1" i="1">
                <a:latin typeface="Times New Roman" panose="02020603050405020304"/>
                <a:ea typeface="黑体" panose="02010609060101010101" pitchFamily="49" charset="-122"/>
                <a:sym typeface="+mn-ea"/>
              </a:rPr>
              <a:t>提交；建议，主张</a:t>
            </a:r>
            <a:endParaRPr lang="zh-CN" altLang="en-US" sz="1600" b="1" i="1">
              <a:latin typeface="Times New Roman" panose="02020603050405020304"/>
              <a:ea typeface="黑体" panose="02010609060101010101" pitchFamily="49" charset="-122"/>
              <a:sym typeface="+mn-ea"/>
            </a:endParaRPr>
          </a:p>
          <a:p>
            <a:pPr indent="0" fontAlgn="auto">
              <a:lnSpc>
                <a:spcPts val="3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 b="1" i="1">
                <a:latin typeface="Times New Roman" panose="02020603050405020304"/>
                <a:ea typeface="黑体" panose="02010609060101010101" pitchFamily="49" charset="-122"/>
                <a:sym typeface="+mn-ea"/>
              </a:rPr>
              <a:t> </a:t>
            </a:r>
            <a:r>
              <a:rPr lang="en-US" altLang="zh-CN" sz="1600" b="1" i="1">
                <a:latin typeface="Times New Roman" panose="02020603050405020304"/>
                <a:ea typeface="黑体" panose="02010609060101010101" pitchFamily="49" charset="-122"/>
                <a:sym typeface="+mn-ea"/>
              </a:rPr>
              <a:t>      </a:t>
            </a:r>
            <a:r>
              <a:rPr lang="zh-CN" altLang="en-US" sz="1600" b="1" i="1">
                <a:latin typeface="Times New Roman" panose="02020603050405020304"/>
                <a:ea typeface="黑体" panose="02010609060101010101" pitchFamily="49" charset="-122"/>
                <a:sym typeface="+mn-ea"/>
              </a:rPr>
              <a:t>---</a:t>
            </a:r>
            <a:r>
              <a:rPr lang="en-US" altLang="zh-CN" sz="2400" b="1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submitted a new plan</a:t>
            </a:r>
            <a:endParaRPr lang="en-US" altLang="zh-CN" sz="2400" b="1">
              <a:solidFill>
                <a:srgbClr val="C00000"/>
              </a:solidFill>
              <a:latin typeface="Times New Roman" panose="02020603050405020304" pitchFamily="18" charset="0"/>
              <a:ea typeface="宋体" panose="02010600030101010101" pitchFamily="2" charset="-122"/>
              <a:sym typeface="+mn-ea"/>
            </a:endParaRPr>
          </a:p>
          <a:p>
            <a:pPr indent="0" fontAlgn="auto">
              <a:lnSpc>
                <a:spcPts val="3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400" b="1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</a:t>
            </a:r>
            <a:r>
              <a:rPr lang="en-US" altLang="zh-CN" sz="1600" b="1" i="1">
                <a:latin typeface="Times New Roman" panose="02020603050405020304"/>
                <a:ea typeface="黑体" panose="02010609060101010101" pitchFamily="49" charset="-122"/>
                <a:sym typeface="+mn-ea"/>
              </a:rPr>
              <a:t>---</a:t>
            </a:r>
            <a:r>
              <a:rPr lang="en-US" altLang="zh-CN" sz="2400" b="1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submission </a:t>
            </a:r>
            <a:r>
              <a:rPr lang="en-US" altLang="zh-CN" sz="1600" b="1" i="1">
                <a:latin typeface="Times New Roman" panose="02020603050405020304"/>
                <a:ea typeface="黑体" panose="02010609060101010101" pitchFamily="49" charset="-122"/>
                <a:sym typeface="+mn-ea"/>
              </a:rPr>
              <a:t>n.</a:t>
            </a:r>
            <a:r>
              <a:rPr lang="zh-CN" sz="1600" b="1" i="1">
                <a:latin typeface="Times New Roman" panose="02020603050405020304"/>
                <a:ea typeface="黑体" panose="02010609060101010101" pitchFamily="49" charset="-122"/>
              </a:rPr>
              <a:t> </a:t>
            </a:r>
            <a:r>
              <a:rPr lang="zh-CN" altLang="en-US" sz="2000"/>
              <a:t>              </a:t>
            </a:r>
            <a:endParaRPr lang="zh-CN" altLang="en-US" sz="2000"/>
          </a:p>
          <a:p>
            <a:pPr indent="0" fontAlgn="auto">
              <a:lnSpc>
                <a:spcPts val="3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000"/>
              <a:t>④</a:t>
            </a:r>
            <a:r>
              <a:rPr lang="en-US" altLang="zh-CN" sz="2400" b="1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champion</a:t>
            </a:r>
            <a:r>
              <a:rPr lang="en-US" altLang="zh-CN" sz="1600" b="1" i="1">
                <a:latin typeface="Times New Roman" panose="02020603050405020304"/>
                <a:ea typeface="黑体" panose="02010609060101010101" pitchFamily="49" charset="-122"/>
                <a:sym typeface="+mn-ea"/>
              </a:rPr>
              <a:t> /ˈt</a:t>
            </a:r>
            <a:r>
              <a:rPr lang="en-US" altLang="en-US" sz="1600" b="1" i="1">
                <a:latin typeface="Times New Roman" panose="02020603050405020304"/>
                <a:ea typeface="黑体" panose="02010609060101010101" pitchFamily="49" charset="-122"/>
                <a:sym typeface="+mn-ea"/>
              </a:rPr>
              <a:t>ʃæ</a:t>
            </a:r>
            <a:r>
              <a:rPr lang="en-US" altLang="zh-CN" sz="1600" b="1" i="1">
                <a:latin typeface="Times New Roman" panose="02020603050405020304"/>
                <a:ea typeface="黑体" panose="02010609060101010101" pitchFamily="49" charset="-122"/>
                <a:sym typeface="+mn-ea"/>
              </a:rPr>
              <a:t>mpi</a:t>
            </a:r>
            <a:r>
              <a:rPr lang="en-US" altLang="en-US" sz="1600" b="1" i="1">
                <a:latin typeface="Times New Roman" panose="02020603050405020304"/>
                <a:ea typeface="黑体" panose="02010609060101010101" pitchFamily="49" charset="-122"/>
                <a:sym typeface="+mn-ea"/>
              </a:rPr>
              <a:t>ə</a:t>
            </a:r>
            <a:r>
              <a:rPr lang="en-US" altLang="zh-CN" sz="1600" b="1" i="1">
                <a:latin typeface="Times New Roman" panose="02020603050405020304"/>
                <a:ea typeface="黑体" panose="02010609060101010101" pitchFamily="49" charset="-122"/>
                <a:sym typeface="+mn-ea"/>
              </a:rPr>
              <a:t>n/</a:t>
            </a:r>
            <a:endParaRPr lang="en-US" altLang="zh-CN" sz="1600" b="1" i="1">
              <a:latin typeface="Times New Roman" panose="02020603050405020304"/>
              <a:ea typeface="黑体" panose="02010609060101010101" pitchFamily="49" charset="-122"/>
              <a:sym typeface="+mn-ea"/>
            </a:endParaRPr>
          </a:p>
          <a:p>
            <a:pPr indent="0" fontAlgn="auto">
              <a:lnSpc>
                <a:spcPts val="3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 i="1">
                <a:latin typeface="Times New Roman" panose="02020603050405020304"/>
                <a:ea typeface="黑体" panose="02010609060101010101" pitchFamily="49" charset="-122"/>
                <a:sym typeface="+mn-ea"/>
              </a:rPr>
              <a:t>          n.</a:t>
            </a:r>
            <a:r>
              <a:rPr lang="zh-CN" altLang="en-US" sz="1600" b="1" i="1">
                <a:latin typeface="Times New Roman" panose="02020603050405020304"/>
                <a:ea typeface="黑体" panose="02010609060101010101" pitchFamily="49" charset="-122"/>
                <a:sym typeface="+mn-ea"/>
              </a:rPr>
              <a:t>冠军；拥护者，斗士</a:t>
            </a:r>
            <a:r>
              <a:rPr lang="en-US" altLang="zh-CN" sz="1600" b="1" i="1">
                <a:latin typeface="Times New Roman" panose="02020603050405020304"/>
                <a:ea typeface="黑体" panose="02010609060101010101" pitchFamily="49" charset="-122"/>
                <a:sym typeface="+mn-ea"/>
              </a:rPr>
              <a:t> v.</a:t>
            </a:r>
            <a:r>
              <a:rPr lang="zh-CN" altLang="en-US" sz="1600" b="1" i="1">
                <a:latin typeface="Times New Roman" panose="02020603050405020304"/>
                <a:ea typeface="黑体" panose="02010609060101010101" pitchFamily="49" charset="-122"/>
                <a:sym typeface="+mn-ea"/>
              </a:rPr>
              <a:t>捍卫，支持</a:t>
            </a:r>
            <a:endParaRPr lang="zh-CN" altLang="en-US" sz="1600" b="1" i="1">
              <a:latin typeface="Times New Roman" panose="02020603050405020304"/>
              <a:ea typeface="黑体" panose="02010609060101010101" pitchFamily="49" charset="-122"/>
            </a:endParaRPr>
          </a:p>
          <a:p>
            <a:pPr indent="0" fontAlgn="auto">
              <a:lnSpc>
                <a:spcPts val="3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000"/>
              <a:t>⑤</a:t>
            </a:r>
            <a:r>
              <a:rPr lang="zh-CN" altLang="en-US" sz="2000"/>
              <a:t> </a:t>
            </a:r>
            <a:r>
              <a:rPr lang="en-US" altLang="zh-CN" sz="2400" b="1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initiate</a:t>
            </a:r>
            <a:r>
              <a:rPr lang="en-US" altLang="zh-CN" sz="1600" b="1" i="1">
                <a:latin typeface="Times New Roman" panose="02020603050405020304"/>
                <a:ea typeface="黑体" panose="02010609060101010101" pitchFamily="49" charset="-122"/>
                <a:sym typeface="+mn-ea"/>
              </a:rPr>
              <a:t> /</a:t>
            </a:r>
            <a:r>
              <a:rPr lang="en-US" altLang="en-US" sz="1600" b="1" i="1">
                <a:latin typeface="Times New Roman" panose="02020603050405020304"/>
                <a:ea typeface="黑体" panose="02010609060101010101" pitchFamily="49" charset="-122"/>
                <a:sym typeface="+mn-ea"/>
              </a:rPr>
              <a:t>ɪˈ</a:t>
            </a:r>
            <a:r>
              <a:rPr lang="en-US" altLang="zh-CN" sz="1600" b="1" i="1">
                <a:latin typeface="Times New Roman" panose="02020603050405020304"/>
                <a:ea typeface="黑体" panose="02010609060101010101" pitchFamily="49" charset="-122"/>
                <a:sym typeface="+mn-ea"/>
              </a:rPr>
              <a:t>n</a:t>
            </a:r>
            <a:r>
              <a:rPr lang="en-US" altLang="en-US" sz="1600" b="1" i="1">
                <a:latin typeface="Times New Roman" panose="02020603050405020304"/>
                <a:ea typeface="黑体" panose="02010609060101010101" pitchFamily="49" charset="-122"/>
                <a:sym typeface="+mn-ea"/>
              </a:rPr>
              <a:t>ɪʃ</a:t>
            </a:r>
            <a:r>
              <a:rPr lang="en-US" altLang="zh-CN" sz="1600" b="1" i="1">
                <a:latin typeface="Times New Roman" panose="02020603050405020304"/>
                <a:ea typeface="黑体" panose="02010609060101010101" pitchFamily="49" charset="-122"/>
                <a:sym typeface="+mn-ea"/>
              </a:rPr>
              <a:t>ie</a:t>
            </a:r>
            <a:r>
              <a:rPr lang="en-US" altLang="en-US" sz="1600" b="1" i="1">
                <a:latin typeface="Times New Roman" panose="02020603050405020304"/>
                <a:ea typeface="黑体" panose="02010609060101010101" pitchFamily="49" charset="-122"/>
                <a:sym typeface="+mn-ea"/>
              </a:rPr>
              <a:t>ɪ</a:t>
            </a:r>
            <a:r>
              <a:rPr lang="en-US" altLang="zh-CN" sz="1600" b="1" i="1">
                <a:latin typeface="Times New Roman" panose="02020603050405020304"/>
                <a:ea typeface="黑体" panose="02010609060101010101" pitchFamily="49" charset="-122"/>
                <a:sym typeface="+mn-ea"/>
              </a:rPr>
              <a:t>t/ v.</a:t>
            </a:r>
            <a:r>
              <a:rPr lang="zh-CN" altLang="en-US" sz="1600" b="1" i="1">
                <a:latin typeface="Times New Roman" panose="02020603050405020304"/>
                <a:ea typeface="黑体" panose="02010609060101010101" pitchFamily="49" charset="-122"/>
                <a:sym typeface="+mn-ea"/>
              </a:rPr>
              <a:t>开始实施，发起</a:t>
            </a:r>
            <a:endParaRPr lang="zh-CN" altLang="en-US" sz="1600" b="1" i="1">
              <a:latin typeface="Times New Roman" panose="02020603050405020304"/>
              <a:ea typeface="黑体" panose="02010609060101010101" pitchFamily="49" charset="-122"/>
              <a:sym typeface="+mn-ea"/>
            </a:endParaRPr>
          </a:p>
          <a:p>
            <a:pPr indent="0" fontAlgn="auto">
              <a:lnSpc>
                <a:spcPts val="3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 i="1">
                <a:latin typeface="Times New Roman" panose="02020603050405020304"/>
                <a:ea typeface="黑体" panose="02010609060101010101" pitchFamily="49" charset="-122"/>
                <a:sym typeface="+mn-ea"/>
              </a:rPr>
              <a:t>          ---- </a:t>
            </a:r>
            <a:r>
              <a:rPr lang="en-US" altLang="zh-CN" sz="2400" b="1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initiative </a:t>
            </a:r>
            <a:r>
              <a:rPr lang="en-US" altLang="zh-CN" sz="1600" b="1" i="1">
                <a:latin typeface="Times New Roman" panose="02020603050405020304"/>
                <a:ea typeface="黑体" panose="02010609060101010101" pitchFamily="49" charset="-122"/>
                <a:sym typeface="+mn-ea"/>
              </a:rPr>
              <a:t>/</a:t>
            </a:r>
            <a:r>
              <a:rPr lang="en-US" altLang="en-US" sz="1600" b="1" i="1">
                <a:latin typeface="Times New Roman" panose="02020603050405020304"/>
                <a:ea typeface="黑体" panose="02010609060101010101" pitchFamily="49" charset="-122"/>
                <a:sym typeface="+mn-ea"/>
              </a:rPr>
              <a:t>ɪˈ</a:t>
            </a:r>
            <a:r>
              <a:rPr lang="en-US" altLang="zh-CN" sz="1600" b="1" i="1">
                <a:latin typeface="Times New Roman" panose="02020603050405020304"/>
                <a:ea typeface="黑体" panose="02010609060101010101" pitchFamily="49" charset="-122"/>
                <a:sym typeface="+mn-ea"/>
              </a:rPr>
              <a:t>n</a:t>
            </a:r>
            <a:r>
              <a:rPr lang="en-US" altLang="en-US" sz="1600" b="1" i="1">
                <a:latin typeface="Times New Roman" panose="02020603050405020304"/>
                <a:ea typeface="黑体" panose="02010609060101010101" pitchFamily="49" charset="-122"/>
                <a:sym typeface="+mn-ea"/>
              </a:rPr>
              <a:t>ɪʃə</a:t>
            </a:r>
            <a:r>
              <a:rPr lang="en-US" altLang="zh-CN" sz="1600" b="1" i="1">
                <a:latin typeface="Times New Roman" panose="02020603050405020304"/>
                <a:ea typeface="黑体" panose="02010609060101010101" pitchFamily="49" charset="-122"/>
                <a:sym typeface="+mn-ea"/>
              </a:rPr>
              <a:t>t</a:t>
            </a:r>
            <a:r>
              <a:rPr lang="en-US" altLang="en-US" sz="1600" b="1" i="1">
                <a:latin typeface="Times New Roman" panose="02020603050405020304"/>
                <a:ea typeface="黑体" panose="02010609060101010101" pitchFamily="49" charset="-122"/>
                <a:sym typeface="+mn-ea"/>
              </a:rPr>
              <a:t>ɪ</a:t>
            </a:r>
            <a:r>
              <a:rPr lang="en-US" altLang="zh-CN" sz="1600" b="1" i="1">
                <a:latin typeface="Times New Roman" panose="02020603050405020304"/>
                <a:ea typeface="黑体" panose="02010609060101010101" pitchFamily="49" charset="-122"/>
                <a:sym typeface="+mn-ea"/>
              </a:rPr>
              <a:t>v/ </a:t>
            </a:r>
            <a:endParaRPr lang="en-US" altLang="zh-CN" sz="1600" b="1" i="1">
              <a:latin typeface="Times New Roman" panose="02020603050405020304"/>
              <a:ea typeface="黑体" panose="02010609060101010101" pitchFamily="49" charset="-122"/>
              <a:sym typeface="+mn-ea"/>
            </a:endParaRPr>
          </a:p>
          <a:p>
            <a:pPr indent="0" fontAlgn="auto">
              <a:lnSpc>
                <a:spcPts val="3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 i="1">
                <a:latin typeface="Times New Roman" panose="02020603050405020304"/>
                <a:ea typeface="黑体" panose="02010609060101010101" pitchFamily="49" charset="-122"/>
                <a:sym typeface="+mn-ea"/>
              </a:rPr>
              <a:t>         n.</a:t>
            </a:r>
            <a:r>
              <a:rPr lang="zh-CN" altLang="en-US" sz="1600" b="1" i="1">
                <a:latin typeface="Times New Roman" panose="02020603050405020304"/>
                <a:ea typeface="黑体" panose="02010609060101010101" pitchFamily="49" charset="-122"/>
                <a:sym typeface="+mn-ea"/>
              </a:rPr>
              <a:t>措施，倡议；主动性，积极性；主动权</a:t>
            </a:r>
            <a:endParaRPr lang="zh-CN" altLang="en-US" sz="1600" b="1" i="1">
              <a:latin typeface="Times New Roman" panose="02020603050405020304"/>
              <a:ea typeface="黑体" panose="02010609060101010101" pitchFamily="49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4831715" y="938530"/>
            <a:ext cx="7149465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altLang="en-US" sz="2000" b="0">
                <a:solidFill>
                  <a:srgbClr val="0063A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2.我强烈主张“管理好我们自己的健康”。为了达到这个目标，让我们学会通过健康的饮食、充足的休息和规律的体育活动来</a:t>
            </a:r>
            <a:endParaRPr lang="zh-CN" altLang="en-US" sz="2000" b="0">
              <a:solidFill>
                <a:srgbClr val="0063A8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/>
            <a:r>
              <a:rPr lang="zh-CN" altLang="en-US" sz="2000" b="0">
                <a:solidFill>
                  <a:srgbClr val="0063A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平衡学习和休息。</a:t>
            </a:r>
            <a:endParaRPr lang="zh-CN" altLang="en-US" sz="2000" b="0">
              <a:solidFill>
                <a:srgbClr val="0063A8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/>
            <a:endParaRPr lang="zh-CN" altLang="en-US" sz="2000" b="0">
              <a:solidFill>
                <a:srgbClr val="0063A8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/>
            <a:endParaRPr lang="zh-CN" altLang="en-US" sz="2000" b="0">
              <a:solidFill>
                <a:srgbClr val="0063A8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/>
            <a:endParaRPr lang="zh-CN" altLang="en-US" sz="2000" b="0">
              <a:solidFill>
                <a:srgbClr val="0063A8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/>
            <a:endParaRPr lang="zh-CN" altLang="en-US" sz="2000" b="0">
              <a:solidFill>
                <a:srgbClr val="0063A8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/>
            <a:endParaRPr lang="zh-CN" altLang="en-US" sz="2000" b="0">
              <a:solidFill>
                <a:srgbClr val="0063A8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/>
            <a:r>
              <a:rPr lang="zh-CN" altLang="en-US" sz="2000" b="0">
                <a:solidFill>
                  <a:srgbClr val="0063A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3.我国倡导的多边主义建立在以联合国为核心的国际体系之上。</a:t>
            </a:r>
            <a:endParaRPr lang="zh-CN" altLang="en-US" sz="2000" b="0">
              <a:solidFill>
                <a:srgbClr val="0063A8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4831715" y="1953260"/>
            <a:ext cx="6937375" cy="13220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altLang="zh-CN" sz="2000" b="1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 I strongly </a:t>
            </a:r>
            <a:r>
              <a:rPr lang="en-US" altLang="zh-CN" sz="2000" b="1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advocate</a:t>
            </a:r>
            <a:r>
              <a:rPr lang="en-US" altLang="zh-CN" sz="2000" b="1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the idea of “ Manage our own health”.  To achieve the goal, let’s learn to strike a balance between study and rest by means of healthy eating, adequate rest and regular physical activities.</a:t>
            </a:r>
            <a:endParaRPr lang="en-US" altLang="zh-CN" sz="2000" b="1">
              <a:solidFill>
                <a:srgbClr val="00206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4874895" y="3799205"/>
            <a:ext cx="6894195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altLang="zh-CN" sz="2000" b="1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3.The multilateralism that China </a:t>
            </a:r>
            <a:r>
              <a:rPr lang="en-US" altLang="zh-CN" sz="2000" b="1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champion</a:t>
            </a:r>
            <a:r>
              <a:rPr lang="en-US" altLang="zh-CN" sz="2000" b="1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 is grounded in the UN-centered international system.</a:t>
            </a:r>
            <a:endParaRPr lang="en-US" altLang="zh-CN" sz="2000" b="1">
              <a:solidFill>
                <a:srgbClr val="00206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32" name="图片 31"/>
          <p:cNvPicPr>
            <a:picLocks noChangeAspect="1"/>
          </p:cNvPicPr>
          <p:nvPr/>
        </p:nvPicPr>
        <p:blipFill>
          <a:blip r:embed="rId10"/>
          <a:srcRect/>
          <a:stretch>
            <a:fillRect/>
          </a:stretch>
        </p:blipFill>
        <p:spPr>
          <a:xfrm>
            <a:off x="6096000" y="4506595"/>
            <a:ext cx="3644265" cy="1984375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6" grpId="1"/>
      <p:bldP spid="28" grpId="0"/>
      <p:bldP spid="28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44410" y="857250"/>
            <a:ext cx="4894580" cy="5802630"/>
          </a:xfrm>
          <a:prstGeom prst="rect">
            <a:avLst/>
          </a:prstGeom>
        </p:spPr>
      </p:pic>
      <p:graphicFrame>
        <p:nvGraphicFramePr>
          <p:cNvPr id="5" name="表格 4"/>
          <p:cNvGraphicFramePr/>
          <p:nvPr>
            <p:custDataLst>
              <p:tags r:id="rId2"/>
            </p:custDataLst>
          </p:nvPr>
        </p:nvGraphicFramePr>
        <p:xfrm>
          <a:off x="140970" y="849630"/>
          <a:ext cx="7480300" cy="5120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477385"/>
                <a:gridCol w="3002915"/>
              </a:tblGrid>
              <a:tr h="457200">
                <a:tc>
                  <a:txBody>
                    <a:bodyPr/>
                    <a:p>
                      <a:pPr indent="0" algn="ctr" fontAlgn="auto">
                        <a:lnSpc>
                          <a:spcPts val="3480"/>
                        </a:lnSpc>
                        <a:buNone/>
                      </a:pPr>
                      <a:r>
                        <a:rPr lang="zh-CN" altLang="en-US" sz="2400"/>
                        <a:t>基础词</a:t>
                      </a:r>
                      <a:endParaRPr lang="zh-CN" altLang="en-US" sz="2400"/>
                    </a:p>
                  </a:txBody>
                  <a:tcPr anchor="ctr" anchorCtr="0">
                    <a:solidFill>
                      <a:srgbClr val="002060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ts val="3480"/>
                        </a:lnSpc>
                        <a:buNone/>
                      </a:pPr>
                      <a:r>
                        <a:rPr lang="zh-CN" altLang="en-US" sz="2400"/>
                        <a:t>语义</a:t>
                      </a:r>
                      <a:endParaRPr lang="zh-CN" altLang="en-US" sz="2400"/>
                    </a:p>
                  </a:txBody>
                  <a:tcPr anchor="ctr" anchorCtr="0">
                    <a:solidFill>
                      <a:srgbClr val="002060"/>
                    </a:solidFill>
                  </a:tcPr>
                </a:tc>
              </a:tr>
              <a:tr h="457200">
                <a:tc>
                  <a:txBody>
                    <a:bodyPr/>
                    <a:p>
                      <a:pPr indent="0" fontAlgn="auto">
                        <a:lnSpc>
                          <a:spcPts val="3480"/>
                        </a:lnSpc>
                        <a:buNone/>
                      </a:pPr>
                      <a:r>
                        <a:rPr lang="en-US" altLang="zh-CN" sz="2400">
                          <a:sym typeface="+mn-ea"/>
                        </a:rPr>
                        <a:t>31</a:t>
                      </a:r>
                      <a:r>
                        <a:rPr lang="zh-CN" altLang="en-US" sz="2400">
                          <a:sym typeface="+mn-ea"/>
                        </a:rPr>
                        <a:t>.</a:t>
                      </a:r>
                      <a:r>
                        <a:rPr lang="en-US" altLang="zh-CN" sz="2400">
                          <a:sym typeface="+mn-ea"/>
                        </a:rPr>
                        <a:t> attitude ; tone   </a:t>
                      </a:r>
                      <a:endParaRPr lang="zh-CN" altLang="en-US" sz="2400">
                        <a:sym typeface="+mn-ea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indent="0" fontAlgn="auto">
                        <a:lnSpc>
                          <a:spcPts val="3480"/>
                        </a:lnSpc>
                        <a:buNone/>
                      </a:pPr>
                      <a:r>
                        <a:rPr lang="zh-CN" altLang="en-US" sz="2400">
                          <a:sym typeface="+mn-ea"/>
                        </a:rPr>
                        <a:t>态度；基调</a:t>
                      </a:r>
                      <a:endParaRPr lang="zh-CN" altLang="en-US" sz="2400">
                        <a:sym typeface="+mn-ea"/>
                      </a:endParaRPr>
                    </a:p>
                  </a:txBody>
                  <a:tcPr/>
                </a:tc>
              </a:tr>
              <a:tr h="457200">
                <a:tc>
                  <a:txBody>
                    <a:bodyPr/>
                    <a:p>
                      <a:pPr indent="0" fontAlgn="auto">
                        <a:lnSpc>
                          <a:spcPts val="3480"/>
                        </a:lnSpc>
                        <a:buNone/>
                      </a:pPr>
                      <a:r>
                        <a:rPr lang="en-US" altLang="zh-CN" sz="2400">
                          <a:sym typeface="+mn-ea"/>
                        </a:rPr>
                        <a:t>3</a:t>
                      </a:r>
                      <a:r>
                        <a:rPr lang="zh-CN" altLang="en-US" sz="2400">
                          <a:sym typeface="+mn-ea"/>
                        </a:rPr>
                        <a:t>2.</a:t>
                      </a:r>
                      <a:r>
                        <a:rPr lang="en-US" altLang="zh-CN" sz="2400">
                          <a:sym typeface="+mn-ea"/>
                        </a:rPr>
                        <a:t>opinion; belief; thought</a:t>
                      </a:r>
                      <a:endParaRPr lang="en-US" altLang="zh-CN" sz="2400">
                        <a:sym typeface="+mn-ea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indent="0" fontAlgn="auto">
                        <a:lnSpc>
                          <a:spcPts val="3480"/>
                        </a:lnSpc>
                        <a:buNone/>
                      </a:pPr>
                      <a:r>
                        <a:rPr lang="zh-CN" altLang="en-US" sz="2400">
                          <a:sym typeface="+mn-ea"/>
                        </a:rPr>
                        <a:t>观点</a:t>
                      </a:r>
                      <a:endParaRPr lang="zh-CN" altLang="en-US" sz="2400">
                        <a:sym typeface="+mn-ea"/>
                      </a:endParaRPr>
                    </a:p>
                  </a:txBody>
                  <a:tcPr/>
                </a:tc>
              </a:tr>
              <a:tr h="449580">
                <a:tc>
                  <a:txBody>
                    <a:bodyPr/>
                    <a:p>
                      <a:pPr indent="0" fontAlgn="auto">
                        <a:lnSpc>
                          <a:spcPts val="3480"/>
                        </a:lnSpc>
                        <a:buNone/>
                      </a:pPr>
                      <a:r>
                        <a:rPr lang="en-US" altLang="zh-CN" sz="2400">
                          <a:sym typeface="+mn-ea"/>
                        </a:rPr>
                        <a:t>3</a:t>
                      </a:r>
                      <a:r>
                        <a:rPr lang="zh-CN" altLang="en-US" sz="2400">
                          <a:sym typeface="+mn-ea"/>
                        </a:rPr>
                        <a:t>3.</a:t>
                      </a:r>
                      <a:r>
                        <a:rPr lang="en-US" altLang="zh-CN" sz="2400">
                          <a:sym typeface="+mn-ea"/>
                        </a:rPr>
                        <a:t> evaluate ; judge</a:t>
                      </a:r>
                      <a:endParaRPr lang="en-US" altLang="zh-CN" sz="2400">
                        <a:sym typeface="+mn-ea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indent="0" fontAlgn="auto">
                        <a:lnSpc>
                          <a:spcPts val="3480"/>
                        </a:lnSpc>
                        <a:buNone/>
                      </a:pPr>
                      <a:r>
                        <a:rPr lang="zh-CN" altLang="en-US" sz="2400">
                          <a:sym typeface="+mn-ea"/>
                        </a:rPr>
                        <a:t>评价</a:t>
                      </a:r>
                      <a:endParaRPr lang="zh-CN" altLang="en-US" sz="2400">
                        <a:sym typeface="+mn-ea"/>
                      </a:endParaRPr>
                    </a:p>
                  </a:txBody>
                  <a:tcPr/>
                </a:tc>
              </a:tr>
              <a:tr h="457200">
                <a:tc>
                  <a:txBody>
                    <a:bodyPr/>
                    <a:p>
                      <a:pPr indent="0" fontAlgn="auto">
                        <a:lnSpc>
                          <a:spcPts val="3480"/>
                        </a:lnSpc>
                        <a:buNone/>
                      </a:pPr>
                      <a:r>
                        <a:rPr lang="en-US" altLang="zh-CN" sz="2400">
                          <a:sym typeface="+mn-ea"/>
                        </a:rPr>
                        <a:t>3</a:t>
                      </a:r>
                      <a:r>
                        <a:rPr lang="zh-CN" altLang="en-US" sz="2400">
                          <a:sym typeface="+mn-ea"/>
                        </a:rPr>
                        <a:t>4.</a:t>
                      </a:r>
                      <a:r>
                        <a:rPr lang="en-US" altLang="zh-CN" sz="2400">
                          <a:sym typeface="+mn-ea"/>
                        </a:rPr>
                        <a:t> </a:t>
                      </a:r>
                      <a:r>
                        <a:rPr lang="zh-CN" altLang="en-US" sz="2400">
                          <a:sym typeface="+mn-ea"/>
                        </a:rPr>
                        <a:t> </a:t>
                      </a:r>
                      <a:r>
                        <a:rPr lang="en-US" altLang="zh-CN" sz="2400">
                          <a:sym typeface="+mn-ea"/>
                        </a:rPr>
                        <a:t>decision; choice        </a:t>
                      </a:r>
                      <a:endParaRPr lang="zh-CN" altLang="en-US" sz="2400">
                        <a:sym typeface="+mn-ea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indent="0" fontAlgn="auto">
                        <a:lnSpc>
                          <a:spcPts val="3480"/>
                        </a:lnSpc>
                        <a:buNone/>
                      </a:pPr>
                      <a:r>
                        <a:rPr lang="zh-CN" altLang="en-US" sz="2400">
                          <a:sym typeface="+mn-ea"/>
                        </a:rPr>
                        <a:t>决定；决策；选择</a:t>
                      </a:r>
                      <a:endParaRPr lang="zh-CN" altLang="en-US" sz="2400">
                        <a:sym typeface="+mn-ea"/>
                      </a:endParaRPr>
                    </a:p>
                  </a:txBody>
                  <a:tcPr/>
                </a:tc>
              </a:tr>
              <a:tr h="457200">
                <a:tc>
                  <a:txBody>
                    <a:bodyPr/>
                    <a:p>
                      <a:pPr indent="0" fontAlgn="auto">
                        <a:lnSpc>
                          <a:spcPts val="3480"/>
                        </a:lnSpc>
                        <a:buNone/>
                      </a:pPr>
                      <a:r>
                        <a:rPr lang="en-US" altLang="zh-CN" sz="2400">
                          <a:sym typeface="+mn-ea"/>
                        </a:rPr>
                        <a:t>3</a:t>
                      </a:r>
                      <a:r>
                        <a:rPr lang="zh-CN" altLang="en-US" sz="2400">
                          <a:sym typeface="+mn-ea"/>
                        </a:rPr>
                        <a:t>5.</a:t>
                      </a:r>
                      <a:r>
                        <a:rPr lang="en-US" altLang="zh-CN" sz="2400">
                          <a:sym typeface="+mn-ea"/>
                        </a:rPr>
                        <a:t> addition; attached ; extra</a:t>
                      </a:r>
                      <a:endParaRPr lang="en-US" altLang="zh-CN" sz="2400">
                        <a:sym typeface="+mn-ea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indent="0" fontAlgn="auto">
                        <a:lnSpc>
                          <a:spcPts val="3480"/>
                        </a:lnSpc>
                        <a:buNone/>
                      </a:pPr>
                      <a:r>
                        <a:rPr lang="zh-CN" altLang="en-US" sz="2400">
                          <a:sym typeface="+mn-ea"/>
                        </a:rPr>
                        <a:t>补充</a:t>
                      </a:r>
                      <a:r>
                        <a:rPr lang="en-US" altLang="zh-CN" sz="2400">
                          <a:sym typeface="+mn-ea"/>
                        </a:rPr>
                        <a:t>; </a:t>
                      </a:r>
                      <a:r>
                        <a:rPr lang="zh-CN" altLang="en-US" sz="2400">
                          <a:sym typeface="+mn-ea"/>
                        </a:rPr>
                        <a:t>附加</a:t>
                      </a:r>
                      <a:endParaRPr lang="zh-CN" altLang="en-US" sz="2400">
                        <a:sym typeface="+mn-ea"/>
                      </a:endParaRPr>
                    </a:p>
                  </a:txBody>
                  <a:tcPr/>
                </a:tc>
              </a:tr>
              <a:tr h="498475">
                <a:tc>
                  <a:txBody>
                    <a:bodyPr/>
                    <a:p>
                      <a:pPr indent="0" fontAlgn="auto">
                        <a:lnSpc>
                          <a:spcPts val="3480"/>
                        </a:lnSpc>
                        <a:buNone/>
                      </a:pPr>
                      <a:r>
                        <a:rPr lang="en-US" altLang="zh-CN" sz="2400">
                          <a:sym typeface="+mn-ea"/>
                        </a:rPr>
                        <a:t>3</a:t>
                      </a:r>
                      <a:r>
                        <a:rPr lang="zh-CN" altLang="en-US" sz="2400">
                          <a:sym typeface="+mn-ea"/>
                        </a:rPr>
                        <a:t>6.</a:t>
                      </a:r>
                      <a:r>
                        <a:rPr lang="en-US" altLang="zh-CN" sz="2400">
                          <a:sym typeface="+mn-ea"/>
                        </a:rPr>
                        <a:t> </a:t>
                      </a:r>
                      <a:r>
                        <a:rPr lang="en-US" altLang="zh-CN" sz="2400"/>
                        <a:t>interrupt; bother；step in；</a:t>
                      </a:r>
                      <a:endParaRPr lang="en-US" altLang="zh-CN" sz="2400"/>
                    </a:p>
                  </a:txBody>
                  <a:tcPr/>
                </a:tc>
                <a:tc>
                  <a:txBody>
                    <a:bodyPr/>
                    <a:p>
                      <a:pPr indent="0" fontAlgn="auto">
                        <a:lnSpc>
                          <a:spcPts val="3480"/>
                        </a:lnSpc>
                        <a:buNone/>
                      </a:pPr>
                      <a:r>
                        <a:rPr lang="zh-CN" altLang="en-US" sz="2400">
                          <a:sym typeface="+mn-ea"/>
                        </a:rPr>
                        <a:t>干预</a:t>
                      </a:r>
                      <a:r>
                        <a:rPr lang="en-US" altLang="zh-CN" sz="2400">
                          <a:sym typeface="+mn-ea"/>
                        </a:rPr>
                        <a:t>; </a:t>
                      </a:r>
                      <a:r>
                        <a:rPr lang="zh-CN" altLang="en-US" sz="2400">
                          <a:sym typeface="+mn-ea"/>
                        </a:rPr>
                        <a:t>干涉</a:t>
                      </a:r>
                      <a:r>
                        <a:rPr lang="en-US" altLang="zh-CN" sz="2400">
                          <a:sym typeface="+mn-ea"/>
                        </a:rPr>
                        <a:t>; </a:t>
                      </a:r>
                      <a:r>
                        <a:rPr lang="zh-CN" altLang="en-US" sz="2400">
                          <a:sym typeface="+mn-ea"/>
                        </a:rPr>
                        <a:t>打断</a:t>
                      </a:r>
                      <a:endParaRPr lang="zh-CN" altLang="en-US" sz="2400">
                        <a:sym typeface="+mn-ea"/>
                      </a:endParaRPr>
                    </a:p>
                  </a:txBody>
                  <a:tcPr/>
                </a:tc>
              </a:tr>
              <a:tr h="457200">
                <a:tc>
                  <a:txBody>
                    <a:bodyPr/>
                    <a:p>
                      <a:pPr indent="0" fontAlgn="auto">
                        <a:lnSpc>
                          <a:spcPts val="3480"/>
                        </a:lnSpc>
                        <a:buNone/>
                      </a:pPr>
                      <a:r>
                        <a:rPr lang="en-US" altLang="zh-CN" sz="2400">
                          <a:sym typeface="+mn-ea"/>
                        </a:rPr>
                        <a:t>3</a:t>
                      </a:r>
                      <a:r>
                        <a:rPr lang="zh-CN" altLang="en-US" sz="2400">
                          <a:sym typeface="+mn-ea"/>
                        </a:rPr>
                        <a:t>7.</a:t>
                      </a:r>
                      <a:r>
                        <a:rPr lang="en-US" altLang="zh-CN" sz="2400">
                          <a:sym typeface="+mn-ea"/>
                        </a:rPr>
                        <a:t> give freedom</a:t>
                      </a:r>
                      <a:endParaRPr lang="en-US" altLang="zh-CN" sz="2400">
                        <a:sym typeface="+mn-ea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indent="0" fontAlgn="auto">
                        <a:lnSpc>
                          <a:spcPts val="3480"/>
                        </a:lnSpc>
                        <a:buNone/>
                      </a:pPr>
                      <a:r>
                        <a:rPr lang="zh-CN" altLang="en-US" sz="2400">
                          <a:sym typeface="+mn-ea"/>
                        </a:rPr>
                        <a:t>放手</a:t>
                      </a:r>
                      <a:r>
                        <a:rPr lang="en-US" altLang="zh-CN" sz="2400">
                          <a:sym typeface="+mn-ea"/>
                        </a:rPr>
                        <a:t>; </a:t>
                      </a:r>
                      <a:r>
                        <a:rPr lang="zh-CN" altLang="en-US" sz="2400">
                          <a:sym typeface="+mn-ea"/>
                        </a:rPr>
                        <a:t>不干涉</a:t>
                      </a:r>
                      <a:endParaRPr lang="zh-CN" altLang="en-US" sz="2400">
                        <a:sym typeface="+mn-ea"/>
                      </a:endParaRPr>
                    </a:p>
                  </a:txBody>
                  <a:tcPr/>
                </a:tc>
              </a:tr>
              <a:tr h="457200">
                <a:tc>
                  <a:txBody>
                    <a:bodyPr/>
                    <a:p>
                      <a:pPr indent="0" fontAlgn="auto">
                        <a:lnSpc>
                          <a:spcPts val="3480"/>
                        </a:lnSpc>
                        <a:buNone/>
                      </a:pPr>
                      <a:r>
                        <a:rPr lang="en-US" altLang="zh-CN" sz="2400">
                          <a:sym typeface="+mn-ea"/>
                        </a:rPr>
                        <a:t>3</a:t>
                      </a:r>
                      <a:r>
                        <a:rPr lang="zh-CN" altLang="en-US" sz="2400">
                          <a:sym typeface="+mn-ea"/>
                        </a:rPr>
                        <a:t>8.</a:t>
                      </a:r>
                      <a:r>
                        <a:rPr lang="en-US" altLang="zh-CN" sz="2400">
                          <a:sym typeface="+mn-ea"/>
                        </a:rPr>
                        <a:t> call for/on; urge</a:t>
                      </a:r>
                      <a:endParaRPr lang="zh-CN" altLang="en-US" sz="2400">
                        <a:sym typeface="+mn-ea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indent="0" fontAlgn="auto">
                        <a:lnSpc>
                          <a:spcPts val="3480"/>
                        </a:lnSpc>
                        <a:buNone/>
                      </a:pPr>
                      <a:r>
                        <a:rPr lang="zh-CN" altLang="en-US" sz="2400">
                          <a:sym typeface="+mn-ea"/>
                        </a:rPr>
                        <a:t>倡议，主张</a:t>
                      </a:r>
                      <a:endParaRPr lang="zh-CN" altLang="en-US" sz="2400">
                        <a:sym typeface="+mn-ea"/>
                      </a:endParaRPr>
                    </a:p>
                  </a:txBody>
                  <a:tcPr/>
                </a:tc>
              </a:tr>
              <a:tr h="457200">
                <a:tc>
                  <a:txBody>
                    <a:bodyPr/>
                    <a:p>
                      <a:pPr indent="0" fontAlgn="auto">
                        <a:lnSpc>
                          <a:spcPts val="3480"/>
                        </a:lnSpc>
                        <a:buNone/>
                      </a:pPr>
                      <a:r>
                        <a:rPr lang="en-US" altLang="zh-CN" sz="2400">
                          <a:sym typeface="+mn-ea"/>
                        </a:rPr>
                        <a:t>3</a:t>
                      </a:r>
                      <a:r>
                        <a:rPr lang="zh-CN" altLang="en-US" sz="2400">
                          <a:sym typeface="+mn-ea"/>
                        </a:rPr>
                        <a:t>9.</a:t>
                      </a:r>
                      <a:r>
                        <a:rPr lang="en-US" altLang="zh-CN" sz="2400">
                          <a:sym typeface="+mn-ea"/>
                        </a:rPr>
                        <a:t> praise; appreciate; admire</a:t>
                      </a:r>
                      <a:endParaRPr lang="en-US" altLang="zh-CN" sz="2400">
                        <a:sym typeface="+mn-ea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indent="0" fontAlgn="auto">
                        <a:lnSpc>
                          <a:spcPts val="3480"/>
                        </a:lnSpc>
                        <a:buNone/>
                      </a:pPr>
                      <a:r>
                        <a:rPr lang="zh-CN" altLang="en-US" sz="2400">
                          <a:sym typeface="+mn-ea"/>
                        </a:rPr>
                        <a:t>赞扬</a:t>
                      </a:r>
                      <a:r>
                        <a:rPr lang="en-US" altLang="zh-CN" sz="2400">
                          <a:sym typeface="+mn-ea"/>
                        </a:rPr>
                        <a:t>; </a:t>
                      </a:r>
                      <a:r>
                        <a:rPr lang="zh-CN" altLang="en-US" sz="2400">
                          <a:sym typeface="+mn-ea"/>
                        </a:rPr>
                        <a:t>赞美</a:t>
                      </a:r>
                      <a:r>
                        <a:rPr lang="en-US" altLang="zh-CN" sz="2400">
                          <a:sym typeface="+mn-ea"/>
                        </a:rPr>
                        <a:t>; </a:t>
                      </a:r>
                      <a:r>
                        <a:rPr lang="zh-CN" altLang="en-US" sz="2400">
                          <a:sym typeface="+mn-ea"/>
                        </a:rPr>
                        <a:t>称颂</a:t>
                      </a:r>
                      <a:endParaRPr lang="zh-CN" altLang="en-US" sz="2400">
                        <a:sym typeface="+mn-ea"/>
                      </a:endParaRPr>
                    </a:p>
                  </a:txBody>
                  <a:tcPr/>
                </a:tc>
              </a:tr>
              <a:tr h="507365">
                <a:tc>
                  <a:txBody>
                    <a:bodyPr/>
                    <a:p>
                      <a:pPr indent="0" fontAlgn="auto">
                        <a:lnSpc>
                          <a:spcPts val="3480"/>
                        </a:lnSpc>
                        <a:buNone/>
                      </a:pPr>
                      <a:r>
                        <a:rPr lang="en-US" altLang="zh-CN" sz="2400">
                          <a:sym typeface="+mn-ea"/>
                        </a:rPr>
                        <a:t>4</a:t>
                      </a:r>
                      <a:r>
                        <a:rPr lang="zh-CN" altLang="en-US" sz="2400">
                          <a:sym typeface="+mn-ea"/>
                        </a:rPr>
                        <a:t>0.</a:t>
                      </a:r>
                      <a:r>
                        <a:rPr lang="en-US" altLang="zh-CN" sz="2400">
                          <a:sym typeface="+mn-ea"/>
                        </a:rPr>
                        <a:t>blame；speak ill of</a:t>
                      </a:r>
                      <a:endParaRPr lang="en-US" altLang="zh-CN" sz="2400">
                        <a:sym typeface="+mn-ea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indent="0" fontAlgn="auto">
                        <a:lnSpc>
                          <a:spcPts val="3480"/>
                        </a:lnSpc>
                        <a:buNone/>
                      </a:pPr>
                      <a:r>
                        <a:rPr lang="zh-CN" altLang="en-US" sz="2400">
                          <a:sym typeface="+mn-ea"/>
                        </a:rPr>
                        <a:t>批评；指责；贬低</a:t>
                      </a:r>
                      <a:endParaRPr lang="zh-CN" altLang="en-US" sz="2400">
                        <a:sym typeface="+mn-ea"/>
                      </a:endParaRPr>
                    </a:p>
                  </a:txBody>
                  <a:tcPr/>
                </a:tc>
              </a:tr>
            </a:tbl>
          </a:graphicData>
        </a:graphic>
      </p:graphicFrame>
      <p:cxnSp>
        <p:nvCxnSpPr>
          <p:cNvPr id="20" name="直接连接符 19"/>
          <p:cNvCxnSpPr/>
          <p:nvPr/>
        </p:nvCxnSpPr>
        <p:spPr>
          <a:xfrm>
            <a:off x="512860" y="688340"/>
            <a:ext cx="10972825" cy="0"/>
          </a:xfrm>
          <a:prstGeom prst="line">
            <a:avLst/>
          </a:prstGeom>
          <a:ln>
            <a:gradFill>
              <a:gsLst>
                <a:gs pos="0">
                  <a:srgbClr val="400040"/>
                </a:gs>
                <a:gs pos="32000">
                  <a:srgbClr val="8F0040"/>
                </a:gs>
                <a:gs pos="63000">
                  <a:srgbClr val="F27300"/>
                </a:gs>
                <a:gs pos="100000">
                  <a:srgbClr val="FFBF00"/>
                </a:gs>
              </a:gsLst>
              <a:lin ang="10800000" scaled="0"/>
            </a:gradFill>
          </a:ln>
        </p:spPr>
        <p:style>
          <a:lnRef idx="1">
            <a:srgbClr val="5B9BD5"/>
          </a:lnRef>
          <a:fillRef idx="0">
            <a:srgbClr val="5B9BD5"/>
          </a:fillRef>
          <a:effectRef idx="0">
            <a:srgbClr val="5B9BD5"/>
          </a:effectRef>
          <a:fontRef idx="minor">
            <a:sysClr val="windowText" lastClr="000000"/>
          </a:fontRef>
        </p:style>
      </p:cxn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130" b="100000" l="0" r="39917">
                        <a14:foregroundMark x1="10187" y1="34463" x2="9563" y2="64407"/>
                        <a14:foregroundMark x1="18295" y1="11864" x2="16424" y2="37288"/>
                        <a14:foregroundMark x1="19751" y1="24294" x2="22453" y2="22599"/>
                        <a14:foregroundMark x1="13306" y1="20339" x2="14761" y2="25424"/>
                        <a14:foregroundMark x1="19335" y1="37288" x2="24532" y2="31638"/>
                        <a14:foregroundMark x1="28274" y1="31638" x2="28274" y2="45763"/>
                        <a14:foregroundMark x1="11850" y1="58192" x2="28690" y2="54237"/>
                        <a14:foregroundMark x1="11642" y1="48588" x2="26819" y2="45763"/>
                        <a14:foregroundMark x1="9563" y1="66102" x2="29730" y2="66667"/>
                        <a14:foregroundMark x1="28898" y1="55367" x2="27651" y2="61582"/>
                        <a14:foregroundMark x1="11227" y1="52542" x2="18295" y2="51977"/>
                        <a14:foregroundMark x1="20582" y1="61582" x2="25156" y2="58192"/>
                        <a14:foregroundMark x1="20166" y1="48588" x2="20166" y2="51412"/>
                        <a14:foregroundMark x1="13306" y1="74011" x2="18295" y2="82486"/>
                        <a14:foregroundMark x1="19751" y1="83616" x2="23909" y2="73446"/>
                      </a14:backgroundRemoval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>
            <a:off x="0" y="12700"/>
            <a:ext cx="1078865" cy="831850"/>
          </a:xfrm>
          <a:prstGeom prst="rect">
            <a:avLst/>
          </a:prstGeom>
        </p:spPr>
      </p:pic>
      <p:grpSp>
        <p:nvGrpSpPr>
          <p:cNvPr id="21" name="组合 20"/>
          <p:cNvGrpSpPr/>
          <p:nvPr/>
        </p:nvGrpSpPr>
        <p:grpSpPr>
          <a:xfrm>
            <a:off x="414020" y="523875"/>
            <a:ext cx="140970" cy="121920"/>
            <a:chOff x="715963" y="600758"/>
            <a:chExt cx="2201410" cy="2201406"/>
          </a:xfrm>
        </p:grpSpPr>
        <p:sp>
          <p:nvSpPr>
            <p:cNvPr id="40963" name="Freeform 20"/>
            <p:cNvSpPr/>
            <p:nvPr/>
          </p:nvSpPr>
          <p:spPr>
            <a:xfrm>
              <a:off x="715963" y="843713"/>
              <a:ext cx="349618" cy="1712535"/>
            </a:xfrm>
            <a:custGeom>
              <a:avLst/>
              <a:gdLst/>
              <a:ahLst/>
              <a:cxnLst>
                <a:cxn ang="0">
                  <a:pos x="349618" y="1122925"/>
                </a:cxn>
                <a:cxn ang="0">
                  <a:pos x="0" y="1712535"/>
                </a:cxn>
                <a:cxn ang="0">
                  <a:pos x="0" y="0"/>
                </a:cxn>
                <a:cxn ang="0">
                  <a:pos x="349618" y="1122925"/>
                </a:cxn>
              </a:cxnLst>
              <a:pathLst>
                <a:path w="118" h="578">
                  <a:moveTo>
                    <a:pt x="118" y="379"/>
                  </a:moveTo>
                  <a:lnTo>
                    <a:pt x="0" y="578"/>
                  </a:lnTo>
                  <a:lnTo>
                    <a:pt x="0" y="0"/>
                  </a:lnTo>
                  <a:lnTo>
                    <a:pt x="118" y="379"/>
                  </a:lnTo>
                  <a:close/>
                </a:path>
              </a:pathLst>
            </a:custGeom>
            <a:noFill/>
            <a:ln w="9525" cap="flat" cmpd="sng">
              <a:solidFill>
                <a:srgbClr val="FEF22A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40964" name="Freeform 21"/>
            <p:cNvSpPr/>
            <p:nvPr/>
          </p:nvSpPr>
          <p:spPr>
            <a:xfrm>
              <a:off x="715963" y="600758"/>
              <a:ext cx="651830" cy="399987"/>
            </a:xfrm>
            <a:custGeom>
              <a:avLst/>
              <a:gdLst/>
              <a:ahLst/>
              <a:cxnLst>
                <a:cxn ang="0">
                  <a:pos x="651830" y="399987"/>
                </a:cxn>
                <a:cxn ang="0">
                  <a:pos x="0" y="242955"/>
                </a:cxn>
                <a:cxn ang="0">
                  <a:pos x="242954" y="0"/>
                </a:cxn>
                <a:cxn ang="0">
                  <a:pos x="651830" y="399987"/>
                </a:cxn>
              </a:cxnLst>
              <a:pathLst>
                <a:path w="220" h="135">
                  <a:moveTo>
                    <a:pt x="220" y="135"/>
                  </a:moveTo>
                  <a:lnTo>
                    <a:pt x="0" y="82"/>
                  </a:lnTo>
                  <a:lnTo>
                    <a:pt x="82" y="0"/>
                  </a:lnTo>
                  <a:lnTo>
                    <a:pt x="220" y="135"/>
                  </a:lnTo>
                  <a:close/>
                </a:path>
              </a:pathLst>
            </a:custGeom>
            <a:noFill/>
            <a:ln w="9525" cap="flat" cmpd="sng">
              <a:solidFill>
                <a:srgbClr val="5B3B87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40965" name="Freeform 22"/>
            <p:cNvSpPr/>
            <p:nvPr/>
          </p:nvSpPr>
          <p:spPr>
            <a:xfrm>
              <a:off x="715963" y="1966637"/>
              <a:ext cx="349618" cy="835527"/>
            </a:xfrm>
            <a:custGeom>
              <a:avLst/>
              <a:gdLst/>
              <a:ahLst/>
              <a:cxnLst>
                <a:cxn ang="0">
                  <a:pos x="349618" y="0"/>
                </a:cxn>
                <a:cxn ang="0">
                  <a:pos x="242954" y="835527"/>
                </a:cxn>
                <a:cxn ang="0">
                  <a:pos x="0" y="589609"/>
                </a:cxn>
                <a:cxn ang="0">
                  <a:pos x="349618" y="0"/>
                </a:cxn>
              </a:cxnLst>
              <a:pathLst>
                <a:path w="118" h="282">
                  <a:moveTo>
                    <a:pt x="118" y="0"/>
                  </a:moveTo>
                  <a:lnTo>
                    <a:pt x="82" y="282"/>
                  </a:lnTo>
                  <a:lnTo>
                    <a:pt x="0" y="199"/>
                  </a:lnTo>
                  <a:lnTo>
                    <a:pt x="11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FD665B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40966" name="Freeform 23"/>
            <p:cNvSpPr/>
            <p:nvPr/>
          </p:nvSpPr>
          <p:spPr>
            <a:xfrm>
              <a:off x="715963" y="843713"/>
              <a:ext cx="651830" cy="1122926"/>
            </a:xfrm>
            <a:custGeom>
              <a:avLst/>
              <a:gdLst/>
              <a:ahLst/>
              <a:cxnLst>
                <a:cxn ang="0">
                  <a:pos x="651830" y="157031"/>
                </a:cxn>
                <a:cxn ang="0">
                  <a:pos x="349617" y="1122926"/>
                </a:cxn>
                <a:cxn ang="0">
                  <a:pos x="0" y="0"/>
                </a:cxn>
                <a:cxn ang="0">
                  <a:pos x="651830" y="157031"/>
                </a:cxn>
              </a:cxnLst>
              <a:pathLst>
                <a:path w="220" h="379">
                  <a:moveTo>
                    <a:pt x="220" y="53"/>
                  </a:moveTo>
                  <a:lnTo>
                    <a:pt x="118" y="379"/>
                  </a:lnTo>
                  <a:lnTo>
                    <a:pt x="0" y="0"/>
                  </a:lnTo>
                  <a:lnTo>
                    <a:pt x="220" y="53"/>
                  </a:lnTo>
                  <a:close/>
                </a:path>
              </a:pathLst>
            </a:custGeom>
            <a:noFill/>
            <a:ln w="9525" cap="flat" cmpd="sng">
              <a:solidFill>
                <a:srgbClr val="A82878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40967" name="Freeform 24"/>
            <p:cNvSpPr/>
            <p:nvPr/>
          </p:nvSpPr>
          <p:spPr>
            <a:xfrm>
              <a:off x="958918" y="1966637"/>
              <a:ext cx="948117" cy="835527"/>
            </a:xfrm>
            <a:custGeom>
              <a:avLst/>
              <a:gdLst/>
              <a:ahLst/>
              <a:cxnLst>
                <a:cxn ang="0">
                  <a:pos x="948117" y="373320"/>
                </a:cxn>
                <a:cxn ang="0">
                  <a:pos x="0" y="835527"/>
                </a:cxn>
                <a:cxn ang="0">
                  <a:pos x="106663" y="0"/>
                </a:cxn>
                <a:cxn ang="0">
                  <a:pos x="948117" y="373320"/>
                </a:cxn>
              </a:cxnLst>
              <a:pathLst>
                <a:path w="320" h="282">
                  <a:moveTo>
                    <a:pt x="320" y="126"/>
                  </a:moveTo>
                  <a:lnTo>
                    <a:pt x="0" y="282"/>
                  </a:lnTo>
                  <a:lnTo>
                    <a:pt x="36" y="0"/>
                  </a:lnTo>
                  <a:lnTo>
                    <a:pt x="320" y="126"/>
                  </a:lnTo>
                  <a:close/>
                </a:path>
              </a:pathLst>
            </a:custGeom>
            <a:noFill/>
            <a:ln w="9525" cap="flat" cmpd="sng">
              <a:solidFill>
                <a:srgbClr val="FEF22A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40968" name="Freeform 25"/>
            <p:cNvSpPr/>
            <p:nvPr/>
          </p:nvSpPr>
          <p:spPr>
            <a:xfrm>
              <a:off x="958918" y="600758"/>
              <a:ext cx="1712536" cy="399987"/>
            </a:xfrm>
            <a:custGeom>
              <a:avLst/>
              <a:gdLst/>
              <a:ahLst/>
              <a:cxnLst>
                <a:cxn ang="0">
                  <a:pos x="408875" y="399987"/>
                </a:cxn>
                <a:cxn ang="0">
                  <a:pos x="0" y="0"/>
                </a:cxn>
                <a:cxn ang="0">
                  <a:pos x="1712536" y="0"/>
                </a:cxn>
                <a:cxn ang="0">
                  <a:pos x="408875" y="399987"/>
                </a:cxn>
              </a:cxnLst>
              <a:pathLst>
                <a:path w="578" h="135">
                  <a:moveTo>
                    <a:pt x="138" y="135"/>
                  </a:moveTo>
                  <a:lnTo>
                    <a:pt x="0" y="0"/>
                  </a:lnTo>
                  <a:lnTo>
                    <a:pt x="578" y="0"/>
                  </a:lnTo>
                  <a:lnTo>
                    <a:pt x="138" y="135"/>
                  </a:lnTo>
                  <a:close/>
                </a:path>
              </a:pathLst>
            </a:custGeom>
            <a:noFill/>
            <a:ln w="9525" cap="flat" cmpd="sng">
              <a:solidFill>
                <a:srgbClr val="79307A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40969" name="Freeform 26"/>
            <p:cNvSpPr/>
            <p:nvPr/>
          </p:nvSpPr>
          <p:spPr>
            <a:xfrm>
              <a:off x="958918" y="2339957"/>
              <a:ext cx="1712536" cy="462207"/>
            </a:xfrm>
            <a:custGeom>
              <a:avLst/>
              <a:gdLst/>
              <a:ahLst/>
              <a:cxnLst>
                <a:cxn ang="0">
                  <a:pos x="948116" y="0"/>
                </a:cxn>
                <a:cxn ang="0">
                  <a:pos x="1712536" y="462207"/>
                </a:cxn>
                <a:cxn ang="0">
                  <a:pos x="0" y="462207"/>
                </a:cxn>
                <a:cxn ang="0">
                  <a:pos x="948116" y="0"/>
                </a:cxn>
              </a:cxnLst>
              <a:pathLst>
                <a:path w="578" h="156">
                  <a:moveTo>
                    <a:pt x="320" y="0"/>
                  </a:moveTo>
                  <a:lnTo>
                    <a:pt x="578" y="156"/>
                  </a:lnTo>
                  <a:lnTo>
                    <a:pt x="0" y="156"/>
                  </a:lnTo>
                  <a:lnTo>
                    <a:pt x="32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FA8538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40970" name="Freeform 27"/>
            <p:cNvSpPr/>
            <p:nvPr/>
          </p:nvSpPr>
          <p:spPr>
            <a:xfrm>
              <a:off x="1367793" y="600758"/>
              <a:ext cx="1303661" cy="805899"/>
            </a:xfrm>
            <a:custGeom>
              <a:avLst/>
              <a:gdLst/>
              <a:ahLst/>
              <a:cxnLst>
                <a:cxn ang="0">
                  <a:pos x="1303661" y="0"/>
                </a:cxn>
                <a:cxn ang="0">
                  <a:pos x="897748" y="805899"/>
                </a:cxn>
                <a:cxn ang="0">
                  <a:pos x="0" y="399986"/>
                </a:cxn>
                <a:cxn ang="0">
                  <a:pos x="1303661" y="0"/>
                </a:cxn>
              </a:cxnLst>
              <a:pathLst>
                <a:path w="440" h="272">
                  <a:moveTo>
                    <a:pt x="440" y="0"/>
                  </a:moveTo>
                  <a:lnTo>
                    <a:pt x="303" y="272"/>
                  </a:lnTo>
                  <a:lnTo>
                    <a:pt x="0" y="135"/>
                  </a:lnTo>
                  <a:lnTo>
                    <a:pt x="44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82878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40971" name="Freeform 28"/>
            <p:cNvSpPr/>
            <p:nvPr/>
          </p:nvSpPr>
          <p:spPr>
            <a:xfrm>
              <a:off x="2265543" y="843713"/>
              <a:ext cx="651830" cy="1712535"/>
            </a:xfrm>
            <a:custGeom>
              <a:avLst/>
              <a:gdLst/>
              <a:ahLst/>
              <a:cxnLst>
                <a:cxn ang="0">
                  <a:pos x="651830" y="0"/>
                </a:cxn>
                <a:cxn ang="0">
                  <a:pos x="651830" y="1712535"/>
                </a:cxn>
                <a:cxn ang="0">
                  <a:pos x="0" y="562944"/>
                </a:cxn>
                <a:cxn ang="0">
                  <a:pos x="651830" y="0"/>
                </a:cxn>
              </a:cxnLst>
              <a:pathLst>
                <a:path w="220" h="578">
                  <a:moveTo>
                    <a:pt x="220" y="0"/>
                  </a:moveTo>
                  <a:lnTo>
                    <a:pt x="220" y="578"/>
                  </a:lnTo>
                  <a:lnTo>
                    <a:pt x="0" y="190"/>
                  </a:lnTo>
                  <a:lnTo>
                    <a:pt x="22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F1286A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40972" name="Freeform 29"/>
            <p:cNvSpPr/>
            <p:nvPr/>
          </p:nvSpPr>
          <p:spPr>
            <a:xfrm>
              <a:off x="1907035" y="2339957"/>
              <a:ext cx="1010338" cy="462207"/>
            </a:xfrm>
            <a:custGeom>
              <a:avLst/>
              <a:gdLst/>
              <a:ahLst/>
              <a:cxnLst>
                <a:cxn ang="0">
                  <a:pos x="1010338" y="216289"/>
                </a:cxn>
                <a:cxn ang="0">
                  <a:pos x="0" y="0"/>
                </a:cxn>
                <a:cxn ang="0">
                  <a:pos x="764419" y="462207"/>
                </a:cxn>
                <a:cxn ang="0">
                  <a:pos x="1010338" y="216289"/>
                </a:cxn>
              </a:cxnLst>
              <a:pathLst>
                <a:path w="341" h="156">
                  <a:moveTo>
                    <a:pt x="341" y="73"/>
                  </a:moveTo>
                  <a:lnTo>
                    <a:pt x="0" y="0"/>
                  </a:lnTo>
                  <a:lnTo>
                    <a:pt x="258" y="156"/>
                  </a:lnTo>
                  <a:lnTo>
                    <a:pt x="341" y="73"/>
                  </a:lnTo>
                  <a:close/>
                </a:path>
              </a:pathLst>
            </a:custGeom>
            <a:noFill/>
            <a:ln w="9525" cap="flat" cmpd="sng">
              <a:solidFill>
                <a:srgbClr val="FD665B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40973" name="Freeform 30"/>
            <p:cNvSpPr/>
            <p:nvPr/>
          </p:nvSpPr>
          <p:spPr>
            <a:xfrm>
              <a:off x="1065581" y="1406657"/>
              <a:ext cx="1199961" cy="933303"/>
            </a:xfrm>
            <a:custGeom>
              <a:avLst/>
              <a:gdLst/>
              <a:ahLst/>
              <a:cxnLst>
                <a:cxn ang="0">
                  <a:pos x="1199961" y="0"/>
                </a:cxn>
                <a:cxn ang="0">
                  <a:pos x="0" y="559981"/>
                </a:cxn>
                <a:cxn ang="0">
                  <a:pos x="841454" y="933303"/>
                </a:cxn>
                <a:cxn ang="0">
                  <a:pos x="1199961" y="0"/>
                </a:cxn>
              </a:cxnLst>
              <a:pathLst>
                <a:path w="405" h="315">
                  <a:moveTo>
                    <a:pt x="405" y="0"/>
                  </a:moveTo>
                  <a:lnTo>
                    <a:pt x="0" y="189"/>
                  </a:lnTo>
                  <a:lnTo>
                    <a:pt x="284" y="315"/>
                  </a:lnTo>
                  <a:lnTo>
                    <a:pt x="40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FA8538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40974" name="Freeform 31"/>
            <p:cNvSpPr/>
            <p:nvPr/>
          </p:nvSpPr>
          <p:spPr>
            <a:xfrm>
              <a:off x="1907035" y="1406657"/>
              <a:ext cx="1010338" cy="1149591"/>
            </a:xfrm>
            <a:custGeom>
              <a:avLst/>
              <a:gdLst/>
              <a:ahLst/>
              <a:cxnLst>
                <a:cxn ang="0">
                  <a:pos x="358507" y="0"/>
                </a:cxn>
                <a:cxn ang="0">
                  <a:pos x="1010338" y="1149591"/>
                </a:cxn>
                <a:cxn ang="0">
                  <a:pos x="0" y="933301"/>
                </a:cxn>
                <a:cxn ang="0">
                  <a:pos x="358507" y="0"/>
                </a:cxn>
              </a:cxnLst>
              <a:pathLst>
                <a:path w="341" h="388">
                  <a:moveTo>
                    <a:pt x="121" y="0"/>
                  </a:moveTo>
                  <a:lnTo>
                    <a:pt x="341" y="388"/>
                  </a:lnTo>
                  <a:lnTo>
                    <a:pt x="0" y="315"/>
                  </a:lnTo>
                  <a:lnTo>
                    <a:pt x="12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FD3F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40975" name="Freeform 32"/>
            <p:cNvSpPr/>
            <p:nvPr/>
          </p:nvSpPr>
          <p:spPr>
            <a:xfrm>
              <a:off x="2265543" y="600758"/>
              <a:ext cx="651830" cy="805899"/>
            </a:xfrm>
            <a:custGeom>
              <a:avLst/>
              <a:gdLst/>
              <a:ahLst/>
              <a:cxnLst>
                <a:cxn ang="0">
                  <a:pos x="405912" y="0"/>
                </a:cxn>
                <a:cxn ang="0">
                  <a:pos x="651830" y="242954"/>
                </a:cxn>
                <a:cxn ang="0">
                  <a:pos x="0" y="805899"/>
                </a:cxn>
                <a:cxn ang="0">
                  <a:pos x="405912" y="0"/>
                </a:cxn>
              </a:cxnLst>
              <a:pathLst>
                <a:path w="220" h="272">
                  <a:moveTo>
                    <a:pt x="137" y="0"/>
                  </a:moveTo>
                  <a:lnTo>
                    <a:pt x="220" y="82"/>
                  </a:lnTo>
                  <a:lnTo>
                    <a:pt x="0" y="272"/>
                  </a:lnTo>
                  <a:lnTo>
                    <a:pt x="13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02579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40976" name="Freeform 33"/>
            <p:cNvSpPr/>
            <p:nvPr/>
          </p:nvSpPr>
          <p:spPr>
            <a:xfrm>
              <a:off x="1065581" y="1000744"/>
              <a:ext cx="1199961" cy="965893"/>
            </a:xfrm>
            <a:custGeom>
              <a:avLst/>
              <a:gdLst/>
              <a:ahLst/>
              <a:cxnLst>
                <a:cxn ang="0">
                  <a:pos x="1199961" y="405912"/>
                </a:cxn>
                <a:cxn ang="0">
                  <a:pos x="302212" y="0"/>
                </a:cxn>
                <a:cxn ang="0">
                  <a:pos x="0" y="965893"/>
                </a:cxn>
                <a:cxn ang="0">
                  <a:pos x="1199961" y="405912"/>
                </a:cxn>
              </a:cxnLst>
              <a:pathLst>
                <a:path w="405" h="326">
                  <a:moveTo>
                    <a:pt x="405" y="137"/>
                  </a:moveTo>
                  <a:lnTo>
                    <a:pt x="102" y="0"/>
                  </a:lnTo>
                  <a:lnTo>
                    <a:pt x="0" y="326"/>
                  </a:lnTo>
                  <a:lnTo>
                    <a:pt x="405" y="137"/>
                  </a:lnTo>
                  <a:close/>
                </a:path>
              </a:pathLst>
            </a:custGeom>
            <a:noFill/>
            <a:ln w="9525" cap="flat" cmpd="sng">
              <a:solidFill>
                <a:srgbClr val="E02579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</p:grpSp>
      <p:sp>
        <p:nvSpPr>
          <p:cNvPr id="27" name="文本框 26"/>
          <p:cNvSpPr txBox="1"/>
          <p:nvPr/>
        </p:nvSpPr>
        <p:spPr>
          <a:xfrm>
            <a:off x="1241425" y="198120"/>
            <a:ext cx="716407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l"/>
            <a:r>
              <a:rPr lang="en-US" altLang="zh-CN" sz="2400" b="1" dirty="0" smtClean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Contents-</a:t>
            </a:r>
            <a:r>
              <a:rPr lang="zh-CN" altLang="en-US" sz="2400" b="1" dirty="0" smtClean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语义场释义</a:t>
            </a:r>
            <a:r>
              <a:rPr lang="en-US" altLang="zh-CN" sz="2400" b="1" dirty="0" smtClean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Paraphrase 4-</a:t>
            </a:r>
            <a:r>
              <a:rPr lang="zh-CN" altLang="en-US" sz="2400" b="1" dirty="0" smtClean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“观点主张”</a:t>
            </a:r>
            <a:endParaRPr lang="zh-CN" altLang="en-US" sz="2400" b="1" dirty="0" smtClean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871710" y="4220845"/>
            <a:ext cx="2367280" cy="2496185"/>
          </a:xfrm>
          <a:prstGeom prst="rect">
            <a:avLst/>
          </a:prstGeom>
          <a:solidFill>
            <a:srgbClr val="FCF8D2"/>
          </a:solidFill>
        </p:spPr>
        <p:txBody>
          <a:bodyPr wrap="square" rtlCol="0">
            <a:noAutofit/>
          </a:bodyPr>
          <a:p>
            <a:pPr algn="ctr"/>
            <a:r>
              <a:rPr lang="zh-CN" altLang="en-US" sz="3200" b="1">
                <a:solidFill>
                  <a:srgbClr val="C00000"/>
                </a:solidFill>
              </a:rPr>
              <a:t>态度</a:t>
            </a:r>
            <a:endParaRPr lang="zh-CN" altLang="en-US" sz="3200" b="1">
              <a:solidFill>
                <a:srgbClr val="C00000"/>
              </a:solidFill>
            </a:endParaRPr>
          </a:p>
          <a:p>
            <a:pPr algn="ctr"/>
            <a:r>
              <a:rPr lang="zh-CN" altLang="en-US" sz="3200" b="1">
                <a:solidFill>
                  <a:srgbClr val="C00000"/>
                </a:solidFill>
              </a:rPr>
              <a:t>决定高度</a:t>
            </a:r>
            <a:r>
              <a:rPr lang="en-US" altLang="zh-CN" sz="3200" b="1">
                <a:solidFill>
                  <a:srgbClr val="C00000"/>
                </a:solidFill>
              </a:rPr>
              <a:t>Attitude </a:t>
            </a:r>
            <a:endParaRPr lang="en-US" altLang="zh-CN" sz="3200" b="1">
              <a:solidFill>
                <a:srgbClr val="C00000"/>
              </a:solidFill>
            </a:endParaRPr>
          </a:p>
          <a:p>
            <a:pPr algn="ctr"/>
            <a:r>
              <a:rPr lang="en-US" altLang="zh-CN" sz="3200" b="1">
                <a:solidFill>
                  <a:srgbClr val="C00000"/>
                </a:solidFill>
              </a:rPr>
              <a:t>Is </a:t>
            </a:r>
            <a:endParaRPr lang="en-US" altLang="zh-CN" sz="3200" b="1">
              <a:solidFill>
                <a:srgbClr val="C00000"/>
              </a:solidFill>
            </a:endParaRPr>
          </a:p>
          <a:p>
            <a:pPr algn="ctr"/>
            <a:r>
              <a:rPr lang="en-US" altLang="zh-CN" sz="3200" b="1">
                <a:solidFill>
                  <a:srgbClr val="C00000"/>
                </a:solidFill>
              </a:rPr>
              <a:t>Altitude</a:t>
            </a:r>
            <a:endParaRPr lang="en-US" altLang="zh-CN" sz="3200" b="1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8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0" name="直接连接符 19"/>
          <p:cNvCxnSpPr/>
          <p:nvPr/>
        </p:nvCxnSpPr>
        <p:spPr>
          <a:xfrm>
            <a:off x="512860" y="688340"/>
            <a:ext cx="10972825" cy="0"/>
          </a:xfrm>
          <a:prstGeom prst="line">
            <a:avLst/>
          </a:prstGeom>
          <a:ln>
            <a:gradFill>
              <a:gsLst>
                <a:gs pos="0">
                  <a:srgbClr val="400040"/>
                </a:gs>
                <a:gs pos="32000">
                  <a:srgbClr val="8F0040"/>
                </a:gs>
                <a:gs pos="63000">
                  <a:srgbClr val="F27300"/>
                </a:gs>
                <a:gs pos="100000">
                  <a:srgbClr val="FFBF00"/>
                </a:gs>
              </a:gsLst>
              <a:lin ang="10800000" scaled="0"/>
            </a:gradFill>
          </a:ln>
        </p:spPr>
        <p:style>
          <a:lnRef idx="1">
            <a:srgbClr val="5B9BD5"/>
          </a:lnRef>
          <a:fillRef idx="0">
            <a:srgbClr val="5B9BD5"/>
          </a:fillRef>
          <a:effectRef idx="0">
            <a:srgbClr val="5B9BD5"/>
          </a:effectRef>
          <a:fontRef idx="minor">
            <a:sysClr val="windowText" lastClr="000000"/>
          </a:fontRef>
        </p:style>
      </p:cxnSp>
      <p:sp>
        <p:nvSpPr>
          <p:cNvPr id="25" name="矩形 24"/>
          <p:cNvSpPr/>
          <p:nvPr/>
        </p:nvSpPr>
        <p:spPr>
          <a:xfrm>
            <a:off x="0" y="6685613"/>
            <a:ext cx="12192000" cy="172387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/>
          <p:nvPr/>
        </p:nvPicPr>
        <p:blipFill>
          <a:blip r:embed="rId1"/>
          <a:stretch>
            <a:fillRect/>
          </a:stretch>
        </p:blipFill>
        <p:spPr>
          <a:xfrm>
            <a:off x="54610" y="6584950"/>
            <a:ext cx="708025" cy="2730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130" b="100000" l="0" r="39917">
                        <a14:foregroundMark x1="10187" y1="34463" x2="9563" y2="64407"/>
                        <a14:foregroundMark x1="18295" y1="11864" x2="16424" y2="37288"/>
                        <a14:foregroundMark x1="19751" y1="24294" x2="22453" y2="22599"/>
                        <a14:foregroundMark x1="13306" y1="20339" x2="14761" y2="25424"/>
                        <a14:foregroundMark x1="19335" y1="37288" x2="24532" y2="31638"/>
                        <a14:foregroundMark x1="28274" y1="31638" x2="28274" y2="45763"/>
                        <a14:foregroundMark x1="11850" y1="58192" x2="28690" y2="54237"/>
                        <a14:foregroundMark x1="11642" y1="48588" x2="26819" y2="45763"/>
                        <a14:foregroundMark x1="9563" y1="66102" x2="29730" y2="66667"/>
                        <a14:foregroundMark x1="28898" y1="55367" x2="27651" y2="61582"/>
                        <a14:foregroundMark x1="11227" y1="52542" x2="18295" y2="51977"/>
                        <a14:foregroundMark x1="20582" y1="61582" x2="25156" y2="58192"/>
                        <a14:foregroundMark x1="20166" y1="48588" x2="20166" y2="51412"/>
                        <a14:foregroundMark x1="13306" y1="74011" x2="18295" y2="82486"/>
                        <a14:foregroundMark x1="19751" y1="83616" x2="23909" y2="73446"/>
                      </a14:backgroundRemoval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>
            <a:off x="0" y="12700"/>
            <a:ext cx="1078865" cy="831850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414020" y="551815"/>
            <a:ext cx="140970" cy="121920"/>
            <a:chOff x="715963" y="600758"/>
            <a:chExt cx="2201410" cy="2201406"/>
          </a:xfrm>
        </p:grpSpPr>
        <p:sp>
          <p:nvSpPr>
            <p:cNvPr id="5" name="Freeform 20"/>
            <p:cNvSpPr/>
            <p:nvPr/>
          </p:nvSpPr>
          <p:spPr>
            <a:xfrm>
              <a:off x="715963" y="843713"/>
              <a:ext cx="349618" cy="1712535"/>
            </a:xfrm>
            <a:custGeom>
              <a:avLst/>
              <a:gdLst/>
              <a:ahLst/>
              <a:cxnLst>
                <a:cxn ang="0">
                  <a:pos x="349618" y="1122925"/>
                </a:cxn>
                <a:cxn ang="0">
                  <a:pos x="0" y="1712535"/>
                </a:cxn>
                <a:cxn ang="0">
                  <a:pos x="0" y="0"/>
                </a:cxn>
                <a:cxn ang="0">
                  <a:pos x="349618" y="1122925"/>
                </a:cxn>
              </a:cxnLst>
              <a:pathLst>
                <a:path w="118" h="578">
                  <a:moveTo>
                    <a:pt x="118" y="379"/>
                  </a:moveTo>
                  <a:lnTo>
                    <a:pt x="0" y="578"/>
                  </a:lnTo>
                  <a:lnTo>
                    <a:pt x="0" y="0"/>
                  </a:lnTo>
                  <a:lnTo>
                    <a:pt x="118" y="379"/>
                  </a:lnTo>
                  <a:close/>
                </a:path>
              </a:pathLst>
            </a:custGeom>
            <a:noFill/>
            <a:ln w="9525" cap="flat" cmpd="sng">
              <a:solidFill>
                <a:srgbClr val="FEF22A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6" name="Freeform 21"/>
            <p:cNvSpPr/>
            <p:nvPr/>
          </p:nvSpPr>
          <p:spPr>
            <a:xfrm>
              <a:off x="715963" y="600758"/>
              <a:ext cx="651830" cy="399987"/>
            </a:xfrm>
            <a:custGeom>
              <a:avLst/>
              <a:gdLst/>
              <a:ahLst/>
              <a:cxnLst>
                <a:cxn ang="0">
                  <a:pos x="651830" y="399987"/>
                </a:cxn>
                <a:cxn ang="0">
                  <a:pos x="0" y="242955"/>
                </a:cxn>
                <a:cxn ang="0">
                  <a:pos x="242954" y="0"/>
                </a:cxn>
                <a:cxn ang="0">
                  <a:pos x="651830" y="399987"/>
                </a:cxn>
              </a:cxnLst>
              <a:pathLst>
                <a:path w="220" h="135">
                  <a:moveTo>
                    <a:pt x="220" y="135"/>
                  </a:moveTo>
                  <a:lnTo>
                    <a:pt x="0" y="82"/>
                  </a:lnTo>
                  <a:lnTo>
                    <a:pt x="82" y="0"/>
                  </a:lnTo>
                  <a:lnTo>
                    <a:pt x="220" y="135"/>
                  </a:lnTo>
                  <a:close/>
                </a:path>
              </a:pathLst>
            </a:custGeom>
            <a:noFill/>
            <a:ln w="9525" cap="flat" cmpd="sng">
              <a:solidFill>
                <a:srgbClr val="5B3B87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7" name="Freeform 22"/>
            <p:cNvSpPr/>
            <p:nvPr/>
          </p:nvSpPr>
          <p:spPr>
            <a:xfrm>
              <a:off x="715963" y="1966637"/>
              <a:ext cx="349618" cy="835527"/>
            </a:xfrm>
            <a:custGeom>
              <a:avLst/>
              <a:gdLst/>
              <a:ahLst/>
              <a:cxnLst>
                <a:cxn ang="0">
                  <a:pos x="349618" y="0"/>
                </a:cxn>
                <a:cxn ang="0">
                  <a:pos x="242954" y="835527"/>
                </a:cxn>
                <a:cxn ang="0">
                  <a:pos x="0" y="589609"/>
                </a:cxn>
                <a:cxn ang="0">
                  <a:pos x="349618" y="0"/>
                </a:cxn>
              </a:cxnLst>
              <a:pathLst>
                <a:path w="118" h="282">
                  <a:moveTo>
                    <a:pt x="118" y="0"/>
                  </a:moveTo>
                  <a:lnTo>
                    <a:pt x="82" y="282"/>
                  </a:lnTo>
                  <a:lnTo>
                    <a:pt x="0" y="199"/>
                  </a:lnTo>
                  <a:lnTo>
                    <a:pt x="11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FD665B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8" name="Freeform 23"/>
            <p:cNvSpPr/>
            <p:nvPr/>
          </p:nvSpPr>
          <p:spPr>
            <a:xfrm>
              <a:off x="715963" y="843713"/>
              <a:ext cx="651830" cy="1122926"/>
            </a:xfrm>
            <a:custGeom>
              <a:avLst/>
              <a:gdLst/>
              <a:ahLst/>
              <a:cxnLst>
                <a:cxn ang="0">
                  <a:pos x="651830" y="157031"/>
                </a:cxn>
                <a:cxn ang="0">
                  <a:pos x="349617" y="1122926"/>
                </a:cxn>
                <a:cxn ang="0">
                  <a:pos x="0" y="0"/>
                </a:cxn>
                <a:cxn ang="0">
                  <a:pos x="651830" y="157031"/>
                </a:cxn>
              </a:cxnLst>
              <a:pathLst>
                <a:path w="220" h="379">
                  <a:moveTo>
                    <a:pt x="220" y="53"/>
                  </a:moveTo>
                  <a:lnTo>
                    <a:pt x="118" y="379"/>
                  </a:lnTo>
                  <a:lnTo>
                    <a:pt x="0" y="0"/>
                  </a:lnTo>
                  <a:lnTo>
                    <a:pt x="220" y="53"/>
                  </a:lnTo>
                  <a:close/>
                </a:path>
              </a:pathLst>
            </a:custGeom>
            <a:noFill/>
            <a:ln w="9525" cap="flat" cmpd="sng">
              <a:solidFill>
                <a:srgbClr val="A82878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10" name="Freeform 24"/>
            <p:cNvSpPr/>
            <p:nvPr/>
          </p:nvSpPr>
          <p:spPr>
            <a:xfrm>
              <a:off x="958918" y="1966637"/>
              <a:ext cx="948117" cy="835527"/>
            </a:xfrm>
            <a:custGeom>
              <a:avLst/>
              <a:gdLst/>
              <a:ahLst/>
              <a:cxnLst>
                <a:cxn ang="0">
                  <a:pos x="948117" y="373320"/>
                </a:cxn>
                <a:cxn ang="0">
                  <a:pos x="0" y="835527"/>
                </a:cxn>
                <a:cxn ang="0">
                  <a:pos x="106663" y="0"/>
                </a:cxn>
                <a:cxn ang="0">
                  <a:pos x="948117" y="373320"/>
                </a:cxn>
              </a:cxnLst>
              <a:pathLst>
                <a:path w="320" h="282">
                  <a:moveTo>
                    <a:pt x="320" y="126"/>
                  </a:moveTo>
                  <a:lnTo>
                    <a:pt x="0" y="282"/>
                  </a:lnTo>
                  <a:lnTo>
                    <a:pt x="36" y="0"/>
                  </a:lnTo>
                  <a:lnTo>
                    <a:pt x="320" y="126"/>
                  </a:lnTo>
                  <a:close/>
                </a:path>
              </a:pathLst>
            </a:custGeom>
            <a:noFill/>
            <a:ln w="9525" cap="flat" cmpd="sng">
              <a:solidFill>
                <a:srgbClr val="FEF22A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12" name="Freeform 25"/>
            <p:cNvSpPr/>
            <p:nvPr/>
          </p:nvSpPr>
          <p:spPr>
            <a:xfrm>
              <a:off x="958918" y="600758"/>
              <a:ext cx="1712536" cy="399987"/>
            </a:xfrm>
            <a:custGeom>
              <a:avLst/>
              <a:gdLst/>
              <a:ahLst/>
              <a:cxnLst>
                <a:cxn ang="0">
                  <a:pos x="408875" y="399987"/>
                </a:cxn>
                <a:cxn ang="0">
                  <a:pos x="0" y="0"/>
                </a:cxn>
                <a:cxn ang="0">
                  <a:pos x="1712536" y="0"/>
                </a:cxn>
                <a:cxn ang="0">
                  <a:pos x="408875" y="399987"/>
                </a:cxn>
              </a:cxnLst>
              <a:pathLst>
                <a:path w="578" h="135">
                  <a:moveTo>
                    <a:pt x="138" y="135"/>
                  </a:moveTo>
                  <a:lnTo>
                    <a:pt x="0" y="0"/>
                  </a:lnTo>
                  <a:lnTo>
                    <a:pt x="578" y="0"/>
                  </a:lnTo>
                  <a:lnTo>
                    <a:pt x="138" y="135"/>
                  </a:lnTo>
                  <a:close/>
                </a:path>
              </a:pathLst>
            </a:custGeom>
            <a:noFill/>
            <a:ln w="9525" cap="flat" cmpd="sng">
              <a:solidFill>
                <a:srgbClr val="79307A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13" name="Freeform 26"/>
            <p:cNvSpPr/>
            <p:nvPr/>
          </p:nvSpPr>
          <p:spPr>
            <a:xfrm>
              <a:off x="958918" y="2339957"/>
              <a:ext cx="1712536" cy="462207"/>
            </a:xfrm>
            <a:custGeom>
              <a:avLst/>
              <a:gdLst/>
              <a:ahLst/>
              <a:cxnLst>
                <a:cxn ang="0">
                  <a:pos x="948116" y="0"/>
                </a:cxn>
                <a:cxn ang="0">
                  <a:pos x="1712536" y="462207"/>
                </a:cxn>
                <a:cxn ang="0">
                  <a:pos x="0" y="462207"/>
                </a:cxn>
                <a:cxn ang="0">
                  <a:pos x="948116" y="0"/>
                </a:cxn>
              </a:cxnLst>
              <a:pathLst>
                <a:path w="578" h="156">
                  <a:moveTo>
                    <a:pt x="320" y="0"/>
                  </a:moveTo>
                  <a:lnTo>
                    <a:pt x="578" y="156"/>
                  </a:lnTo>
                  <a:lnTo>
                    <a:pt x="0" y="156"/>
                  </a:lnTo>
                  <a:lnTo>
                    <a:pt x="32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FA8538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14" name="Freeform 27"/>
            <p:cNvSpPr/>
            <p:nvPr/>
          </p:nvSpPr>
          <p:spPr>
            <a:xfrm>
              <a:off x="1367793" y="600758"/>
              <a:ext cx="1303661" cy="805899"/>
            </a:xfrm>
            <a:custGeom>
              <a:avLst/>
              <a:gdLst/>
              <a:ahLst/>
              <a:cxnLst>
                <a:cxn ang="0">
                  <a:pos x="1303661" y="0"/>
                </a:cxn>
                <a:cxn ang="0">
                  <a:pos x="897748" y="805899"/>
                </a:cxn>
                <a:cxn ang="0">
                  <a:pos x="0" y="399986"/>
                </a:cxn>
                <a:cxn ang="0">
                  <a:pos x="1303661" y="0"/>
                </a:cxn>
              </a:cxnLst>
              <a:pathLst>
                <a:path w="440" h="272">
                  <a:moveTo>
                    <a:pt x="440" y="0"/>
                  </a:moveTo>
                  <a:lnTo>
                    <a:pt x="303" y="272"/>
                  </a:lnTo>
                  <a:lnTo>
                    <a:pt x="0" y="135"/>
                  </a:lnTo>
                  <a:lnTo>
                    <a:pt x="44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82878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15" name="Freeform 28"/>
            <p:cNvSpPr/>
            <p:nvPr/>
          </p:nvSpPr>
          <p:spPr>
            <a:xfrm>
              <a:off x="2265543" y="843713"/>
              <a:ext cx="651830" cy="1712535"/>
            </a:xfrm>
            <a:custGeom>
              <a:avLst/>
              <a:gdLst/>
              <a:ahLst/>
              <a:cxnLst>
                <a:cxn ang="0">
                  <a:pos x="651830" y="0"/>
                </a:cxn>
                <a:cxn ang="0">
                  <a:pos x="651830" y="1712535"/>
                </a:cxn>
                <a:cxn ang="0">
                  <a:pos x="0" y="562944"/>
                </a:cxn>
                <a:cxn ang="0">
                  <a:pos x="651830" y="0"/>
                </a:cxn>
              </a:cxnLst>
              <a:pathLst>
                <a:path w="220" h="578">
                  <a:moveTo>
                    <a:pt x="220" y="0"/>
                  </a:moveTo>
                  <a:lnTo>
                    <a:pt x="220" y="578"/>
                  </a:lnTo>
                  <a:lnTo>
                    <a:pt x="0" y="190"/>
                  </a:lnTo>
                  <a:lnTo>
                    <a:pt x="22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F1286A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16" name="Freeform 29"/>
            <p:cNvSpPr/>
            <p:nvPr/>
          </p:nvSpPr>
          <p:spPr>
            <a:xfrm>
              <a:off x="1907035" y="2339957"/>
              <a:ext cx="1010338" cy="462207"/>
            </a:xfrm>
            <a:custGeom>
              <a:avLst/>
              <a:gdLst/>
              <a:ahLst/>
              <a:cxnLst>
                <a:cxn ang="0">
                  <a:pos x="1010338" y="216289"/>
                </a:cxn>
                <a:cxn ang="0">
                  <a:pos x="0" y="0"/>
                </a:cxn>
                <a:cxn ang="0">
                  <a:pos x="764419" y="462207"/>
                </a:cxn>
                <a:cxn ang="0">
                  <a:pos x="1010338" y="216289"/>
                </a:cxn>
              </a:cxnLst>
              <a:pathLst>
                <a:path w="341" h="156">
                  <a:moveTo>
                    <a:pt x="341" y="73"/>
                  </a:moveTo>
                  <a:lnTo>
                    <a:pt x="0" y="0"/>
                  </a:lnTo>
                  <a:lnTo>
                    <a:pt x="258" y="156"/>
                  </a:lnTo>
                  <a:lnTo>
                    <a:pt x="341" y="73"/>
                  </a:lnTo>
                  <a:close/>
                </a:path>
              </a:pathLst>
            </a:custGeom>
            <a:noFill/>
            <a:ln w="9525" cap="flat" cmpd="sng">
              <a:solidFill>
                <a:srgbClr val="FD665B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17" name="Freeform 30"/>
            <p:cNvSpPr/>
            <p:nvPr/>
          </p:nvSpPr>
          <p:spPr>
            <a:xfrm>
              <a:off x="1065581" y="1406657"/>
              <a:ext cx="1199961" cy="933303"/>
            </a:xfrm>
            <a:custGeom>
              <a:avLst/>
              <a:gdLst/>
              <a:ahLst/>
              <a:cxnLst>
                <a:cxn ang="0">
                  <a:pos x="1199961" y="0"/>
                </a:cxn>
                <a:cxn ang="0">
                  <a:pos x="0" y="559981"/>
                </a:cxn>
                <a:cxn ang="0">
                  <a:pos x="841454" y="933303"/>
                </a:cxn>
                <a:cxn ang="0">
                  <a:pos x="1199961" y="0"/>
                </a:cxn>
              </a:cxnLst>
              <a:pathLst>
                <a:path w="405" h="315">
                  <a:moveTo>
                    <a:pt x="405" y="0"/>
                  </a:moveTo>
                  <a:lnTo>
                    <a:pt x="0" y="189"/>
                  </a:lnTo>
                  <a:lnTo>
                    <a:pt x="284" y="315"/>
                  </a:lnTo>
                  <a:lnTo>
                    <a:pt x="40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FA8538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18" name="Freeform 31"/>
            <p:cNvSpPr/>
            <p:nvPr/>
          </p:nvSpPr>
          <p:spPr>
            <a:xfrm>
              <a:off x="1907035" y="1406657"/>
              <a:ext cx="1010338" cy="1149591"/>
            </a:xfrm>
            <a:custGeom>
              <a:avLst/>
              <a:gdLst/>
              <a:ahLst/>
              <a:cxnLst>
                <a:cxn ang="0">
                  <a:pos x="358507" y="0"/>
                </a:cxn>
                <a:cxn ang="0">
                  <a:pos x="1010338" y="1149591"/>
                </a:cxn>
                <a:cxn ang="0">
                  <a:pos x="0" y="933301"/>
                </a:cxn>
                <a:cxn ang="0">
                  <a:pos x="358507" y="0"/>
                </a:cxn>
              </a:cxnLst>
              <a:pathLst>
                <a:path w="341" h="388">
                  <a:moveTo>
                    <a:pt x="121" y="0"/>
                  </a:moveTo>
                  <a:lnTo>
                    <a:pt x="341" y="388"/>
                  </a:lnTo>
                  <a:lnTo>
                    <a:pt x="0" y="315"/>
                  </a:lnTo>
                  <a:lnTo>
                    <a:pt x="12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FD3F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19" name="Freeform 32"/>
            <p:cNvSpPr/>
            <p:nvPr/>
          </p:nvSpPr>
          <p:spPr>
            <a:xfrm>
              <a:off x="2265543" y="600758"/>
              <a:ext cx="651830" cy="805899"/>
            </a:xfrm>
            <a:custGeom>
              <a:avLst/>
              <a:gdLst/>
              <a:ahLst/>
              <a:cxnLst>
                <a:cxn ang="0">
                  <a:pos x="405912" y="0"/>
                </a:cxn>
                <a:cxn ang="0">
                  <a:pos x="651830" y="242954"/>
                </a:cxn>
                <a:cxn ang="0">
                  <a:pos x="0" y="805899"/>
                </a:cxn>
                <a:cxn ang="0">
                  <a:pos x="405912" y="0"/>
                </a:cxn>
              </a:cxnLst>
              <a:pathLst>
                <a:path w="220" h="272">
                  <a:moveTo>
                    <a:pt x="137" y="0"/>
                  </a:moveTo>
                  <a:lnTo>
                    <a:pt x="220" y="82"/>
                  </a:lnTo>
                  <a:lnTo>
                    <a:pt x="0" y="272"/>
                  </a:lnTo>
                  <a:lnTo>
                    <a:pt x="13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02579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22" name="Freeform 33"/>
            <p:cNvSpPr/>
            <p:nvPr/>
          </p:nvSpPr>
          <p:spPr>
            <a:xfrm>
              <a:off x="1065581" y="1000744"/>
              <a:ext cx="1199961" cy="965893"/>
            </a:xfrm>
            <a:custGeom>
              <a:avLst/>
              <a:gdLst/>
              <a:ahLst/>
              <a:cxnLst>
                <a:cxn ang="0">
                  <a:pos x="1199961" y="405912"/>
                </a:cxn>
                <a:cxn ang="0">
                  <a:pos x="302212" y="0"/>
                </a:cxn>
                <a:cxn ang="0">
                  <a:pos x="0" y="965893"/>
                </a:cxn>
                <a:cxn ang="0">
                  <a:pos x="1199961" y="405912"/>
                </a:cxn>
              </a:cxnLst>
              <a:pathLst>
                <a:path w="405" h="326">
                  <a:moveTo>
                    <a:pt x="405" y="137"/>
                  </a:moveTo>
                  <a:lnTo>
                    <a:pt x="102" y="0"/>
                  </a:lnTo>
                  <a:lnTo>
                    <a:pt x="0" y="326"/>
                  </a:lnTo>
                  <a:lnTo>
                    <a:pt x="405" y="137"/>
                  </a:lnTo>
                  <a:close/>
                </a:path>
              </a:pathLst>
            </a:custGeom>
            <a:noFill/>
            <a:ln w="9525" cap="flat" cmpd="sng">
              <a:solidFill>
                <a:srgbClr val="E02579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</p:grpSp>
      <p:sp>
        <p:nvSpPr>
          <p:cNvPr id="27" name="文本框 26"/>
          <p:cNvSpPr txBox="1"/>
          <p:nvPr/>
        </p:nvSpPr>
        <p:spPr>
          <a:xfrm>
            <a:off x="1241425" y="198120"/>
            <a:ext cx="835977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/>
            <a:r>
              <a:rPr lang="en-US" altLang="zh-CN" sz="2400" b="1" dirty="0" smtClean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38. </a:t>
            </a:r>
            <a:r>
              <a:rPr lang="zh-CN" altLang="en-US" sz="2400" b="1" dirty="0" smtClean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倡议，主张</a:t>
            </a:r>
            <a:r>
              <a:rPr lang="en-US" altLang="zh-CN" sz="2400" b="1" dirty="0" smtClean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call for/on; urge; hold the view that</a:t>
            </a:r>
            <a:endParaRPr lang="en-US" altLang="zh-CN" sz="2400" b="1" dirty="0" smtClean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ea"/>
            </a:endParaRPr>
          </a:p>
        </p:txBody>
      </p:sp>
      <p:sp>
        <p:nvSpPr>
          <p:cNvPr id="11272" name="AutoShape 36"/>
          <p:cNvSpPr/>
          <p:nvPr>
            <p:custDataLst>
              <p:tags r:id="rId4"/>
            </p:custDataLst>
          </p:nvPr>
        </p:nvSpPr>
        <p:spPr>
          <a:xfrm>
            <a:off x="111125" y="826135"/>
            <a:ext cx="4498975" cy="5765165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FFFFFF"/>
              </a:gs>
              <a:gs pos="100000">
                <a:srgbClr val="FBFBBB">
                  <a:alpha val="89999"/>
                </a:srgbClr>
              </a:gs>
            </a:gsLst>
            <a:lin ang="0" scaled="1"/>
            <a:tileRect/>
          </a:gradFill>
          <a:ln w="9525" cap="flat" cmpd="sng">
            <a:solidFill>
              <a:srgbClr val="C0C0C0"/>
            </a:solidFill>
            <a:prstDash val="solid"/>
            <a:headEnd type="none" w="med" len="med"/>
            <a:tailEnd type="none" w="med" len="med"/>
          </a:ln>
          <a:effectLst>
            <a:prstShdw prst="shdw13" dist="53882" dir="13499999">
              <a:srgbClr val="F5B363">
                <a:alpha val="50000"/>
              </a:srgbClr>
            </a:prstShdw>
          </a:effectLst>
        </p:spPr>
        <p:txBody>
          <a:bodyPr wrap="none" anchor="ctr"/>
          <a:p>
            <a:pPr algn="l"/>
            <a:endParaRPr lang="en-US" altLang="zh-CN" sz="20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02175" y="779780"/>
            <a:ext cx="7433945" cy="5814695"/>
          </a:xfrm>
          <a:prstGeom prst="rect">
            <a:avLst/>
          </a:prstGeom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</p:pic>
      <p:pic>
        <p:nvPicPr>
          <p:cNvPr id="9" name="图片 8"/>
          <p:cNvPicPr/>
          <p:nvPr/>
        </p:nvPicPr>
        <p:blipFill>
          <a:blip r:embed="rId6"/>
          <a:stretch>
            <a:fillRect/>
          </a:stretch>
        </p:blipFill>
        <p:spPr>
          <a:xfrm>
            <a:off x="10135870" y="5061585"/>
            <a:ext cx="2321560" cy="190373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969515" y="6146366"/>
            <a:ext cx="520050" cy="819282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 flipH="1">
            <a:off x="-60325" y="5960745"/>
            <a:ext cx="1266190" cy="773430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111125" y="1094740"/>
            <a:ext cx="4477385" cy="50927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ts val="3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000"/>
              <a:t>①</a:t>
            </a:r>
            <a:r>
              <a:rPr lang="zh-CN" sz="1600" b="1" i="1">
                <a:latin typeface="Times New Roman" panose="02020603050405020304"/>
                <a:ea typeface="黑体" panose="02010609060101010101" pitchFamily="49" charset="-122"/>
              </a:rPr>
              <a:t> </a:t>
            </a:r>
            <a:r>
              <a:rPr lang="en-US" altLang="zh-CN" sz="2400" b="1" u="sng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be in favor of</a:t>
            </a:r>
            <a:r>
              <a:rPr lang="en-US" altLang="zh-CN" sz="2400" b="1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/</a:t>
            </a:r>
            <a:r>
              <a:rPr lang="en-US" altLang="zh-CN" sz="2400" b="1" u="sng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advocate</a:t>
            </a:r>
            <a:r>
              <a:rPr lang="en-US" altLang="zh-CN" sz="2400" b="1" baseline="-25000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(doing) sth</a:t>
            </a:r>
            <a:r>
              <a:rPr lang="en-US" altLang="zh-CN" sz="1600" b="1" i="1">
                <a:latin typeface="Times New Roman" panose="02020603050405020304"/>
                <a:ea typeface="黑体" panose="02010609060101010101" pitchFamily="49" charset="-122"/>
                <a:sym typeface="+mn-ea"/>
              </a:rPr>
              <a:t> </a:t>
            </a:r>
            <a:endParaRPr lang="en-US" altLang="zh-CN" sz="1600" b="1" i="1">
              <a:latin typeface="Times New Roman" panose="02020603050405020304"/>
              <a:ea typeface="黑体" panose="02010609060101010101" pitchFamily="49" charset="-122"/>
              <a:sym typeface="+mn-ea"/>
            </a:endParaRPr>
          </a:p>
          <a:p>
            <a:pPr indent="0" fontAlgn="auto">
              <a:lnSpc>
                <a:spcPts val="3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 i="1">
                <a:latin typeface="Times New Roman" panose="02020603050405020304"/>
                <a:ea typeface="黑体" panose="02010609060101010101" pitchFamily="49" charset="-122"/>
                <a:sym typeface="+mn-ea"/>
              </a:rPr>
              <a:t>     </a:t>
            </a:r>
            <a:r>
              <a:rPr lang="zh-CN" altLang="en-US" sz="1600" b="1" i="1">
                <a:latin typeface="Times New Roman" panose="02020603050405020304"/>
                <a:ea typeface="黑体" panose="02010609060101010101" pitchFamily="49" charset="-122"/>
                <a:sym typeface="+mn-ea"/>
              </a:rPr>
              <a:t>倡导做某事</a:t>
            </a:r>
            <a:endParaRPr lang="zh-CN" altLang="en-US" sz="1600" b="1" i="1">
              <a:latin typeface="Times New Roman" panose="02020603050405020304"/>
              <a:ea typeface="黑体" panose="02010609060101010101" pitchFamily="49" charset="-122"/>
              <a:sym typeface="+mn-ea"/>
            </a:endParaRPr>
          </a:p>
          <a:p>
            <a:pPr indent="0" fontAlgn="auto">
              <a:lnSpc>
                <a:spcPts val="3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 b="1" i="1">
                <a:latin typeface="Times New Roman" panose="02020603050405020304"/>
                <a:ea typeface="黑体" panose="02010609060101010101" pitchFamily="49" charset="-122"/>
                <a:sym typeface="+mn-ea"/>
              </a:rPr>
              <a:t> </a:t>
            </a:r>
            <a:r>
              <a:rPr lang="en-US" altLang="zh-CN" sz="1600" b="1" i="1">
                <a:latin typeface="Times New Roman" panose="02020603050405020304"/>
                <a:ea typeface="黑体" panose="02010609060101010101" pitchFamily="49" charset="-122"/>
                <a:sym typeface="+mn-ea"/>
              </a:rPr>
              <a:t>     </a:t>
            </a:r>
            <a:r>
              <a:rPr lang="zh-CN" altLang="en-US" sz="1600" b="1" i="1">
                <a:latin typeface="Times New Roman" panose="02020603050405020304"/>
                <a:ea typeface="黑体" panose="02010609060101010101" pitchFamily="49" charset="-122"/>
                <a:sym typeface="+mn-ea"/>
              </a:rPr>
              <a:t>---</a:t>
            </a:r>
            <a:r>
              <a:rPr lang="en-US" altLang="zh-CN" sz="2400" b="1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propose</a:t>
            </a:r>
            <a:r>
              <a:rPr lang="en-US" altLang="zh-CN" sz="1600" b="1" i="1">
                <a:latin typeface="Times New Roman" panose="02020603050405020304"/>
                <a:ea typeface="黑体" panose="02010609060101010101" pitchFamily="49" charset="-122"/>
                <a:sym typeface="+mn-ea"/>
              </a:rPr>
              <a:t>--</a:t>
            </a:r>
            <a:r>
              <a:rPr lang="en-US" altLang="zh-CN" sz="2400" b="1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argue</a:t>
            </a:r>
            <a:r>
              <a:rPr lang="en-US" altLang="zh-CN" sz="1600" b="1" i="1">
                <a:latin typeface="Times New Roman" panose="02020603050405020304"/>
                <a:ea typeface="黑体" panose="02010609060101010101" pitchFamily="49" charset="-122"/>
                <a:sym typeface="+mn-ea"/>
              </a:rPr>
              <a:t>--</a:t>
            </a:r>
            <a:r>
              <a:rPr lang="en-US" altLang="zh-CN" sz="2400" b="1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recommend</a:t>
            </a:r>
            <a:endParaRPr lang="en-US" altLang="zh-CN" sz="1600" b="1" i="1">
              <a:latin typeface="Times New Roman" panose="02020603050405020304"/>
              <a:ea typeface="黑体" panose="02010609060101010101" pitchFamily="49" charset="-122"/>
            </a:endParaRPr>
          </a:p>
          <a:p>
            <a:pPr indent="0" fontAlgn="auto">
              <a:lnSpc>
                <a:spcPts val="3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000"/>
              <a:t>②</a:t>
            </a:r>
            <a:r>
              <a:rPr lang="en-US" altLang="zh-CN" sz="2400" b="1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maintain</a:t>
            </a:r>
            <a:r>
              <a:rPr lang="en-US" altLang="zh-CN" sz="1600" b="1" i="1">
                <a:latin typeface="Times New Roman" panose="02020603050405020304"/>
                <a:ea typeface="黑体" panose="02010609060101010101" pitchFamily="49" charset="-122"/>
                <a:sym typeface="+mn-ea"/>
              </a:rPr>
              <a:t> /me</a:t>
            </a:r>
            <a:r>
              <a:rPr lang="en-US" altLang="en-US" sz="1600" b="1" i="1">
                <a:latin typeface="Times New Roman" panose="02020603050405020304"/>
                <a:ea typeface="黑体" panose="02010609060101010101" pitchFamily="49" charset="-122"/>
                <a:sym typeface="+mn-ea"/>
              </a:rPr>
              <a:t>ɪ</a:t>
            </a:r>
            <a:r>
              <a:rPr lang="en-US" altLang="zh-CN" sz="1600" b="1" i="1">
                <a:latin typeface="Times New Roman" panose="02020603050405020304"/>
                <a:ea typeface="黑体" panose="02010609060101010101" pitchFamily="49" charset="-122"/>
                <a:sym typeface="+mn-ea"/>
              </a:rPr>
              <a:t>nˈte</a:t>
            </a:r>
            <a:r>
              <a:rPr lang="en-US" altLang="en-US" sz="1600" b="1" i="1">
                <a:latin typeface="Times New Roman" panose="02020603050405020304"/>
                <a:ea typeface="黑体" panose="02010609060101010101" pitchFamily="49" charset="-122"/>
                <a:sym typeface="+mn-ea"/>
              </a:rPr>
              <a:t>ɪ</a:t>
            </a:r>
            <a:r>
              <a:rPr lang="en-US" altLang="zh-CN" sz="1600" b="1" i="1">
                <a:latin typeface="Times New Roman" panose="02020603050405020304"/>
                <a:ea typeface="黑体" panose="02010609060101010101" pitchFamily="49" charset="-122"/>
                <a:sym typeface="+mn-ea"/>
              </a:rPr>
              <a:t>n/ </a:t>
            </a:r>
            <a:endParaRPr lang="en-US" altLang="zh-CN" sz="1600" b="1" i="1">
              <a:latin typeface="Times New Roman" panose="02020603050405020304"/>
              <a:ea typeface="黑体" panose="02010609060101010101" pitchFamily="49" charset="-122"/>
              <a:sym typeface="+mn-ea"/>
            </a:endParaRPr>
          </a:p>
          <a:p>
            <a:pPr indent="0" fontAlgn="auto">
              <a:lnSpc>
                <a:spcPts val="3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 i="1">
                <a:latin typeface="Times New Roman" panose="02020603050405020304"/>
                <a:ea typeface="黑体" panose="02010609060101010101" pitchFamily="49" charset="-122"/>
                <a:sym typeface="+mn-ea"/>
              </a:rPr>
              <a:t>      v.</a:t>
            </a:r>
            <a:r>
              <a:rPr lang="zh-CN" altLang="en-US" sz="1600" b="1" i="1">
                <a:latin typeface="Times New Roman" panose="02020603050405020304"/>
                <a:ea typeface="黑体" panose="02010609060101010101" pitchFamily="49" charset="-122"/>
                <a:sym typeface="+mn-ea"/>
              </a:rPr>
              <a:t>维持；维修，保养；断言，主张</a:t>
            </a:r>
            <a:endParaRPr lang="zh-CN" altLang="en-US" sz="1600" b="1" i="1">
              <a:latin typeface="Times New Roman" panose="02020603050405020304"/>
              <a:ea typeface="黑体" panose="02010609060101010101" pitchFamily="49" charset="-122"/>
            </a:endParaRPr>
          </a:p>
          <a:p>
            <a:pPr indent="0" fontAlgn="auto">
              <a:lnSpc>
                <a:spcPts val="3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000"/>
              <a:t>③</a:t>
            </a:r>
            <a:r>
              <a:rPr lang="zh-CN" sz="1600" b="1" i="1">
                <a:latin typeface="Times New Roman" panose="02020603050405020304"/>
                <a:ea typeface="黑体" panose="02010609060101010101" pitchFamily="49" charset="-122"/>
              </a:rPr>
              <a:t> </a:t>
            </a:r>
            <a:r>
              <a:rPr lang="en-US" altLang="zh-CN" sz="2400" b="1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submit</a:t>
            </a:r>
            <a:r>
              <a:rPr lang="en-US" altLang="zh-CN" sz="1600" b="1" i="1">
                <a:latin typeface="Times New Roman" panose="02020603050405020304"/>
                <a:ea typeface="黑体" panose="02010609060101010101" pitchFamily="49" charset="-122"/>
                <a:sym typeface="+mn-ea"/>
              </a:rPr>
              <a:t> /s</a:t>
            </a:r>
            <a:r>
              <a:rPr lang="en-US" altLang="en-US" sz="1600" b="1" i="1">
                <a:latin typeface="Times New Roman" panose="02020603050405020304"/>
                <a:ea typeface="黑体" panose="02010609060101010101" pitchFamily="49" charset="-122"/>
                <a:sym typeface="+mn-ea"/>
              </a:rPr>
              <a:t>ə</a:t>
            </a:r>
            <a:r>
              <a:rPr lang="en-US" altLang="zh-CN" sz="1600" b="1" i="1">
                <a:latin typeface="Times New Roman" panose="02020603050405020304"/>
                <a:ea typeface="黑体" panose="02010609060101010101" pitchFamily="49" charset="-122"/>
                <a:sym typeface="+mn-ea"/>
              </a:rPr>
              <a:t>bˈm</a:t>
            </a:r>
            <a:r>
              <a:rPr lang="en-US" altLang="en-US" sz="1600" b="1" i="1">
                <a:latin typeface="Times New Roman" panose="02020603050405020304"/>
                <a:ea typeface="黑体" panose="02010609060101010101" pitchFamily="49" charset="-122"/>
                <a:sym typeface="+mn-ea"/>
              </a:rPr>
              <a:t>ɪ</a:t>
            </a:r>
            <a:r>
              <a:rPr lang="en-US" altLang="zh-CN" sz="1600" b="1" i="1">
                <a:latin typeface="Times New Roman" panose="02020603050405020304"/>
                <a:ea typeface="黑体" panose="02010609060101010101" pitchFamily="49" charset="-122"/>
                <a:sym typeface="+mn-ea"/>
              </a:rPr>
              <a:t>t/ v.</a:t>
            </a:r>
            <a:r>
              <a:rPr lang="zh-CN" altLang="en-US" sz="1600" b="1" i="1">
                <a:latin typeface="Times New Roman" panose="02020603050405020304"/>
                <a:ea typeface="黑体" panose="02010609060101010101" pitchFamily="49" charset="-122"/>
                <a:sym typeface="+mn-ea"/>
              </a:rPr>
              <a:t>提交；建议，主张</a:t>
            </a:r>
            <a:endParaRPr lang="zh-CN" altLang="en-US" sz="1600" b="1" i="1">
              <a:latin typeface="Times New Roman" panose="02020603050405020304"/>
              <a:ea typeface="黑体" panose="02010609060101010101" pitchFamily="49" charset="-122"/>
              <a:sym typeface="+mn-ea"/>
            </a:endParaRPr>
          </a:p>
          <a:p>
            <a:pPr indent="0" fontAlgn="auto">
              <a:lnSpc>
                <a:spcPts val="3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 b="1" i="1">
                <a:latin typeface="Times New Roman" panose="02020603050405020304"/>
                <a:ea typeface="黑体" panose="02010609060101010101" pitchFamily="49" charset="-122"/>
                <a:sym typeface="+mn-ea"/>
              </a:rPr>
              <a:t> </a:t>
            </a:r>
            <a:r>
              <a:rPr lang="en-US" altLang="zh-CN" sz="1600" b="1" i="1">
                <a:latin typeface="Times New Roman" panose="02020603050405020304"/>
                <a:ea typeface="黑体" panose="02010609060101010101" pitchFamily="49" charset="-122"/>
                <a:sym typeface="+mn-ea"/>
              </a:rPr>
              <a:t>      </a:t>
            </a:r>
            <a:r>
              <a:rPr lang="zh-CN" altLang="en-US" sz="1600" b="1" i="1">
                <a:latin typeface="Times New Roman" panose="02020603050405020304"/>
                <a:ea typeface="黑体" panose="02010609060101010101" pitchFamily="49" charset="-122"/>
                <a:sym typeface="+mn-ea"/>
              </a:rPr>
              <a:t>---</a:t>
            </a:r>
            <a:r>
              <a:rPr lang="en-US" altLang="zh-CN" sz="2400" b="1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submitted a new plan</a:t>
            </a:r>
            <a:endParaRPr lang="en-US" altLang="zh-CN" sz="2400" b="1">
              <a:solidFill>
                <a:srgbClr val="C00000"/>
              </a:solidFill>
              <a:latin typeface="Times New Roman" panose="02020603050405020304" pitchFamily="18" charset="0"/>
              <a:ea typeface="宋体" panose="02010600030101010101" pitchFamily="2" charset="-122"/>
              <a:sym typeface="+mn-ea"/>
            </a:endParaRPr>
          </a:p>
          <a:p>
            <a:pPr indent="0" fontAlgn="auto">
              <a:lnSpc>
                <a:spcPts val="3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400" b="1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</a:t>
            </a:r>
            <a:r>
              <a:rPr lang="en-US" altLang="zh-CN" sz="1600" b="1" i="1">
                <a:latin typeface="Times New Roman" panose="02020603050405020304"/>
                <a:ea typeface="黑体" panose="02010609060101010101" pitchFamily="49" charset="-122"/>
                <a:sym typeface="+mn-ea"/>
              </a:rPr>
              <a:t>---</a:t>
            </a:r>
            <a:r>
              <a:rPr lang="en-US" altLang="zh-CN" sz="2400" b="1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submission </a:t>
            </a:r>
            <a:r>
              <a:rPr lang="en-US" altLang="zh-CN" sz="1600" b="1" i="1">
                <a:latin typeface="Times New Roman" panose="02020603050405020304"/>
                <a:ea typeface="黑体" panose="02010609060101010101" pitchFamily="49" charset="-122"/>
                <a:sym typeface="+mn-ea"/>
              </a:rPr>
              <a:t>n.</a:t>
            </a:r>
            <a:r>
              <a:rPr lang="zh-CN" sz="1600" b="1" i="1">
                <a:latin typeface="Times New Roman" panose="02020603050405020304"/>
                <a:ea typeface="黑体" panose="02010609060101010101" pitchFamily="49" charset="-122"/>
              </a:rPr>
              <a:t> </a:t>
            </a:r>
            <a:r>
              <a:rPr lang="zh-CN" altLang="en-US" sz="2000"/>
              <a:t>              </a:t>
            </a:r>
            <a:endParaRPr lang="zh-CN" altLang="en-US" sz="2000"/>
          </a:p>
          <a:p>
            <a:pPr indent="0" fontAlgn="auto">
              <a:lnSpc>
                <a:spcPts val="3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000"/>
              <a:t>④</a:t>
            </a:r>
            <a:r>
              <a:rPr lang="en-US" altLang="zh-CN" sz="2400" b="1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champion</a:t>
            </a:r>
            <a:r>
              <a:rPr lang="en-US" altLang="zh-CN" sz="1600" b="1" i="1">
                <a:latin typeface="Times New Roman" panose="02020603050405020304"/>
                <a:ea typeface="黑体" panose="02010609060101010101" pitchFamily="49" charset="-122"/>
                <a:sym typeface="+mn-ea"/>
              </a:rPr>
              <a:t> /ˈt</a:t>
            </a:r>
            <a:r>
              <a:rPr lang="en-US" altLang="en-US" sz="1600" b="1" i="1">
                <a:latin typeface="Times New Roman" panose="02020603050405020304"/>
                <a:ea typeface="黑体" panose="02010609060101010101" pitchFamily="49" charset="-122"/>
                <a:sym typeface="+mn-ea"/>
              </a:rPr>
              <a:t>ʃæ</a:t>
            </a:r>
            <a:r>
              <a:rPr lang="en-US" altLang="zh-CN" sz="1600" b="1" i="1">
                <a:latin typeface="Times New Roman" panose="02020603050405020304"/>
                <a:ea typeface="黑体" panose="02010609060101010101" pitchFamily="49" charset="-122"/>
                <a:sym typeface="+mn-ea"/>
              </a:rPr>
              <a:t>mpi</a:t>
            </a:r>
            <a:r>
              <a:rPr lang="en-US" altLang="en-US" sz="1600" b="1" i="1">
                <a:latin typeface="Times New Roman" panose="02020603050405020304"/>
                <a:ea typeface="黑体" panose="02010609060101010101" pitchFamily="49" charset="-122"/>
                <a:sym typeface="+mn-ea"/>
              </a:rPr>
              <a:t>ə</a:t>
            </a:r>
            <a:r>
              <a:rPr lang="en-US" altLang="zh-CN" sz="1600" b="1" i="1">
                <a:latin typeface="Times New Roman" panose="02020603050405020304"/>
                <a:ea typeface="黑体" panose="02010609060101010101" pitchFamily="49" charset="-122"/>
                <a:sym typeface="+mn-ea"/>
              </a:rPr>
              <a:t>n/</a:t>
            </a:r>
            <a:endParaRPr lang="en-US" altLang="zh-CN" sz="1600" b="1" i="1">
              <a:latin typeface="Times New Roman" panose="02020603050405020304"/>
              <a:ea typeface="黑体" panose="02010609060101010101" pitchFamily="49" charset="-122"/>
              <a:sym typeface="+mn-ea"/>
            </a:endParaRPr>
          </a:p>
          <a:p>
            <a:pPr indent="0" fontAlgn="auto">
              <a:lnSpc>
                <a:spcPts val="3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 i="1">
                <a:latin typeface="Times New Roman" panose="02020603050405020304"/>
                <a:ea typeface="黑体" panose="02010609060101010101" pitchFamily="49" charset="-122"/>
                <a:sym typeface="+mn-ea"/>
              </a:rPr>
              <a:t>          n.</a:t>
            </a:r>
            <a:r>
              <a:rPr lang="zh-CN" altLang="en-US" sz="1600" b="1" i="1">
                <a:latin typeface="Times New Roman" panose="02020603050405020304"/>
                <a:ea typeface="黑体" panose="02010609060101010101" pitchFamily="49" charset="-122"/>
                <a:sym typeface="+mn-ea"/>
              </a:rPr>
              <a:t>冠军；拥护者，斗士</a:t>
            </a:r>
            <a:r>
              <a:rPr lang="en-US" altLang="zh-CN" sz="1600" b="1" i="1">
                <a:latin typeface="Times New Roman" panose="02020603050405020304"/>
                <a:ea typeface="黑体" panose="02010609060101010101" pitchFamily="49" charset="-122"/>
                <a:sym typeface="+mn-ea"/>
              </a:rPr>
              <a:t> v.</a:t>
            </a:r>
            <a:r>
              <a:rPr lang="zh-CN" altLang="en-US" sz="1600" b="1" i="1">
                <a:latin typeface="Times New Roman" panose="02020603050405020304"/>
                <a:ea typeface="黑体" panose="02010609060101010101" pitchFamily="49" charset="-122"/>
                <a:sym typeface="+mn-ea"/>
              </a:rPr>
              <a:t>捍卫，支持</a:t>
            </a:r>
            <a:endParaRPr lang="zh-CN" altLang="en-US" sz="1600" b="1" i="1">
              <a:latin typeface="Times New Roman" panose="02020603050405020304"/>
              <a:ea typeface="黑体" panose="02010609060101010101" pitchFamily="49" charset="-122"/>
            </a:endParaRPr>
          </a:p>
          <a:p>
            <a:pPr indent="0" fontAlgn="auto">
              <a:lnSpc>
                <a:spcPts val="3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000"/>
              <a:t>⑤</a:t>
            </a:r>
            <a:r>
              <a:rPr lang="zh-CN" altLang="en-US" sz="2000"/>
              <a:t> </a:t>
            </a:r>
            <a:r>
              <a:rPr lang="en-US" altLang="zh-CN" sz="2400" b="1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initiate</a:t>
            </a:r>
            <a:r>
              <a:rPr lang="en-US" altLang="zh-CN" sz="1600" b="1" i="1">
                <a:latin typeface="Times New Roman" panose="02020603050405020304"/>
                <a:ea typeface="黑体" panose="02010609060101010101" pitchFamily="49" charset="-122"/>
                <a:sym typeface="+mn-ea"/>
              </a:rPr>
              <a:t> /</a:t>
            </a:r>
            <a:r>
              <a:rPr lang="en-US" altLang="en-US" sz="1600" b="1" i="1">
                <a:latin typeface="Times New Roman" panose="02020603050405020304"/>
                <a:ea typeface="黑体" panose="02010609060101010101" pitchFamily="49" charset="-122"/>
                <a:sym typeface="+mn-ea"/>
              </a:rPr>
              <a:t>ɪˈ</a:t>
            </a:r>
            <a:r>
              <a:rPr lang="en-US" altLang="zh-CN" sz="1600" b="1" i="1">
                <a:latin typeface="Times New Roman" panose="02020603050405020304"/>
                <a:ea typeface="黑体" panose="02010609060101010101" pitchFamily="49" charset="-122"/>
                <a:sym typeface="+mn-ea"/>
              </a:rPr>
              <a:t>n</a:t>
            </a:r>
            <a:r>
              <a:rPr lang="en-US" altLang="en-US" sz="1600" b="1" i="1">
                <a:latin typeface="Times New Roman" panose="02020603050405020304"/>
                <a:ea typeface="黑体" panose="02010609060101010101" pitchFamily="49" charset="-122"/>
                <a:sym typeface="+mn-ea"/>
              </a:rPr>
              <a:t>ɪʃ</a:t>
            </a:r>
            <a:r>
              <a:rPr lang="en-US" altLang="zh-CN" sz="1600" b="1" i="1">
                <a:latin typeface="Times New Roman" panose="02020603050405020304"/>
                <a:ea typeface="黑体" panose="02010609060101010101" pitchFamily="49" charset="-122"/>
                <a:sym typeface="+mn-ea"/>
              </a:rPr>
              <a:t>ie</a:t>
            </a:r>
            <a:r>
              <a:rPr lang="en-US" altLang="en-US" sz="1600" b="1" i="1">
                <a:latin typeface="Times New Roman" panose="02020603050405020304"/>
                <a:ea typeface="黑体" panose="02010609060101010101" pitchFamily="49" charset="-122"/>
                <a:sym typeface="+mn-ea"/>
              </a:rPr>
              <a:t>ɪ</a:t>
            </a:r>
            <a:r>
              <a:rPr lang="en-US" altLang="zh-CN" sz="1600" b="1" i="1">
                <a:latin typeface="Times New Roman" panose="02020603050405020304"/>
                <a:ea typeface="黑体" panose="02010609060101010101" pitchFamily="49" charset="-122"/>
                <a:sym typeface="+mn-ea"/>
              </a:rPr>
              <a:t>t/ v.</a:t>
            </a:r>
            <a:r>
              <a:rPr lang="zh-CN" altLang="en-US" sz="1600" b="1" i="1">
                <a:latin typeface="Times New Roman" panose="02020603050405020304"/>
                <a:ea typeface="黑体" panose="02010609060101010101" pitchFamily="49" charset="-122"/>
                <a:sym typeface="+mn-ea"/>
              </a:rPr>
              <a:t>开始实施，发起</a:t>
            </a:r>
            <a:endParaRPr lang="zh-CN" altLang="en-US" sz="1600" b="1" i="1">
              <a:latin typeface="Times New Roman" panose="02020603050405020304"/>
              <a:ea typeface="黑体" panose="02010609060101010101" pitchFamily="49" charset="-122"/>
              <a:sym typeface="+mn-ea"/>
            </a:endParaRPr>
          </a:p>
          <a:p>
            <a:pPr indent="0" fontAlgn="auto">
              <a:lnSpc>
                <a:spcPts val="3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 i="1">
                <a:latin typeface="Times New Roman" panose="02020603050405020304"/>
                <a:ea typeface="黑体" panose="02010609060101010101" pitchFamily="49" charset="-122"/>
                <a:sym typeface="+mn-ea"/>
              </a:rPr>
              <a:t>          ---- </a:t>
            </a:r>
            <a:r>
              <a:rPr lang="en-US" altLang="zh-CN" sz="2400" b="1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initiative </a:t>
            </a:r>
            <a:r>
              <a:rPr lang="en-US" altLang="zh-CN" sz="1600" b="1" i="1">
                <a:latin typeface="Times New Roman" panose="02020603050405020304"/>
                <a:ea typeface="黑体" panose="02010609060101010101" pitchFamily="49" charset="-122"/>
                <a:sym typeface="+mn-ea"/>
              </a:rPr>
              <a:t>/</a:t>
            </a:r>
            <a:r>
              <a:rPr lang="en-US" altLang="en-US" sz="1600" b="1" i="1">
                <a:latin typeface="Times New Roman" panose="02020603050405020304"/>
                <a:ea typeface="黑体" panose="02010609060101010101" pitchFamily="49" charset="-122"/>
                <a:sym typeface="+mn-ea"/>
              </a:rPr>
              <a:t>ɪˈ</a:t>
            </a:r>
            <a:r>
              <a:rPr lang="en-US" altLang="zh-CN" sz="1600" b="1" i="1">
                <a:latin typeface="Times New Roman" panose="02020603050405020304"/>
                <a:ea typeface="黑体" panose="02010609060101010101" pitchFamily="49" charset="-122"/>
                <a:sym typeface="+mn-ea"/>
              </a:rPr>
              <a:t>n</a:t>
            </a:r>
            <a:r>
              <a:rPr lang="en-US" altLang="en-US" sz="1600" b="1" i="1">
                <a:latin typeface="Times New Roman" panose="02020603050405020304"/>
                <a:ea typeface="黑体" panose="02010609060101010101" pitchFamily="49" charset="-122"/>
                <a:sym typeface="+mn-ea"/>
              </a:rPr>
              <a:t>ɪʃə</a:t>
            </a:r>
            <a:r>
              <a:rPr lang="en-US" altLang="zh-CN" sz="1600" b="1" i="1">
                <a:latin typeface="Times New Roman" panose="02020603050405020304"/>
                <a:ea typeface="黑体" panose="02010609060101010101" pitchFamily="49" charset="-122"/>
                <a:sym typeface="+mn-ea"/>
              </a:rPr>
              <a:t>t</a:t>
            </a:r>
            <a:r>
              <a:rPr lang="en-US" altLang="en-US" sz="1600" b="1" i="1">
                <a:latin typeface="Times New Roman" panose="02020603050405020304"/>
                <a:ea typeface="黑体" panose="02010609060101010101" pitchFamily="49" charset="-122"/>
                <a:sym typeface="+mn-ea"/>
              </a:rPr>
              <a:t>ɪ</a:t>
            </a:r>
            <a:r>
              <a:rPr lang="en-US" altLang="zh-CN" sz="1600" b="1" i="1">
                <a:latin typeface="Times New Roman" panose="02020603050405020304"/>
                <a:ea typeface="黑体" panose="02010609060101010101" pitchFamily="49" charset="-122"/>
                <a:sym typeface="+mn-ea"/>
              </a:rPr>
              <a:t>v/ </a:t>
            </a:r>
            <a:endParaRPr lang="en-US" altLang="zh-CN" sz="1600" b="1" i="1">
              <a:latin typeface="Times New Roman" panose="02020603050405020304"/>
              <a:ea typeface="黑体" panose="02010609060101010101" pitchFamily="49" charset="-122"/>
              <a:sym typeface="+mn-ea"/>
            </a:endParaRPr>
          </a:p>
          <a:p>
            <a:pPr indent="0" fontAlgn="auto">
              <a:lnSpc>
                <a:spcPts val="3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 i="1">
                <a:latin typeface="Times New Roman" panose="02020603050405020304"/>
                <a:ea typeface="黑体" panose="02010609060101010101" pitchFamily="49" charset="-122"/>
                <a:sym typeface="+mn-ea"/>
              </a:rPr>
              <a:t>         n.</a:t>
            </a:r>
            <a:r>
              <a:rPr lang="zh-CN" altLang="en-US" sz="1600" b="1" i="1">
                <a:latin typeface="Times New Roman" panose="02020603050405020304"/>
                <a:ea typeface="黑体" panose="02010609060101010101" pitchFamily="49" charset="-122"/>
                <a:sym typeface="+mn-ea"/>
              </a:rPr>
              <a:t>措施，倡议；主动性，积极性；主动权</a:t>
            </a:r>
            <a:endParaRPr lang="zh-CN" altLang="en-US" sz="1600" b="1" i="1">
              <a:latin typeface="Times New Roman" panose="02020603050405020304"/>
              <a:ea typeface="黑体" panose="02010609060101010101" pitchFamily="49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4831715" y="938530"/>
            <a:ext cx="7149465" cy="31692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altLang="en-US" sz="2000" b="0">
                <a:solidFill>
                  <a:srgbClr val="0063A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4.</a:t>
            </a:r>
            <a:r>
              <a:rPr lang="zh-CN" altLang="en-US" sz="2000" b="1">
                <a:solidFill>
                  <a:srgbClr val="0063A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高级语义场</a:t>
            </a:r>
            <a:r>
              <a:rPr lang="zh-CN" altLang="en-US" sz="2000" b="0">
                <a:solidFill>
                  <a:srgbClr val="0063A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:</a:t>
            </a:r>
            <a:r>
              <a:rPr lang="en-US" altLang="zh-CN" sz="2000" b="0">
                <a:solidFill>
                  <a:srgbClr val="0063A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zh-CN" altLang="en-US" sz="2000" b="0">
                <a:solidFill>
                  <a:srgbClr val="0063A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为建设更美好的社会，我们倡导积极价值观，捍卫合作精神。我建议每个人养成良好习惯，并强烈主张保持积极人生态度。一些专家认为规律锻炼与阅读大有裨益，因此我们应呼吁更健康的生活方式。通过发起有意义的活动、提出切实可行的方案，我们能真正改善生活与社会。</a:t>
            </a:r>
            <a:endParaRPr lang="zh-CN" altLang="en-US" sz="2000" b="0">
              <a:solidFill>
                <a:srgbClr val="0063A8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/>
            <a:endParaRPr lang="zh-CN" altLang="en-US" sz="2000" b="0">
              <a:solidFill>
                <a:srgbClr val="0063A8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/>
            <a:endParaRPr lang="zh-CN" altLang="en-US" sz="2000" b="0">
              <a:solidFill>
                <a:srgbClr val="0063A8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/>
            <a:endParaRPr lang="zh-CN" altLang="en-US" sz="2000" b="0">
              <a:solidFill>
                <a:srgbClr val="0063A8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/>
            <a:endParaRPr lang="zh-CN" altLang="en-US" sz="2000" b="0">
              <a:solidFill>
                <a:srgbClr val="0063A8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/>
            <a:endParaRPr lang="zh-CN" altLang="en-US" sz="2000" b="0">
              <a:solidFill>
                <a:srgbClr val="0063A8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10"/>
          <a:srcRect/>
          <a:stretch>
            <a:fillRect/>
          </a:stretch>
        </p:blipFill>
        <p:spPr>
          <a:xfrm>
            <a:off x="9443720" y="2687320"/>
            <a:ext cx="2599055" cy="3738245"/>
          </a:xfrm>
          <a:prstGeom prst="rect">
            <a:avLst/>
          </a:prstGeom>
        </p:spPr>
      </p:pic>
      <p:sp>
        <p:nvSpPr>
          <p:cNvPr id="26" name="文本框 25"/>
          <p:cNvSpPr txBox="1"/>
          <p:nvPr/>
        </p:nvSpPr>
        <p:spPr>
          <a:xfrm>
            <a:off x="4831715" y="2595880"/>
            <a:ext cx="4768850" cy="37846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altLang="zh-CN" sz="2000" b="1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4.To build a better society, we </a:t>
            </a:r>
            <a:r>
              <a:rPr lang="en-US" altLang="zh-CN" sz="2000" b="1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advocate</a:t>
            </a:r>
            <a:r>
              <a:rPr lang="en-US" altLang="zh-CN" sz="2000" b="1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positive values and </a:t>
            </a:r>
            <a:r>
              <a:rPr lang="en-US" altLang="zh-CN" sz="2000" b="1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champion</a:t>
            </a:r>
            <a:r>
              <a:rPr lang="en-US" altLang="zh-CN" sz="2000" b="1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the spirit of cooperation. I </a:t>
            </a:r>
            <a:r>
              <a:rPr lang="en-US" altLang="zh-CN" sz="2000" b="1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propose</a:t>
            </a:r>
            <a:r>
              <a:rPr lang="en-US" altLang="zh-CN" sz="2000" b="1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that everyone should develop good habits, and I </a:t>
            </a:r>
            <a:r>
              <a:rPr lang="en-US" altLang="zh-CN" sz="2000" b="1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strongly urge</a:t>
            </a:r>
            <a:r>
              <a:rPr lang="en-US" altLang="zh-CN" sz="2000" b="1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us to </a:t>
            </a:r>
            <a:r>
              <a:rPr lang="en-US" altLang="zh-CN" sz="2000" b="1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maintain</a:t>
            </a:r>
            <a:r>
              <a:rPr lang="en-US" altLang="zh-CN" sz="2000" b="1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 positive attitude toward life. Some experts </a:t>
            </a:r>
            <a:r>
              <a:rPr lang="en-US" altLang="zh-CN" sz="2000" b="1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argue </a:t>
            </a:r>
            <a:r>
              <a:rPr lang="en-US" altLang="zh-CN" sz="2000" b="1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that regular exercise and reading are beneficial, so we should </a:t>
            </a:r>
            <a:r>
              <a:rPr lang="en-US" altLang="zh-CN" sz="2000" b="1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call for</a:t>
            </a:r>
            <a:r>
              <a:rPr lang="en-US" altLang="zh-CN" sz="2000" b="1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 healthier lifestyle. By </a:t>
            </a:r>
            <a:r>
              <a:rPr lang="en-US" altLang="zh-CN" sz="2000" b="1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initiating</a:t>
            </a:r>
            <a:r>
              <a:rPr lang="en-US" altLang="zh-CN" sz="2000" b="1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meaningful activities and </a:t>
            </a:r>
            <a:r>
              <a:rPr lang="en-US" altLang="zh-CN" sz="2000" b="1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recommend</a:t>
            </a:r>
            <a:r>
              <a:rPr lang="en-US" altLang="zh-CN" sz="2000" b="1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ing practical plans, we can make a real difference to our life and society.</a:t>
            </a:r>
            <a:endParaRPr lang="en-US" altLang="zh-CN" sz="2000" b="1">
              <a:solidFill>
                <a:srgbClr val="00206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6" grpId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0" name="直接连接符 19"/>
          <p:cNvCxnSpPr/>
          <p:nvPr/>
        </p:nvCxnSpPr>
        <p:spPr>
          <a:xfrm>
            <a:off x="512860" y="688340"/>
            <a:ext cx="10972825" cy="0"/>
          </a:xfrm>
          <a:prstGeom prst="line">
            <a:avLst/>
          </a:prstGeom>
          <a:ln>
            <a:gradFill>
              <a:gsLst>
                <a:gs pos="0">
                  <a:srgbClr val="400040"/>
                </a:gs>
                <a:gs pos="32000">
                  <a:srgbClr val="8F0040"/>
                </a:gs>
                <a:gs pos="63000">
                  <a:srgbClr val="F27300"/>
                </a:gs>
                <a:gs pos="100000">
                  <a:srgbClr val="FFBF00"/>
                </a:gs>
              </a:gsLst>
              <a:lin ang="10800000" scaled="0"/>
            </a:gradFill>
          </a:ln>
        </p:spPr>
        <p:style>
          <a:lnRef idx="1">
            <a:srgbClr val="5B9BD5"/>
          </a:lnRef>
          <a:fillRef idx="0">
            <a:srgbClr val="5B9BD5"/>
          </a:fillRef>
          <a:effectRef idx="0">
            <a:srgbClr val="5B9BD5"/>
          </a:effectRef>
          <a:fontRef idx="minor">
            <a:sysClr val="windowText" lastClr="000000"/>
          </a:fontRef>
        </p:style>
      </p:cxnSp>
      <p:sp>
        <p:nvSpPr>
          <p:cNvPr id="25" name="矩形 24"/>
          <p:cNvSpPr/>
          <p:nvPr/>
        </p:nvSpPr>
        <p:spPr>
          <a:xfrm>
            <a:off x="0" y="6685613"/>
            <a:ext cx="12192000" cy="172387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/>
          <p:nvPr/>
        </p:nvPicPr>
        <p:blipFill>
          <a:blip r:embed="rId1"/>
          <a:stretch>
            <a:fillRect/>
          </a:stretch>
        </p:blipFill>
        <p:spPr>
          <a:xfrm>
            <a:off x="54610" y="6584950"/>
            <a:ext cx="708025" cy="2730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130" b="100000" l="0" r="39917">
                        <a14:foregroundMark x1="10187" y1="34463" x2="9563" y2="64407"/>
                        <a14:foregroundMark x1="18295" y1="11864" x2="16424" y2="37288"/>
                        <a14:foregroundMark x1="19751" y1="24294" x2="22453" y2="22599"/>
                        <a14:foregroundMark x1="13306" y1="20339" x2="14761" y2="25424"/>
                        <a14:foregroundMark x1="19335" y1="37288" x2="24532" y2="31638"/>
                        <a14:foregroundMark x1="28274" y1="31638" x2="28274" y2="45763"/>
                        <a14:foregroundMark x1="11850" y1="58192" x2="28690" y2="54237"/>
                        <a14:foregroundMark x1="11642" y1="48588" x2="26819" y2="45763"/>
                        <a14:foregroundMark x1="9563" y1="66102" x2="29730" y2="66667"/>
                        <a14:foregroundMark x1="28898" y1="55367" x2="27651" y2="61582"/>
                        <a14:foregroundMark x1="11227" y1="52542" x2="18295" y2="51977"/>
                        <a14:foregroundMark x1="20582" y1="61582" x2="25156" y2="58192"/>
                        <a14:foregroundMark x1="20166" y1="48588" x2="20166" y2="51412"/>
                        <a14:foregroundMark x1="13306" y1="74011" x2="18295" y2="82486"/>
                        <a14:foregroundMark x1="19751" y1="83616" x2="23909" y2="73446"/>
                      </a14:backgroundRemoval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>
            <a:off x="0" y="12700"/>
            <a:ext cx="1078865" cy="831850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414020" y="551815"/>
            <a:ext cx="140970" cy="121920"/>
            <a:chOff x="715963" y="600758"/>
            <a:chExt cx="2201410" cy="2201406"/>
          </a:xfrm>
        </p:grpSpPr>
        <p:sp>
          <p:nvSpPr>
            <p:cNvPr id="5" name="Freeform 20"/>
            <p:cNvSpPr/>
            <p:nvPr/>
          </p:nvSpPr>
          <p:spPr>
            <a:xfrm>
              <a:off x="715963" y="843713"/>
              <a:ext cx="349618" cy="1712535"/>
            </a:xfrm>
            <a:custGeom>
              <a:avLst/>
              <a:gdLst/>
              <a:ahLst/>
              <a:cxnLst>
                <a:cxn ang="0">
                  <a:pos x="349618" y="1122925"/>
                </a:cxn>
                <a:cxn ang="0">
                  <a:pos x="0" y="1712535"/>
                </a:cxn>
                <a:cxn ang="0">
                  <a:pos x="0" y="0"/>
                </a:cxn>
                <a:cxn ang="0">
                  <a:pos x="349618" y="1122925"/>
                </a:cxn>
              </a:cxnLst>
              <a:pathLst>
                <a:path w="118" h="578">
                  <a:moveTo>
                    <a:pt x="118" y="379"/>
                  </a:moveTo>
                  <a:lnTo>
                    <a:pt x="0" y="578"/>
                  </a:lnTo>
                  <a:lnTo>
                    <a:pt x="0" y="0"/>
                  </a:lnTo>
                  <a:lnTo>
                    <a:pt x="118" y="379"/>
                  </a:lnTo>
                  <a:close/>
                </a:path>
              </a:pathLst>
            </a:custGeom>
            <a:noFill/>
            <a:ln w="9525" cap="flat" cmpd="sng">
              <a:solidFill>
                <a:srgbClr val="FEF22A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6" name="Freeform 21"/>
            <p:cNvSpPr/>
            <p:nvPr/>
          </p:nvSpPr>
          <p:spPr>
            <a:xfrm>
              <a:off x="715963" y="600758"/>
              <a:ext cx="651830" cy="399987"/>
            </a:xfrm>
            <a:custGeom>
              <a:avLst/>
              <a:gdLst/>
              <a:ahLst/>
              <a:cxnLst>
                <a:cxn ang="0">
                  <a:pos x="651830" y="399987"/>
                </a:cxn>
                <a:cxn ang="0">
                  <a:pos x="0" y="242955"/>
                </a:cxn>
                <a:cxn ang="0">
                  <a:pos x="242954" y="0"/>
                </a:cxn>
                <a:cxn ang="0">
                  <a:pos x="651830" y="399987"/>
                </a:cxn>
              </a:cxnLst>
              <a:pathLst>
                <a:path w="220" h="135">
                  <a:moveTo>
                    <a:pt x="220" y="135"/>
                  </a:moveTo>
                  <a:lnTo>
                    <a:pt x="0" y="82"/>
                  </a:lnTo>
                  <a:lnTo>
                    <a:pt x="82" y="0"/>
                  </a:lnTo>
                  <a:lnTo>
                    <a:pt x="220" y="135"/>
                  </a:lnTo>
                  <a:close/>
                </a:path>
              </a:pathLst>
            </a:custGeom>
            <a:noFill/>
            <a:ln w="9525" cap="flat" cmpd="sng">
              <a:solidFill>
                <a:srgbClr val="5B3B87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7" name="Freeform 22"/>
            <p:cNvSpPr/>
            <p:nvPr/>
          </p:nvSpPr>
          <p:spPr>
            <a:xfrm>
              <a:off x="715963" y="1966637"/>
              <a:ext cx="349618" cy="835527"/>
            </a:xfrm>
            <a:custGeom>
              <a:avLst/>
              <a:gdLst/>
              <a:ahLst/>
              <a:cxnLst>
                <a:cxn ang="0">
                  <a:pos x="349618" y="0"/>
                </a:cxn>
                <a:cxn ang="0">
                  <a:pos x="242954" y="835527"/>
                </a:cxn>
                <a:cxn ang="0">
                  <a:pos x="0" y="589609"/>
                </a:cxn>
                <a:cxn ang="0">
                  <a:pos x="349618" y="0"/>
                </a:cxn>
              </a:cxnLst>
              <a:pathLst>
                <a:path w="118" h="282">
                  <a:moveTo>
                    <a:pt x="118" y="0"/>
                  </a:moveTo>
                  <a:lnTo>
                    <a:pt x="82" y="282"/>
                  </a:lnTo>
                  <a:lnTo>
                    <a:pt x="0" y="199"/>
                  </a:lnTo>
                  <a:lnTo>
                    <a:pt x="11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FD665B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8" name="Freeform 23"/>
            <p:cNvSpPr/>
            <p:nvPr/>
          </p:nvSpPr>
          <p:spPr>
            <a:xfrm>
              <a:off x="715963" y="843713"/>
              <a:ext cx="651830" cy="1122926"/>
            </a:xfrm>
            <a:custGeom>
              <a:avLst/>
              <a:gdLst/>
              <a:ahLst/>
              <a:cxnLst>
                <a:cxn ang="0">
                  <a:pos x="651830" y="157031"/>
                </a:cxn>
                <a:cxn ang="0">
                  <a:pos x="349617" y="1122926"/>
                </a:cxn>
                <a:cxn ang="0">
                  <a:pos x="0" y="0"/>
                </a:cxn>
                <a:cxn ang="0">
                  <a:pos x="651830" y="157031"/>
                </a:cxn>
              </a:cxnLst>
              <a:pathLst>
                <a:path w="220" h="379">
                  <a:moveTo>
                    <a:pt x="220" y="53"/>
                  </a:moveTo>
                  <a:lnTo>
                    <a:pt x="118" y="379"/>
                  </a:lnTo>
                  <a:lnTo>
                    <a:pt x="0" y="0"/>
                  </a:lnTo>
                  <a:lnTo>
                    <a:pt x="220" y="53"/>
                  </a:lnTo>
                  <a:close/>
                </a:path>
              </a:pathLst>
            </a:custGeom>
            <a:noFill/>
            <a:ln w="9525" cap="flat" cmpd="sng">
              <a:solidFill>
                <a:srgbClr val="A82878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10" name="Freeform 24"/>
            <p:cNvSpPr/>
            <p:nvPr/>
          </p:nvSpPr>
          <p:spPr>
            <a:xfrm>
              <a:off x="958918" y="1966637"/>
              <a:ext cx="948117" cy="835527"/>
            </a:xfrm>
            <a:custGeom>
              <a:avLst/>
              <a:gdLst/>
              <a:ahLst/>
              <a:cxnLst>
                <a:cxn ang="0">
                  <a:pos x="948117" y="373320"/>
                </a:cxn>
                <a:cxn ang="0">
                  <a:pos x="0" y="835527"/>
                </a:cxn>
                <a:cxn ang="0">
                  <a:pos x="106663" y="0"/>
                </a:cxn>
                <a:cxn ang="0">
                  <a:pos x="948117" y="373320"/>
                </a:cxn>
              </a:cxnLst>
              <a:pathLst>
                <a:path w="320" h="282">
                  <a:moveTo>
                    <a:pt x="320" y="126"/>
                  </a:moveTo>
                  <a:lnTo>
                    <a:pt x="0" y="282"/>
                  </a:lnTo>
                  <a:lnTo>
                    <a:pt x="36" y="0"/>
                  </a:lnTo>
                  <a:lnTo>
                    <a:pt x="320" y="126"/>
                  </a:lnTo>
                  <a:close/>
                </a:path>
              </a:pathLst>
            </a:custGeom>
            <a:noFill/>
            <a:ln w="9525" cap="flat" cmpd="sng">
              <a:solidFill>
                <a:srgbClr val="FEF22A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12" name="Freeform 25"/>
            <p:cNvSpPr/>
            <p:nvPr/>
          </p:nvSpPr>
          <p:spPr>
            <a:xfrm>
              <a:off x="958918" y="600758"/>
              <a:ext cx="1712536" cy="399987"/>
            </a:xfrm>
            <a:custGeom>
              <a:avLst/>
              <a:gdLst/>
              <a:ahLst/>
              <a:cxnLst>
                <a:cxn ang="0">
                  <a:pos x="408875" y="399987"/>
                </a:cxn>
                <a:cxn ang="0">
                  <a:pos x="0" y="0"/>
                </a:cxn>
                <a:cxn ang="0">
                  <a:pos x="1712536" y="0"/>
                </a:cxn>
                <a:cxn ang="0">
                  <a:pos x="408875" y="399987"/>
                </a:cxn>
              </a:cxnLst>
              <a:pathLst>
                <a:path w="578" h="135">
                  <a:moveTo>
                    <a:pt x="138" y="135"/>
                  </a:moveTo>
                  <a:lnTo>
                    <a:pt x="0" y="0"/>
                  </a:lnTo>
                  <a:lnTo>
                    <a:pt x="578" y="0"/>
                  </a:lnTo>
                  <a:lnTo>
                    <a:pt x="138" y="135"/>
                  </a:lnTo>
                  <a:close/>
                </a:path>
              </a:pathLst>
            </a:custGeom>
            <a:noFill/>
            <a:ln w="9525" cap="flat" cmpd="sng">
              <a:solidFill>
                <a:srgbClr val="79307A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13" name="Freeform 26"/>
            <p:cNvSpPr/>
            <p:nvPr/>
          </p:nvSpPr>
          <p:spPr>
            <a:xfrm>
              <a:off x="958918" y="2339957"/>
              <a:ext cx="1712536" cy="462207"/>
            </a:xfrm>
            <a:custGeom>
              <a:avLst/>
              <a:gdLst/>
              <a:ahLst/>
              <a:cxnLst>
                <a:cxn ang="0">
                  <a:pos x="948116" y="0"/>
                </a:cxn>
                <a:cxn ang="0">
                  <a:pos x="1712536" y="462207"/>
                </a:cxn>
                <a:cxn ang="0">
                  <a:pos x="0" y="462207"/>
                </a:cxn>
                <a:cxn ang="0">
                  <a:pos x="948116" y="0"/>
                </a:cxn>
              </a:cxnLst>
              <a:pathLst>
                <a:path w="578" h="156">
                  <a:moveTo>
                    <a:pt x="320" y="0"/>
                  </a:moveTo>
                  <a:lnTo>
                    <a:pt x="578" y="156"/>
                  </a:lnTo>
                  <a:lnTo>
                    <a:pt x="0" y="156"/>
                  </a:lnTo>
                  <a:lnTo>
                    <a:pt x="32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FA8538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14" name="Freeform 27"/>
            <p:cNvSpPr/>
            <p:nvPr/>
          </p:nvSpPr>
          <p:spPr>
            <a:xfrm>
              <a:off x="1367793" y="600758"/>
              <a:ext cx="1303661" cy="805899"/>
            </a:xfrm>
            <a:custGeom>
              <a:avLst/>
              <a:gdLst/>
              <a:ahLst/>
              <a:cxnLst>
                <a:cxn ang="0">
                  <a:pos x="1303661" y="0"/>
                </a:cxn>
                <a:cxn ang="0">
                  <a:pos x="897748" y="805899"/>
                </a:cxn>
                <a:cxn ang="0">
                  <a:pos x="0" y="399986"/>
                </a:cxn>
                <a:cxn ang="0">
                  <a:pos x="1303661" y="0"/>
                </a:cxn>
              </a:cxnLst>
              <a:pathLst>
                <a:path w="440" h="272">
                  <a:moveTo>
                    <a:pt x="440" y="0"/>
                  </a:moveTo>
                  <a:lnTo>
                    <a:pt x="303" y="272"/>
                  </a:lnTo>
                  <a:lnTo>
                    <a:pt x="0" y="135"/>
                  </a:lnTo>
                  <a:lnTo>
                    <a:pt x="44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82878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15" name="Freeform 28"/>
            <p:cNvSpPr/>
            <p:nvPr/>
          </p:nvSpPr>
          <p:spPr>
            <a:xfrm>
              <a:off x="2265543" y="843713"/>
              <a:ext cx="651830" cy="1712535"/>
            </a:xfrm>
            <a:custGeom>
              <a:avLst/>
              <a:gdLst/>
              <a:ahLst/>
              <a:cxnLst>
                <a:cxn ang="0">
                  <a:pos x="651830" y="0"/>
                </a:cxn>
                <a:cxn ang="0">
                  <a:pos x="651830" y="1712535"/>
                </a:cxn>
                <a:cxn ang="0">
                  <a:pos x="0" y="562944"/>
                </a:cxn>
                <a:cxn ang="0">
                  <a:pos x="651830" y="0"/>
                </a:cxn>
              </a:cxnLst>
              <a:pathLst>
                <a:path w="220" h="578">
                  <a:moveTo>
                    <a:pt x="220" y="0"/>
                  </a:moveTo>
                  <a:lnTo>
                    <a:pt x="220" y="578"/>
                  </a:lnTo>
                  <a:lnTo>
                    <a:pt x="0" y="190"/>
                  </a:lnTo>
                  <a:lnTo>
                    <a:pt x="22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F1286A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16" name="Freeform 29"/>
            <p:cNvSpPr/>
            <p:nvPr/>
          </p:nvSpPr>
          <p:spPr>
            <a:xfrm>
              <a:off x="1907035" y="2339957"/>
              <a:ext cx="1010338" cy="462207"/>
            </a:xfrm>
            <a:custGeom>
              <a:avLst/>
              <a:gdLst/>
              <a:ahLst/>
              <a:cxnLst>
                <a:cxn ang="0">
                  <a:pos x="1010338" y="216289"/>
                </a:cxn>
                <a:cxn ang="0">
                  <a:pos x="0" y="0"/>
                </a:cxn>
                <a:cxn ang="0">
                  <a:pos x="764419" y="462207"/>
                </a:cxn>
                <a:cxn ang="0">
                  <a:pos x="1010338" y="216289"/>
                </a:cxn>
              </a:cxnLst>
              <a:pathLst>
                <a:path w="341" h="156">
                  <a:moveTo>
                    <a:pt x="341" y="73"/>
                  </a:moveTo>
                  <a:lnTo>
                    <a:pt x="0" y="0"/>
                  </a:lnTo>
                  <a:lnTo>
                    <a:pt x="258" y="156"/>
                  </a:lnTo>
                  <a:lnTo>
                    <a:pt x="341" y="73"/>
                  </a:lnTo>
                  <a:close/>
                </a:path>
              </a:pathLst>
            </a:custGeom>
            <a:noFill/>
            <a:ln w="9525" cap="flat" cmpd="sng">
              <a:solidFill>
                <a:srgbClr val="FD665B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17" name="Freeform 30"/>
            <p:cNvSpPr/>
            <p:nvPr/>
          </p:nvSpPr>
          <p:spPr>
            <a:xfrm>
              <a:off x="1065581" y="1406657"/>
              <a:ext cx="1199961" cy="933303"/>
            </a:xfrm>
            <a:custGeom>
              <a:avLst/>
              <a:gdLst/>
              <a:ahLst/>
              <a:cxnLst>
                <a:cxn ang="0">
                  <a:pos x="1199961" y="0"/>
                </a:cxn>
                <a:cxn ang="0">
                  <a:pos x="0" y="559981"/>
                </a:cxn>
                <a:cxn ang="0">
                  <a:pos x="841454" y="933303"/>
                </a:cxn>
                <a:cxn ang="0">
                  <a:pos x="1199961" y="0"/>
                </a:cxn>
              </a:cxnLst>
              <a:pathLst>
                <a:path w="405" h="315">
                  <a:moveTo>
                    <a:pt x="405" y="0"/>
                  </a:moveTo>
                  <a:lnTo>
                    <a:pt x="0" y="189"/>
                  </a:lnTo>
                  <a:lnTo>
                    <a:pt x="284" y="315"/>
                  </a:lnTo>
                  <a:lnTo>
                    <a:pt x="40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FA8538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18" name="Freeform 31"/>
            <p:cNvSpPr/>
            <p:nvPr/>
          </p:nvSpPr>
          <p:spPr>
            <a:xfrm>
              <a:off x="1907035" y="1406657"/>
              <a:ext cx="1010338" cy="1149591"/>
            </a:xfrm>
            <a:custGeom>
              <a:avLst/>
              <a:gdLst/>
              <a:ahLst/>
              <a:cxnLst>
                <a:cxn ang="0">
                  <a:pos x="358507" y="0"/>
                </a:cxn>
                <a:cxn ang="0">
                  <a:pos x="1010338" y="1149591"/>
                </a:cxn>
                <a:cxn ang="0">
                  <a:pos x="0" y="933301"/>
                </a:cxn>
                <a:cxn ang="0">
                  <a:pos x="358507" y="0"/>
                </a:cxn>
              </a:cxnLst>
              <a:pathLst>
                <a:path w="341" h="388">
                  <a:moveTo>
                    <a:pt x="121" y="0"/>
                  </a:moveTo>
                  <a:lnTo>
                    <a:pt x="341" y="388"/>
                  </a:lnTo>
                  <a:lnTo>
                    <a:pt x="0" y="315"/>
                  </a:lnTo>
                  <a:lnTo>
                    <a:pt x="12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FD3F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19" name="Freeform 32"/>
            <p:cNvSpPr/>
            <p:nvPr/>
          </p:nvSpPr>
          <p:spPr>
            <a:xfrm>
              <a:off x="2265543" y="600758"/>
              <a:ext cx="651830" cy="805899"/>
            </a:xfrm>
            <a:custGeom>
              <a:avLst/>
              <a:gdLst/>
              <a:ahLst/>
              <a:cxnLst>
                <a:cxn ang="0">
                  <a:pos x="405912" y="0"/>
                </a:cxn>
                <a:cxn ang="0">
                  <a:pos x="651830" y="242954"/>
                </a:cxn>
                <a:cxn ang="0">
                  <a:pos x="0" y="805899"/>
                </a:cxn>
                <a:cxn ang="0">
                  <a:pos x="405912" y="0"/>
                </a:cxn>
              </a:cxnLst>
              <a:pathLst>
                <a:path w="220" h="272">
                  <a:moveTo>
                    <a:pt x="137" y="0"/>
                  </a:moveTo>
                  <a:lnTo>
                    <a:pt x="220" y="82"/>
                  </a:lnTo>
                  <a:lnTo>
                    <a:pt x="0" y="272"/>
                  </a:lnTo>
                  <a:lnTo>
                    <a:pt x="13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02579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22" name="Freeform 33"/>
            <p:cNvSpPr/>
            <p:nvPr/>
          </p:nvSpPr>
          <p:spPr>
            <a:xfrm>
              <a:off x="1065581" y="1000744"/>
              <a:ext cx="1199961" cy="965893"/>
            </a:xfrm>
            <a:custGeom>
              <a:avLst/>
              <a:gdLst/>
              <a:ahLst/>
              <a:cxnLst>
                <a:cxn ang="0">
                  <a:pos x="1199961" y="405912"/>
                </a:cxn>
                <a:cxn ang="0">
                  <a:pos x="302212" y="0"/>
                </a:cxn>
                <a:cxn ang="0">
                  <a:pos x="0" y="965893"/>
                </a:cxn>
                <a:cxn ang="0">
                  <a:pos x="1199961" y="405912"/>
                </a:cxn>
              </a:cxnLst>
              <a:pathLst>
                <a:path w="405" h="326">
                  <a:moveTo>
                    <a:pt x="405" y="137"/>
                  </a:moveTo>
                  <a:lnTo>
                    <a:pt x="102" y="0"/>
                  </a:lnTo>
                  <a:lnTo>
                    <a:pt x="0" y="326"/>
                  </a:lnTo>
                  <a:lnTo>
                    <a:pt x="405" y="137"/>
                  </a:lnTo>
                  <a:close/>
                </a:path>
              </a:pathLst>
            </a:custGeom>
            <a:noFill/>
            <a:ln w="9525" cap="flat" cmpd="sng">
              <a:solidFill>
                <a:srgbClr val="E02579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</p:grpSp>
      <p:sp>
        <p:nvSpPr>
          <p:cNvPr id="27" name="文本框 26"/>
          <p:cNvSpPr txBox="1"/>
          <p:nvPr/>
        </p:nvSpPr>
        <p:spPr>
          <a:xfrm>
            <a:off x="1014730" y="198120"/>
            <a:ext cx="1112075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/>
            <a:r>
              <a:rPr lang="en-US" altLang="zh-CN" sz="2400" b="1" dirty="0" smtClean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39. </a:t>
            </a:r>
            <a:r>
              <a:rPr lang="zh-CN" altLang="en-US" sz="2400" b="1" dirty="0" smtClean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赞扬</a:t>
            </a:r>
            <a:r>
              <a:rPr lang="en-US" altLang="zh-CN" sz="2400" b="1" dirty="0" smtClean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 </a:t>
            </a:r>
            <a:r>
              <a:rPr lang="zh-CN" altLang="en-US" sz="2400" b="1" dirty="0" smtClean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认可</a:t>
            </a:r>
            <a:r>
              <a:rPr lang="en-US" altLang="zh-CN" sz="2400" b="1" dirty="0" smtClean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 praise; appreciate; admire; celebrate;honor; acknowledge  </a:t>
            </a:r>
            <a:endParaRPr lang="en-US" altLang="zh-CN" sz="2400" b="1" dirty="0" smtClean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ea"/>
            </a:endParaRPr>
          </a:p>
        </p:txBody>
      </p:sp>
      <p:sp>
        <p:nvSpPr>
          <p:cNvPr id="11272" name="AutoShape 36"/>
          <p:cNvSpPr/>
          <p:nvPr>
            <p:custDataLst>
              <p:tags r:id="rId4"/>
            </p:custDataLst>
          </p:nvPr>
        </p:nvSpPr>
        <p:spPr>
          <a:xfrm>
            <a:off x="111125" y="826135"/>
            <a:ext cx="4941570" cy="5765165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FFFFFF"/>
              </a:gs>
              <a:gs pos="100000">
                <a:srgbClr val="FBFBBB">
                  <a:alpha val="89999"/>
                </a:srgbClr>
              </a:gs>
            </a:gsLst>
            <a:lin ang="0" scaled="1"/>
            <a:tileRect/>
          </a:gradFill>
          <a:ln w="9525" cap="flat" cmpd="sng">
            <a:solidFill>
              <a:srgbClr val="C0C0C0"/>
            </a:solidFill>
            <a:prstDash val="solid"/>
            <a:headEnd type="none" w="med" len="med"/>
            <a:tailEnd type="none" w="med" len="med"/>
          </a:ln>
          <a:effectLst>
            <a:prstShdw prst="shdw13" dist="53882" dir="13499999">
              <a:srgbClr val="F5B363">
                <a:alpha val="50000"/>
              </a:srgbClr>
            </a:prstShdw>
          </a:effectLst>
        </p:spPr>
        <p:txBody>
          <a:bodyPr wrap="none" anchor="ctr"/>
          <a:p>
            <a:pPr algn="l"/>
            <a:endParaRPr lang="en-US" altLang="zh-CN" sz="20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139055" y="779780"/>
            <a:ext cx="6997065" cy="5814695"/>
          </a:xfrm>
          <a:prstGeom prst="rect">
            <a:avLst/>
          </a:prstGeom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</p:pic>
      <p:pic>
        <p:nvPicPr>
          <p:cNvPr id="9" name="图片 8"/>
          <p:cNvPicPr/>
          <p:nvPr/>
        </p:nvPicPr>
        <p:blipFill>
          <a:blip r:embed="rId6"/>
          <a:stretch>
            <a:fillRect/>
          </a:stretch>
        </p:blipFill>
        <p:spPr>
          <a:xfrm>
            <a:off x="10135870" y="5061585"/>
            <a:ext cx="2321560" cy="190373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969515" y="6146366"/>
            <a:ext cx="520050" cy="819282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 flipH="1">
            <a:off x="-60325" y="5960745"/>
            <a:ext cx="1266190" cy="773430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54610" y="1016000"/>
            <a:ext cx="5180330" cy="53232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ts val="3400"/>
              </a:lnSpc>
            </a:pPr>
            <a:r>
              <a:rPr lang="en-US" altLang="zh-CN" sz="1600" b="1" i="1">
                <a:latin typeface="Times New Roman" panose="02020603050405020304"/>
                <a:ea typeface="黑体" panose="02010609060101010101" pitchFamily="49" charset="-122"/>
              </a:rPr>
              <a:t>①</a:t>
            </a:r>
            <a:r>
              <a:rPr lang="en-US" altLang="zh-CN" sz="2400" b="1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acclaim </a:t>
            </a:r>
            <a:r>
              <a:rPr lang="en-US" altLang="zh-CN" sz="1600" b="1" i="1">
                <a:latin typeface="Times New Roman" panose="02020603050405020304"/>
                <a:ea typeface="黑体" panose="02010609060101010101" pitchFamily="49" charset="-122"/>
              </a:rPr>
              <a:t>/</a:t>
            </a:r>
            <a:r>
              <a:rPr lang="en-US" altLang="en-US" sz="1600" b="1" i="1">
                <a:latin typeface="Times New Roman" panose="02020603050405020304"/>
                <a:ea typeface="黑体" panose="02010609060101010101" pitchFamily="49" charset="-122"/>
              </a:rPr>
              <a:t>əˈ</a:t>
            </a:r>
            <a:r>
              <a:rPr lang="en-US" altLang="zh-CN" sz="1600" b="1" i="1">
                <a:latin typeface="Times New Roman" panose="02020603050405020304"/>
                <a:ea typeface="黑体" panose="02010609060101010101" pitchFamily="49" charset="-122"/>
              </a:rPr>
              <a:t>kle</a:t>
            </a:r>
            <a:r>
              <a:rPr lang="en-US" altLang="en-US" sz="1600" b="1" i="1">
                <a:latin typeface="Times New Roman" panose="02020603050405020304"/>
                <a:ea typeface="黑体" panose="02010609060101010101" pitchFamily="49" charset="-122"/>
              </a:rPr>
              <a:t>ɪ</a:t>
            </a:r>
            <a:r>
              <a:rPr lang="en-US" altLang="zh-CN" sz="1600" b="1" i="1">
                <a:latin typeface="Times New Roman" panose="02020603050405020304"/>
                <a:ea typeface="黑体" panose="02010609060101010101" pitchFamily="49" charset="-122"/>
              </a:rPr>
              <a:t>m/ n./v.</a:t>
            </a:r>
            <a:r>
              <a:rPr lang="zh-CN" altLang="en-US" sz="1600" b="1" i="1">
                <a:latin typeface="Times New Roman" panose="02020603050405020304"/>
                <a:ea typeface="黑体" panose="02010609060101010101" pitchFamily="49" charset="-122"/>
              </a:rPr>
              <a:t>赞扬，高度评价</a:t>
            </a:r>
            <a:r>
              <a:rPr lang="en-US" altLang="zh-CN" sz="1600" b="1" i="1">
                <a:latin typeface="Times New Roman" panose="02020603050405020304"/>
                <a:ea typeface="黑体" panose="02010609060101010101" pitchFamily="49" charset="-122"/>
              </a:rPr>
              <a:t>②</a:t>
            </a:r>
            <a:r>
              <a:rPr lang="en-US" altLang="zh-CN" sz="2400" b="1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commend</a:t>
            </a:r>
            <a:r>
              <a:rPr lang="en-US" altLang="zh-CN" sz="1600" b="1" i="1">
                <a:latin typeface="Times New Roman" panose="02020603050405020304"/>
                <a:ea typeface="黑体" panose="02010609060101010101" pitchFamily="49" charset="-122"/>
              </a:rPr>
              <a:t> /k</a:t>
            </a:r>
            <a:r>
              <a:rPr lang="en-US" altLang="en-US" sz="1600" b="1" i="1">
                <a:latin typeface="Times New Roman" panose="02020603050405020304"/>
                <a:ea typeface="黑体" panose="02010609060101010101" pitchFamily="49" charset="-122"/>
              </a:rPr>
              <a:t>əˈ</a:t>
            </a:r>
            <a:r>
              <a:rPr lang="en-US" altLang="zh-CN" sz="1600" b="1" i="1">
                <a:latin typeface="Times New Roman" panose="02020603050405020304"/>
                <a:ea typeface="黑体" panose="02010609060101010101" pitchFamily="49" charset="-122"/>
              </a:rPr>
              <a:t>mend/ v.</a:t>
            </a:r>
            <a:r>
              <a:rPr lang="zh-CN" altLang="en-US" sz="1600" b="1" i="1">
                <a:latin typeface="Times New Roman" panose="02020603050405020304"/>
                <a:ea typeface="黑体" panose="02010609060101010101" pitchFamily="49" charset="-122"/>
              </a:rPr>
              <a:t>赞扬；推荐；得到认可</a:t>
            </a:r>
            <a:endParaRPr lang="zh-CN" altLang="en-US" sz="1600" b="1" i="1">
              <a:latin typeface="Times New Roman" panose="02020603050405020304"/>
              <a:ea typeface="黑体" panose="02010609060101010101" pitchFamily="49" charset="-122"/>
            </a:endParaRPr>
          </a:p>
          <a:p>
            <a:pPr indent="0" fontAlgn="auto">
              <a:lnSpc>
                <a:spcPts val="3400"/>
              </a:lnSpc>
            </a:pPr>
            <a:r>
              <a:rPr lang="en-US" altLang="zh-CN" sz="1600" b="1" i="1">
                <a:latin typeface="Times New Roman" panose="02020603050405020304"/>
                <a:ea typeface="黑体" panose="02010609060101010101" pitchFamily="49" charset="-122"/>
              </a:rPr>
              <a:t>③</a:t>
            </a:r>
            <a:r>
              <a:rPr lang="en-US" altLang="zh-CN" sz="2400" b="1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extol </a:t>
            </a:r>
            <a:r>
              <a:rPr lang="en-US" altLang="zh-CN" sz="1600" b="1" i="1">
                <a:latin typeface="Times New Roman" panose="02020603050405020304"/>
                <a:ea typeface="黑体" panose="02010609060101010101" pitchFamily="49" charset="-122"/>
              </a:rPr>
              <a:t>/</a:t>
            </a:r>
            <a:r>
              <a:rPr lang="en-US" altLang="en-US" sz="1600" b="1" i="1">
                <a:latin typeface="Times New Roman" panose="02020603050405020304"/>
                <a:ea typeface="黑体" panose="02010609060101010101" pitchFamily="49" charset="-122"/>
              </a:rPr>
              <a:t>ɪ</a:t>
            </a:r>
            <a:r>
              <a:rPr lang="en-US" altLang="zh-CN" sz="1600" b="1" i="1">
                <a:latin typeface="Times New Roman" panose="02020603050405020304"/>
                <a:ea typeface="黑体" panose="02010609060101010101" pitchFamily="49" charset="-122"/>
              </a:rPr>
              <a:t>kˈst</a:t>
            </a:r>
            <a:r>
              <a:rPr lang="en-US" altLang="en-US" sz="1600" b="1" i="1">
                <a:latin typeface="Times New Roman" panose="02020603050405020304"/>
                <a:ea typeface="黑体" panose="02010609060101010101" pitchFamily="49" charset="-122"/>
              </a:rPr>
              <a:t>əʊ</a:t>
            </a:r>
            <a:r>
              <a:rPr lang="en-US" altLang="zh-CN" sz="1600" b="1" i="1">
                <a:latin typeface="Times New Roman" panose="02020603050405020304"/>
                <a:ea typeface="黑体" panose="02010609060101010101" pitchFamily="49" charset="-122"/>
              </a:rPr>
              <a:t>l/ vt. </a:t>
            </a:r>
            <a:r>
              <a:rPr lang="zh-CN" altLang="en-US" sz="1600" b="1" i="1">
                <a:latin typeface="Times New Roman" panose="02020603050405020304"/>
                <a:ea typeface="黑体" panose="02010609060101010101" pitchFamily="49" charset="-122"/>
              </a:rPr>
              <a:t>颂扬；赞美；赞颂</a:t>
            </a:r>
            <a:endParaRPr lang="zh-CN" altLang="en-US" sz="1600" b="1" i="1">
              <a:latin typeface="Times New Roman" panose="02020603050405020304"/>
              <a:ea typeface="黑体" panose="02010609060101010101" pitchFamily="49" charset="-122"/>
            </a:endParaRPr>
          </a:p>
          <a:p>
            <a:pPr indent="0" fontAlgn="auto">
              <a:lnSpc>
                <a:spcPts val="3400"/>
              </a:lnSpc>
            </a:pPr>
            <a:r>
              <a:rPr lang="en-US" altLang="zh-CN" sz="1600" b="1" i="1">
                <a:latin typeface="Times New Roman" panose="02020603050405020304"/>
                <a:ea typeface="黑体" panose="02010609060101010101" pitchFamily="49" charset="-122"/>
              </a:rPr>
              <a:t>④</a:t>
            </a:r>
            <a:r>
              <a:rPr lang="en-US" altLang="zh-CN" sz="2400" b="1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eulogize </a:t>
            </a:r>
            <a:r>
              <a:rPr lang="en-US" altLang="zh-CN" sz="1600" b="1" i="1">
                <a:latin typeface="Times New Roman" panose="02020603050405020304"/>
                <a:ea typeface="黑体" panose="02010609060101010101" pitchFamily="49" charset="-122"/>
              </a:rPr>
              <a:t>/ˈju</a:t>
            </a:r>
            <a:r>
              <a:rPr lang="en-US" altLang="en-US" sz="1600" b="1" i="1">
                <a:latin typeface="Times New Roman" panose="02020603050405020304"/>
                <a:ea typeface="黑体" panose="02010609060101010101" pitchFamily="49" charset="-122"/>
              </a:rPr>
              <a:t>ː</a:t>
            </a:r>
            <a:r>
              <a:rPr lang="en-US" altLang="zh-CN" sz="1600" b="1" i="1">
                <a:latin typeface="Times New Roman" panose="02020603050405020304"/>
                <a:ea typeface="黑体" panose="02010609060101010101" pitchFamily="49" charset="-122"/>
              </a:rPr>
              <a:t>l</a:t>
            </a:r>
            <a:r>
              <a:rPr lang="en-US" altLang="en-US" sz="1600" b="1" i="1">
                <a:latin typeface="Times New Roman" panose="02020603050405020304"/>
                <a:ea typeface="黑体" panose="02010609060101010101" pitchFamily="49" charset="-122"/>
              </a:rPr>
              <a:t>ə</a:t>
            </a:r>
            <a:r>
              <a:rPr lang="en-US" altLang="zh-CN" sz="1600" b="1" i="1">
                <a:latin typeface="Times New Roman" panose="02020603050405020304"/>
                <a:ea typeface="黑体" panose="02010609060101010101" pitchFamily="49" charset="-122"/>
              </a:rPr>
              <a:t>d</a:t>
            </a:r>
            <a:r>
              <a:rPr lang="en-US" altLang="en-US" sz="1600" b="1" i="1">
                <a:latin typeface="Times New Roman" panose="02020603050405020304"/>
                <a:ea typeface="黑体" panose="02010609060101010101" pitchFamily="49" charset="-122"/>
              </a:rPr>
              <a:t>ʒ</a:t>
            </a:r>
            <a:r>
              <a:rPr lang="en-US" altLang="zh-CN" sz="1600" b="1" i="1">
                <a:latin typeface="Times New Roman" panose="02020603050405020304"/>
                <a:ea typeface="黑体" panose="02010609060101010101" pitchFamily="49" charset="-122"/>
              </a:rPr>
              <a:t>a</a:t>
            </a:r>
            <a:r>
              <a:rPr lang="en-US" altLang="en-US" sz="1600" b="1" i="1">
                <a:latin typeface="Times New Roman" panose="02020603050405020304"/>
                <a:ea typeface="黑体" panose="02010609060101010101" pitchFamily="49" charset="-122"/>
              </a:rPr>
              <a:t>ɪ</a:t>
            </a:r>
            <a:r>
              <a:rPr lang="en-US" altLang="zh-CN" sz="1600" b="1" i="1">
                <a:latin typeface="Times New Roman" panose="02020603050405020304"/>
                <a:ea typeface="黑体" panose="02010609060101010101" pitchFamily="49" charset="-122"/>
              </a:rPr>
              <a:t>z/ vt. </a:t>
            </a:r>
            <a:r>
              <a:rPr lang="zh-CN" altLang="en-US" sz="1600" b="1" i="1">
                <a:latin typeface="Times New Roman" panose="02020603050405020304"/>
                <a:ea typeface="黑体" panose="02010609060101010101" pitchFamily="49" charset="-122"/>
              </a:rPr>
              <a:t>颂扬，称赞</a:t>
            </a:r>
            <a:endParaRPr lang="zh-CN" altLang="en-US" sz="1600" b="1" i="1">
              <a:latin typeface="Times New Roman" panose="02020603050405020304"/>
              <a:ea typeface="黑体" panose="02010609060101010101" pitchFamily="49" charset="-122"/>
            </a:endParaRPr>
          </a:p>
          <a:p>
            <a:pPr indent="0" fontAlgn="auto">
              <a:lnSpc>
                <a:spcPts val="3400"/>
              </a:lnSpc>
            </a:pPr>
            <a:r>
              <a:rPr lang="en-US" altLang="zh-CN" sz="1600" b="1" i="1">
                <a:latin typeface="Times New Roman" panose="02020603050405020304"/>
                <a:ea typeface="黑体" panose="02010609060101010101" pitchFamily="49" charset="-122"/>
              </a:rPr>
              <a:t>⑤</a:t>
            </a:r>
            <a:r>
              <a:rPr lang="en-US" altLang="zh-CN" sz="2400" b="1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glorify</a:t>
            </a:r>
            <a:r>
              <a:rPr lang="en-US" altLang="zh-CN" sz="1600" b="1" i="1">
                <a:latin typeface="Times New Roman" panose="02020603050405020304"/>
                <a:ea typeface="黑体" panose="02010609060101010101" pitchFamily="49" charset="-122"/>
              </a:rPr>
              <a:t> /ˈ</a:t>
            </a:r>
            <a:r>
              <a:rPr lang="en-US" altLang="en-US" sz="1600" b="1" i="1">
                <a:latin typeface="Times New Roman" panose="02020603050405020304"/>
                <a:ea typeface="黑体" panose="02010609060101010101" pitchFamily="49" charset="-122"/>
              </a:rPr>
              <a:t>ɡ</a:t>
            </a:r>
            <a:r>
              <a:rPr lang="en-US" altLang="zh-CN" sz="1600" b="1" i="1">
                <a:latin typeface="Times New Roman" panose="02020603050405020304"/>
                <a:ea typeface="黑体" panose="02010609060101010101" pitchFamily="49" charset="-122"/>
              </a:rPr>
              <a:t>l</a:t>
            </a:r>
            <a:r>
              <a:rPr lang="en-US" altLang="en-US" sz="1600" b="1" i="1">
                <a:latin typeface="Times New Roman" panose="02020603050405020304"/>
                <a:ea typeface="黑体" panose="02010609060101010101" pitchFamily="49" charset="-122"/>
              </a:rPr>
              <a:t>ɔː</a:t>
            </a:r>
            <a:r>
              <a:rPr lang="en-US" altLang="zh-CN" sz="1600" b="1" i="1">
                <a:latin typeface="Times New Roman" panose="02020603050405020304"/>
                <a:ea typeface="黑体" panose="02010609060101010101" pitchFamily="49" charset="-122"/>
              </a:rPr>
              <a:t>r</a:t>
            </a:r>
            <a:r>
              <a:rPr lang="en-US" altLang="en-US" sz="1600" b="1" i="1">
                <a:latin typeface="Times New Roman" panose="02020603050405020304"/>
                <a:ea typeface="黑体" panose="02010609060101010101" pitchFamily="49" charset="-122"/>
              </a:rPr>
              <a:t>ɪ</a:t>
            </a:r>
            <a:r>
              <a:rPr lang="en-US" altLang="zh-CN" sz="1600" b="1" i="1">
                <a:latin typeface="Times New Roman" panose="02020603050405020304"/>
                <a:ea typeface="黑体" panose="02010609060101010101" pitchFamily="49" charset="-122"/>
              </a:rPr>
              <a:t>fa</a:t>
            </a:r>
            <a:r>
              <a:rPr lang="en-US" altLang="en-US" sz="1600" b="1" i="1">
                <a:latin typeface="Times New Roman" panose="02020603050405020304"/>
                <a:ea typeface="黑体" panose="02010609060101010101" pitchFamily="49" charset="-122"/>
              </a:rPr>
              <a:t>ɪ/ </a:t>
            </a:r>
            <a:r>
              <a:rPr lang="en-US" altLang="zh-CN" sz="1600" b="1" i="1">
                <a:latin typeface="Times New Roman" panose="02020603050405020304"/>
                <a:ea typeface="黑体" panose="02010609060101010101" pitchFamily="49" charset="-122"/>
              </a:rPr>
              <a:t>vt.</a:t>
            </a:r>
            <a:r>
              <a:rPr lang="zh-CN" altLang="en-US" sz="1600" b="1" i="1">
                <a:latin typeface="Times New Roman" panose="02020603050405020304"/>
                <a:ea typeface="黑体" panose="02010609060101010101" pitchFamily="49" charset="-122"/>
              </a:rPr>
              <a:t>美化；崇拜；使更壮丽</a:t>
            </a:r>
            <a:endParaRPr lang="zh-CN" altLang="en-US" sz="1600" b="1" i="1">
              <a:latin typeface="Times New Roman" panose="02020603050405020304"/>
              <a:ea typeface="黑体" panose="02010609060101010101" pitchFamily="49" charset="-122"/>
            </a:endParaRPr>
          </a:p>
          <a:p>
            <a:pPr indent="0" fontAlgn="auto">
              <a:lnSpc>
                <a:spcPts val="3400"/>
              </a:lnSpc>
            </a:pPr>
            <a:r>
              <a:rPr lang="en-US" altLang="zh-CN" sz="1600" b="1" i="1">
                <a:latin typeface="Times New Roman" panose="02020603050405020304"/>
                <a:ea typeface="黑体" panose="02010609060101010101" pitchFamily="49" charset="-122"/>
              </a:rPr>
              <a:t>⑥</a:t>
            </a:r>
            <a:r>
              <a:rPr lang="en-US" altLang="zh-CN" sz="2400" b="1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hail</a:t>
            </a:r>
            <a:r>
              <a:rPr lang="en-US" altLang="zh-CN" sz="1600" b="1" i="1">
                <a:latin typeface="Times New Roman" panose="02020603050405020304"/>
                <a:ea typeface="黑体" panose="02010609060101010101" pitchFamily="49" charset="-122"/>
              </a:rPr>
              <a:t> /he</a:t>
            </a:r>
            <a:r>
              <a:rPr lang="en-US" altLang="en-US" sz="1600" b="1" i="1">
                <a:latin typeface="Times New Roman" panose="02020603050405020304"/>
                <a:ea typeface="黑体" panose="02010609060101010101" pitchFamily="49" charset="-122"/>
              </a:rPr>
              <a:t>ɪ</a:t>
            </a:r>
            <a:r>
              <a:rPr lang="en-US" altLang="zh-CN" sz="1600" b="1" i="1">
                <a:latin typeface="Times New Roman" panose="02020603050405020304"/>
                <a:ea typeface="黑体" panose="02010609060101010101" pitchFamily="49" charset="-122"/>
              </a:rPr>
              <a:t>l/v. </a:t>
            </a:r>
            <a:r>
              <a:rPr lang="zh-CN" altLang="en-US" sz="1600" b="1" i="1">
                <a:latin typeface="Times New Roman" panose="02020603050405020304"/>
                <a:ea typeface="黑体" panose="02010609060101010101" pitchFamily="49" charset="-122"/>
              </a:rPr>
              <a:t>赞扬，欢呼；呼喊，招呼</a:t>
            </a:r>
            <a:endParaRPr lang="zh-CN" altLang="en-US" sz="1600" b="1" i="1">
              <a:latin typeface="Times New Roman" panose="02020603050405020304"/>
              <a:ea typeface="黑体" panose="02010609060101010101" pitchFamily="49" charset="-122"/>
            </a:endParaRPr>
          </a:p>
          <a:p>
            <a:pPr indent="0" fontAlgn="auto">
              <a:lnSpc>
                <a:spcPts val="3400"/>
              </a:lnSpc>
            </a:pPr>
            <a:r>
              <a:rPr lang="en-US" altLang="zh-CN" sz="1600" b="1" i="1">
                <a:latin typeface="Times New Roman" panose="02020603050405020304"/>
                <a:ea typeface="黑体" panose="02010609060101010101" pitchFamily="49" charset="-122"/>
              </a:rPr>
              <a:t>⑦</a:t>
            </a:r>
            <a:r>
              <a:rPr lang="en-US" altLang="zh-CN" sz="2400" b="1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compliment</a:t>
            </a:r>
            <a:r>
              <a:rPr lang="en-US" altLang="zh-CN" sz="1600" b="1" i="1">
                <a:latin typeface="Times New Roman" panose="02020603050405020304"/>
                <a:ea typeface="黑体" panose="02010609060101010101" pitchFamily="49" charset="-122"/>
              </a:rPr>
              <a:t> /ˈk</a:t>
            </a:r>
            <a:r>
              <a:rPr lang="en-US" altLang="en-US" sz="1600" b="1" i="1">
                <a:latin typeface="Times New Roman" panose="02020603050405020304"/>
                <a:ea typeface="黑体" panose="02010609060101010101" pitchFamily="49" charset="-122"/>
              </a:rPr>
              <a:t>ɒ</a:t>
            </a:r>
            <a:r>
              <a:rPr lang="en-US" altLang="zh-CN" sz="1600" b="1" i="1">
                <a:latin typeface="Times New Roman" panose="02020603050405020304"/>
                <a:ea typeface="黑体" panose="02010609060101010101" pitchFamily="49" charset="-122"/>
              </a:rPr>
              <a:t>mpl</a:t>
            </a:r>
            <a:r>
              <a:rPr lang="en-US" altLang="en-US" sz="1600" b="1" i="1">
                <a:latin typeface="Times New Roman" panose="02020603050405020304"/>
                <a:ea typeface="黑体" panose="02010609060101010101" pitchFamily="49" charset="-122"/>
              </a:rPr>
              <a:t>ɪ</a:t>
            </a:r>
            <a:r>
              <a:rPr lang="en-US" altLang="zh-CN" sz="1600" b="1" i="1">
                <a:latin typeface="Times New Roman" panose="02020603050405020304"/>
                <a:ea typeface="黑体" panose="02010609060101010101" pitchFamily="49" charset="-122"/>
              </a:rPr>
              <a:t>m</a:t>
            </a:r>
            <a:r>
              <a:rPr lang="en-US" altLang="en-US" sz="1600" b="1" i="1">
                <a:latin typeface="Times New Roman" panose="02020603050405020304"/>
                <a:ea typeface="黑体" panose="02010609060101010101" pitchFamily="49" charset="-122"/>
              </a:rPr>
              <a:t>ə</a:t>
            </a:r>
            <a:r>
              <a:rPr lang="en-US" altLang="zh-CN" sz="1600" b="1" i="1">
                <a:latin typeface="Times New Roman" panose="02020603050405020304"/>
                <a:ea typeface="黑体" panose="02010609060101010101" pitchFamily="49" charset="-122"/>
              </a:rPr>
              <a:t>nt/n./v.</a:t>
            </a:r>
            <a:r>
              <a:rPr lang="zh-CN" altLang="en-US" sz="1600" b="1" i="1">
                <a:latin typeface="Times New Roman" panose="02020603050405020304"/>
                <a:ea typeface="黑体" panose="02010609060101010101" pitchFamily="49" charset="-122"/>
              </a:rPr>
              <a:t>赞扬；恭维</a:t>
            </a:r>
            <a:r>
              <a:rPr lang="en-US" altLang="zh-CN" sz="1600" b="1" i="1">
                <a:latin typeface="Times New Roman" panose="02020603050405020304"/>
                <a:ea typeface="黑体" panose="02010609060101010101" pitchFamily="49" charset="-122"/>
              </a:rPr>
              <a:t>⑧</a:t>
            </a:r>
            <a:r>
              <a:rPr lang="en-US" altLang="zh-CN" sz="2400" b="1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speak highly of</a:t>
            </a:r>
            <a:r>
              <a:rPr lang="zh-CN" altLang="en-US" sz="1600" b="1" i="1">
                <a:latin typeface="Times New Roman" panose="02020603050405020304"/>
                <a:ea typeface="黑体" panose="02010609060101010101" pitchFamily="49" charset="-122"/>
              </a:rPr>
              <a:t>高度赞扬 / </a:t>
            </a:r>
            <a:r>
              <a:rPr lang="en-US" altLang="zh-CN" sz="2400" b="1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to one’s credit</a:t>
            </a:r>
            <a:r>
              <a:rPr lang="zh-CN" altLang="en-US" sz="1600" b="1" i="1">
                <a:latin typeface="Times New Roman" panose="02020603050405020304"/>
                <a:ea typeface="黑体" panose="02010609060101010101" pitchFamily="49" charset="-122"/>
              </a:rPr>
              <a:t>值得肯定的是</a:t>
            </a:r>
            <a:endParaRPr lang="zh-CN" altLang="en-US" sz="1600" b="1" i="1">
              <a:latin typeface="Times New Roman" panose="02020603050405020304"/>
              <a:ea typeface="黑体" panose="02010609060101010101" pitchFamily="49" charset="-122"/>
            </a:endParaRPr>
          </a:p>
          <a:p>
            <a:pPr indent="0" fontAlgn="auto">
              <a:lnSpc>
                <a:spcPts val="3400"/>
              </a:lnSpc>
            </a:pPr>
            <a:r>
              <a:rPr lang="en-US" altLang="zh-CN" sz="1600" b="1" i="1">
                <a:latin typeface="Times New Roman" panose="02020603050405020304"/>
                <a:ea typeface="黑体" panose="02010609060101010101" pitchFamily="49" charset="-122"/>
              </a:rPr>
              <a:t>⑨</a:t>
            </a:r>
            <a:r>
              <a:rPr lang="en-US" altLang="zh-CN" sz="2400" b="1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praiseworthy</a:t>
            </a:r>
            <a:r>
              <a:rPr lang="zh-CN" altLang="en-US" sz="1600" b="1" i="1">
                <a:latin typeface="Times New Roman" panose="02020603050405020304"/>
                <a:ea typeface="黑体" panose="02010609060101010101" pitchFamily="49" charset="-122"/>
              </a:rPr>
              <a:t>值得称赞的 /</a:t>
            </a:r>
            <a:r>
              <a:rPr lang="en-US" altLang="zh-CN" sz="2400" b="1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admirable</a:t>
            </a:r>
            <a:r>
              <a:rPr lang="en-US" altLang="zh-CN" sz="1600" b="1" i="1">
                <a:latin typeface="Times New Roman" panose="02020603050405020304"/>
                <a:ea typeface="黑体" panose="02010609060101010101" pitchFamily="49" charset="-122"/>
              </a:rPr>
              <a:t> </a:t>
            </a:r>
            <a:r>
              <a:rPr lang="zh-CN" altLang="en-US" sz="1600" b="1" i="1">
                <a:latin typeface="Times New Roman" panose="02020603050405020304"/>
                <a:ea typeface="黑体" panose="02010609060101010101" pitchFamily="49" charset="-122"/>
              </a:rPr>
              <a:t>令人钦佩的 /</a:t>
            </a:r>
            <a:r>
              <a:rPr lang="en-US" altLang="zh-CN" sz="2400" b="1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commendable</a:t>
            </a:r>
            <a:r>
              <a:rPr lang="en-US" altLang="zh-CN" sz="1600" b="1" i="1">
                <a:latin typeface="Times New Roman" panose="02020603050405020304"/>
                <a:ea typeface="黑体" panose="02010609060101010101" pitchFamily="49" charset="-122"/>
              </a:rPr>
              <a:t> </a:t>
            </a:r>
            <a:r>
              <a:rPr lang="zh-CN" altLang="en-US" sz="1600" b="1" i="1">
                <a:latin typeface="Times New Roman" panose="02020603050405020304"/>
                <a:ea typeface="黑体" panose="02010609060101010101" pitchFamily="49" charset="-122"/>
              </a:rPr>
              <a:t>值得称赞的 /</a:t>
            </a:r>
            <a:r>
              <a:rPr lang="en-US" altLang="zh-CN" sz="2400" b="1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laudable</a:t>
            </a:r>
            <a:r>
              <a:rPr lang="en-US" altLang="zh-CN" sz="1600" b="1" i="1">
                <a:latin typeface="Times New Roman" panose="02020603050405020304"/>
                <a:ea typeface="黑体" panose="02010609060101010101" pitchFamily="49" charset="-122"/>
              </a:rPr>
              <a:t> </a:t>
            </a:r>
            <a:r>
              <a:rPr lang="zh-CN" altLang="en-US" sz="1600" b="1" i="1">
                <a:latin typeface="Times New Roman" panose="02020603050405020304"/>
                <a:ea typeface="黑体" panose="02010609060101010101" pitchFamily="49" charset="-122"/>
              </a:rPr>
              <a:t>值得嘉许的/</a:t>
            </a:r>
            <a:r>
              <a:rPr lang="en-US" altLang="zh-CN" sz="2400" b="1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exemplary </a:t>
            </a:r>
            <a:r>
              <a:rPr lang="zh-CN" altLang="en-US" sz="1600" b="1" i="1">
                <a:latin typeface="Times New Roman" panose="02020603050405020304"/>
                <a:ea typeface="黑体" panose="02010609060101010101" pitchFamily="49" charset="-122"/>
              </a:rPr>
              <a:t>堪称典范的、值得效仿的</a:t>
            </a:r>
            <a:endParaRPr lang="zh-CN" altLang="en-US" sz="1600" b="1" i="1">
              <a:latin typeface="Times New Roman" panose="02020603050405020304"/>
              <a:ea typeface="黑体" panose="02010609060101010101" pitchFamily="49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5235575" y="938530"/>
            <a:ext cx="6745605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altLang="en-US" sz="2000" b="0">
                <a:solidFill>
                  <a:srgbClr val="0063A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1.</a:t>
            </a:r>
            <a:r>
              <a:rPr lang="zh-CN" altLang="en-US" sz="2000" b="1">
                <a:solidFill>
                  <a:srgbClr val="0063A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高分搭配</a:t>
            </a:r>
            <a:r>
              <a:rPr lang="zh-CN" altLang="en-US" sz="2000" b="0">
                <a:solidFill>
                  <a:srgbClr val="0063A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：①广受赞誉</a:t>
            </a:r>
            <a:r>
              <a:rPr lang="en-US" altLang="zh-CN" sz="2000" b="0">
                <a:solidFill>
                  <a:srgbClr val="0063A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zh-CN" altLang="en-US" sz="2000" b="0">
                <a:solidFill>
                  <a:srgbClr val="0063A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②值得称赞的品行</a:t>
            </a:r>
            <a:r>
              <a:rPr lang="en-US" altLang="zh-CN" sz="2000" b="0">
                <a:solidFill>
                  <a:srgbClr val="0063A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zh-CN" altLang="en-US" sz="2000" b="0">
                <a:solidFill>
                  <a:srgbClr val="0063A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③令人钦佩的品质</a:t>
            </a:r>
            <a:r>
              <a:rPr lang="en-US" altLang="zh-CN" sz="2000" b="0">
                <a:solidFill>
                  <a:srgbClr val="0063A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zh-CN" altLang="en-US" sz="2000" b="0">
                <a:solidFill>
                  <a:srgbClr val="0063A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④为...树立值得称颂的典范</a:t>
            </a:r>
            <a:endParaRPr lang="zh-CN" altLang="en-US" sz="2000" b="0">
              <a:solidFill>
                <a:srgbClr val="0063A8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/>
            <a:endParaRPr lang="zh-CN" altLang="en-US" sz="2000" b="0">
              <a:solidFill>
                <a:srgbClr val="0063A8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/>
            <a:endParaRPr lang="zh-CN" altLang="en-US" sz="2000" b="0">
              <a:solidFill>
                <a:srgbClr val="0063A8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/>
            <a:endParaRPr lang="zh-CN" altLang="en-US" sz="2000" b="0">
              <a:solidFill>
                <a:srgbClr val="0063A8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/>
            <a:r>
              <a:rPr lang="zh-CN" altLang="en-US" sz="2000" b="0">
                <a:solidFill>
                  <a:srgbClr val="0063A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2.她极为赞赏我写的书。</a:t>
            </a:r>
            <a:endParaRPr lang="zh-CN" altLang="en-US" sz="2000" b="0">
              <a:solidFill>
                <a:srgbClr val="0063A8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/>
            <a:endParaRPr lang="zh-CN" altLang="en-US" sz="2000" b="0">
              <a:solidFill>
                <a:srgbClr val="0063A8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/>
            <a:endParaRPr lang="zh-CN" altLang="en-US" sz="2000" b="0">
              <a:solidFill>
                <a:srgbClr val="0063A8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/>
            <a:r>
              <a:rPr lang="zh-CN" altLang="en-US" sz="2000" b="0">
                <a:solidFill>
                  <a:srgbClr val="0063A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3.我们应学会真诚赞美他人、推崇典范事迹、传递正能量。</a:t>
            </a:r>
            <a:endParaRPr lang="zh-CN" altLang="en-US" sz="2000" b="0">
              <a:solidFill>
                <a:srgbClr val="0063A8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5270500" y="1682750"/>
            <a:ext cx="6824345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altLang="zh-CN" sz="2000" b="1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1.①widely </a:t>
            </a:r>
            <a:r>
              <a:rPr lang="en-US" altLang="zh-CN" sz="2000" b="1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acclaimed</a:t>
            </a:r>
            <a:r>
              <a:rPr lang="en-US" altLang="zh-CN" sz="2000" b="1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②</a:t>
            </a:r>
            <a:r>
              <a:rPr lang="en-US" altLang="zh-CN" sz="2000" b="1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commendable </a:t>
            </a:r>
            <a:r>
              <a:rPr lang="en-US" altLang="zh-CN" sz="2000" b="1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conduct  ③</a:t>
            </a:r>
            <a:r>
              <a:rPr lang="en-US" altLang="zh-CN" sz="2000" b="1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admirable</a:t>
            </a:r>
            <a:r>
              <a:rPr lang="en-US" altLang="zh-CN" sz="2000" b="1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quality ④set an </a:t>
            </a:r>
            <a:r>
              <a:rPr lang="en-US" altLang="zh-CN" sz="2000" b="1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exemplary</a:t>
            </a:r>
            <a:r>
              <a:rPr lang="en-US" altLang="zh-CN" sz="2000" b="1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role for </a:t>
            </a:r>
            <a:endParaRPr lang="en-US" altLang="zh-CN" sz="2000" b="1">
              <a:solidFill>
                <a:srgbClr val="00206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5349240" y="2865120"/>
            <a:ext cx="6745605" cy="3987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altLang="zh-CN" sz="2000" b="1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2.She </a:t>
            </a:r>
            <a:r>
              <a:rPr lang="en-US" altLang="zh-CN" sz="2000" b="1" u="sng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paid me a very charming compliment </a:t>
            </a:r>
            <a:r>
              <a:rPr lang="en-US" altLang="zh-CN" sz="2000" b="1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 my book.</a:t>
            </a:r>
            <a:endParaRPr lang="en-US" altLang="zh-CN" sz="2000" b="1">
              <a:solidFill>
                <a:srgbClr val="00206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5265420" y="3799840"/>
            <a:ext cx="3368675" cy="16300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altLang="zh-CN" sz="2000" b="1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3.We should learn to </a:t>
            </a:r>
            <a:r>
              <a:rPr lang="en-US" altLang="zh-CN" sz="2000" b="1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compliment </a:t>
            </a:r>
            <a:r>
              <a:rPr lang="en-US" altLang="zh-CN" sz="2000" b="1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others sincerely, </a:t>
            </a:r>
            <a:r>
              <a:rPr lang="en-US" altLang="zh-CN" sz="2000" b="1" u="sng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speak highly of</a:t>
            </a:r>
            <a:r>
              <a:rPr lang="en-US" altLang="zh-CN" sz="2000" b="1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000" b="1" u="sng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exemplary </a:t>
            </a:r>
            <a:r>
              <a:rPr lang="en-US" altLang="zh-CN" sz="2000" b="1" u="sng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deeds</a:t>
            </a:r>
            <a:r>
              <a:rPr lang="en-US" altLang="zh-CN" sz="2000" b="1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 and pass on positive energy.</a:t>
            </a:r>
            <a:endParaRPr lang="en-US" altLang="zh-CN" sz="2000" b="1">
              <a:solidFill>
                <a:srgbClr val="00206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33" name="图片 32"/>
          <p:cNvPicPr>
            <a:picLocks noChangeAspect="1"/>
          </p:cNvPicPr>
          <p:nvPr/>
        </p:nvPicPr>
        <p:blipFill>
          <a:blip r:embed="rId10"/>
          <a:srcRect/>
          <a:stretch>
            <a:fillRect/>
          </a:stretch>
        </p:blipFill>
        <p:spPr>
          <a:xfrm>
            <a:off x="8664575" y="3800475"/>
            <a:ext cx="3077845" cy="2538730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6" grpId="1"/>
      <p:bldP spid="28" grpId="0"/>
      <p:bldP spid="28" grpId="1"/>
      <p:bldP spid="29" grpId="0"/>
      <p:bldP spid="29" grpId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0" name="直接连接符 19"/>
          <p:cNvCxnSpPr/>
          <p:nvPr/>
        </p:nvCxnSpPr>
        <p:spPr>
          <a:xfrm>
            <a:off x="512860" y="688340"/>
            <a:ext cx="10972825" cy="0"/>
          </a:xfrm>
          <a:prstGeom prst="line">
            <a:avLst/>
          </a:prstGeom>
          <a:ln>
            <a:gradFill>
              <a:gsLst>
                <a:gs pos="0">
                  <a:srgbClr val="400040"/>
                </a:gs>
                <a:gs pos="32000">
                  <a:srgbClr val="8F0040"/>
                </a:gs>
                <a:gs pos="63000">
                  <a:srgbClr val="F27300"/>
                </a:gs>
                <a:gs pos="100000">
                  <a:srgbClr val="FFBF00"/>
                </a:gs>
              </a:gsLst>
              <a:lin ang="10800000" scaled="0"/>
            </a:gradFill>
          </a:ln>
        </p:spPr>
        <p:style>
          <a:lnRef idx="1">
            <a:srgbClr val="5B9BD5"/>
          </a:lnRef>
          <a:fillRef idx="0">
            <a:srgbClr val="5B9BD5"/>
          </a:fillRef>
          <a:effectRef idx="0">
            <a:srgbClr val="5B9BD5"/>
          </a:effectRef>
          <a:fontRef idx="minor">
            <a:sysClr val="windowText" lastClr="000000"/>
          </a:fontRef>
        </p:style>
      </p:cxnSp>
      <p:sp>
        <p:nvSpPr>
          <p:cNvPr id="25" name="矩形 24"/>
          <p:cNvSpPr/>
          <p:nvPr/>
        </p:nvSpPr>
        <p:spPr>
          <a:xfrm>
            <a:off x="0" y="6685613"/>
            <a:ext cx="12192000" cy="172387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/>
          <p:nvPr/>
        </p:nvPicPr>
        <p:blipFill>
          <a:blip r:embed="rId1"/>
          <a:stretch>
            <a:fillRect/>
          </a:stretch>
        </p:blipFill>
        <p:spPr>
          <a:xfrm>
            <a:off x="54610" y="6584950"/>
            <a:ext cx="708025" cy="2730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130" b="100000" l="0" r="39917">
                        <a14:foregroundMark x1="10187" y1="34463" x2="9563" y2="64407"/>
                        <a14:foregroundMark x1="18295" y1="11864" x2="16424" y2="37288"/>
                        <a14:foregroundMark x1="19751" y1="24294" x2="22453" y2="22599"/>
                        <a14:foregroundMark x1="13306" y1="20339" x2="14761" y2="25424"/>
                        <a14:foregroundMark x1="19335" y1="37288" x2="24532" y2="31638"/>
                        <a14:foregroundMark x1="28274" y1="31638" x2="28274" y2="45763"/>
                        <a14:foregroundMark x1="11850" y1="58192" x2="28690" y2="54237"/>
                        <a14:foregroundMark x1="11642" y1="48588" x2="26819" y2="45763"/>
                        <a14:foregroundMark x1="9563" y1="66102" x2="29730" y2="66667"/>
                        <a14:foregroundMark x1="28898" y1="55367" x2="27651" y2="61582"/>
                        <a14:foregroundMark x1="11227" y1="52542" x2="18295" y2="51977"/>
                        <a14:foregroundMark x1="20582" y1="61582" x2="25156" y2="58192"/>
                        <a14:foregroundMark x1="20166" y1="48588" x2="20166" y2="51412"/>
                        <a14:foregroundMark x1="13306" y1="74011" x2="18295" y2="82486"/>
                        <a14:foregroundMark x1="19751" y1="83616" x2="23909" y2="73446"/>
                      </a14:backgroundRemoval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>
            <a:off x="0" y="12700"/>
            <a:ext cx="1078865" cy="831850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414020" y="551815"/>
            <a:ext cx="140970" cy="121920"/>
            <a:chOff x="715963" y="600758"/>
            <a:chExt cx="2201410" cy="2201406"/>
          </a:xfrm>
        </p:grpSpPr>
        <p:sp>
          <p:nvSpPr>
            <p:cNvPr id="5" name="Freeform 20"/>
            <p:cNvSpPr/>
            <p:nvPr/>
          </p:nvSpPr>
          <p:spPr>
            <a:xfrm>
              <a:off x="715963" y="843713"/>
              <a:ext cx="349618" cy="1712535"/>
            </a:xfrm>
            <a:custGeom>
              <a:avLst/>
              <a:gdLst/>
              <a:ahLst/>
              <a:cxnLst>
                <a:cxn ang="0">
                  <a:pos x="349618" y="1122925"/>
                </a:cxn>
                <a:cxn ang="0">
                  <a:pos x="0" y="1712535"/>
                </a:cxn>
                <a:cxn ang="0">
                  <a:pos x="0" y="0"/>
                </a:cxn>
                <a:cxn ang="0">
                  <a:pos x="349618" y="1122925"/>
                </a:cxn>
              </a:cxnLst>
              <a:pathLst>
                <a:path w="118" h="578">
                  <a:moveTo>
                    <a:pt x="118" y="379"/>
                  </a:moveTo>
                  <a:lnTo>
                    <a:pt x="0" y="578"/>
                  </a:lnTo>
                  <a:lnTo>
                    <a:pt x="0" y="0"/>
                  </a:lnTo>
                  <a:lnTo>
                    <a:pt x="118" y="379"/>
                  </a:lnTo>
                  <a:close/>
                </a:path>
              </a:pathLst>
            </a:custGeom>
            <a:noFill/>
            <a:ln w="9525" cap="flat" cmpd="sng">
              <a:solidFill>
                <a:srgbClr val="FEF22A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6" name="Freeform 21"/>
            <p:cNvSpPr/>
            <p:nvPr/>
          </p:nvSpPr>
          <p:spPr>
            <a:xfrm>
              <a:off x="715963" y="600758"/>
              <a:ext cx="651830" cy="399987"/>
            </a:xfrm>
            <a:custGeom>
              <a:avLst/>
              <a:gdLst/>
              <a:ahLst/>
              <a:cxnLst>
                <a:cxn ang="0">
                  <a:pos x="651830" y="399987"/>
                </a:cxn>
                <a:cxn ang="0">
                  <a:pos x="0" y="242955"/>
                </a:cxn>
                <a:cxn ang="0">
                  <a:pos x="242954" y="0"/>
                </a:cxn>
                <a:cxn ang="0">
                  <a:pos x="651830" y="399987"/>
                </a:cxn>
              </a:cxnLst>
              <a:pathLst>
                <a:path w="220" h="135">
                  <a:moveTo>
                    <a:pt x="220" y="135"/>
                  </a:moveTo>
                  <a:lnTo>
                    <a:pt x="0" y="82"/>
                  </a:lnTo>
                  <a:lnTo>
                    <a:pt x="82" y="0"/>
                  </a:lnTo>
                  <a:lnTo>
                    <a:pt x="220" y="135"/>
                  </a:lnTo>
                  <a:close/>
                </a:path>
              </a:pathLst>
            </a:custGeom>
            <a:noFill/>
            <a:ln w="9525" cap="flat" cmpd="sng">
              <a:solidFill>
                <a:srgbClr val="5B3B87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7" name="Freeform 22"/>
            <p:cNvSpPr/>
            <p:nvPr/>
          </p:nvSpPr>
          <p:spPr>
            <a:xfrm>
              <a:off x="715963" y="1966637"/>
              <a:ext cx="349618" cy="835527"/>
            </a:xfrm>
            <a:custGeom>
              <a:avLst/>
              <a:gdLst/>
              <a:ahLst/>
              <a:cxnLst>
                <a:cxn ang="0">
                  <a:pos x="349618" y="0"/>
                </a:cxn>
                <a:cxn ang="0">
                  <a:pos x="242954" y="835527"/>
                </a:cxn>
                <a:cxn ang="0">
                  <a:pos x="0" y="589609"/>
                </a:cxn>
                <a:cxn ang="0">
                  <a:pos x="349618" y="0"/>
                </a:cxn>
              </a:cxnLst>
              <a:pathLst>
                <a:path w="118" h="282">
                  <a:moveTo>
                    <a:pt x="118" y="0"/>
                  </a:moveTo>
                  <a:lnTo>
                    <a:pt x="82" y="282"/>
                  </a:lnTo>
                  <a:lnTo>
                    <a:pt x="0" y="199"/>
                  </a:lnTo>
                  <a:lnTo>
                    <a:pt x="11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FD665B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8" name="Freeform 23"/>
            <p:cNvSpPr/>
            <p:nvPr/>
          </p:nvSpPr>
          <p:spPr>
            <a:xfrm>
              <a:off x="715963" y="843713"/>
              <a:ext cx="651830" cy="1122926"/>
            </a:xfrm>
            <a:custGeom>
              <a:avLst/>
              <a:gdLst/>
              <a:ahLst/>
              <a:cxnLst>
                <a:cxn ang="0">
                  <a:pos x="651830" y="157031"/>
                </a:cxn>
                <a:cxn ang="0">
                  <a:pos x="349617" y="1122926"/>
                </a:cxn>
                <a:cxn ang="0">
                  <a:pos x="0" y="0"/>
                </a:cxn>
                <a:cxn ang="0">
                  <a:pos x="651830" y="157031"/>
                </a:cxn>
              </a:cxnLst>
              <a:pathLst>
                <a:path w="220" h="379">
                  <a:moveTo>
                    <a:pt x="220" y="53"/>
                  </a:moveTo>
                  <a:lnTo>
                    <a:pt x="118" y="379"/>
                  </a:lnTo>
                  <a:lnTo>
                    <a:pt x="0" y="0"/>
                  </a:lnTo>
                  <a:lnTo>
                    <a:pt x="220" y="53"/>
                  </a:lnTo>
                  <a:close/>
                </a:path>
              </a:pathLst>
            </a:custGeom>
            <a:noFill/>
            <a:ln w="9525" cap="flat" cmpd="sng">
              <a:solidFill>
                <a:srgbClr val="A82878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10" name="Freeform 24"/>
            <p:cNvSpPr/>
            <p:nvPr/>
          </p:nvSpPr>
          <p:spPr>
            <a:xfrm>
              <a:off x="958918" y="1966637"/>
              <a:ext cx="948117" cy="835527"/>
            </a:xfrm>
            <a:custGeom>
              <a:avLst/>
              <a:gdLst/>
              <a:ahLst/>
              <a:cxnLst>
                <a:cxn ang="0">
                  <a:pos x="948117" y="373320"/>
                </a:cxn>
                <a:cxn ang="0">
                  <a:pos x="0" y="835527"/>
                </a:cxn>
                <a:cxn ang="0">
                  <a:pos x="106663" y="0"/>
                </a:cxn>
                <a:cxn ang="0">
                  <a:pos x="948117" y="373320"/>
                </a:cxn>
              </a:cxnLst>
              <a:pathLst>
                <a:path w="320" h="282">
                  <a:moveTo>
                    <a:pt x="320" y="126"/>
                  </a:moveTo>
                  <a:lnTo>
                    <a:pt x="0" y="282"/>
                  </a:lnTo>
                  <a:lnTo>
                    <a:pt x="36" y="0"/>
                  </a:lnTo>
                  <a:lnTo>
                    <a:pt x="320" y="126"/>
                  </a:lnTo>
                  <a:close/>
                </a:path>
              </a:pathLst>
            </a:custGeom>
            <a:noFill/>
            <a:ln w="9525" cap="flat" cmpd="sng">
              <a:solidFill>
                <a:srgbClr val="FEF22A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12" name="Freeform 25"/>
            <p:cNvSpPr/>
            <p:nvPr/>
          </p:nvSpPr>
          <p:spPr>
            <a:xfrm>
              <a:off x="958918" y="600758"/>
              <a:ext cx="1712536" cy="399987"/>
            </a:xfrm>
            <a:custGeom>
              <a:avLst/>
              <a:gdLst/>
              <a:ahLst/>
              <a:cxnLst>
                <a:cxn ang="0">
                  <a:pos x="408875" y="399987"/>
                </a:cxn>
                <a:cxn ang="0">
                  <a:pos x="0" y="0"/>
                </a:cxn>
                <a:cxn ang="0">
                  <a:pos x="1712536" y="0"/>
                </a:cxn>
                <a:cxn ang="0">
                  <a:pos x="408875" y="399987"/>
                </a:cxn>
              </a:cxnLst>
              <a:pathLst>
                <a:path w="578" h="135">
                  <a:moveTo>
                    <a:pt x="138" y="135"/>
                  </a:moveTo>
                  <a:lnTo>
                    <a:pt x="0" y="0"/>
                  </a:lnTo>
                  <a:lnTo>
                    <a:pt x="578" y="0"/>
                  </a:lnTo>
                  <a:lnTo>
                    <a:pt x="138" y="135"/>
                  </a:lnTo>
                  <a:close/>
                </a:path>
              </a:pathLst>
            </a:custGeom>
            <a:noFill/>
            <a:ln w="9525" cap="flat" cmpd="sng">
              <a:solidFill>
                <a:srgbClr val="79307A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13" name="Freeform 26"/>
            <p:cNvSpPr/>
            <p:nvPr/>
          </p:nvSpPr>
          <p:spPr>
            <a:xfrm>
              <a:off x="958918" y="2339957"/>
              <a:ext cx="1712536" cy="462207"/>
            </a:xfrm>
            <a:custGeom>
              <a:avLst/>
              <a:gdLst/>
              <a:ahLst/>
              <a:cxnLst>
                <a:cxn ang="0">
                  <a:pos x="948116" y="0"/>
                </a:cxn>
                <a:cxn ang="0">
                  <a:pos x="1712536" y="462207"/>
                </a:cxn>
                <a:cxn ang="0">
                  <a:pos x="0" y="462207"/>
                </a:cxn>
                <a:cxn ang="0">
                  <a:pos x="948116" y="0"/>
                </a:cxn>
              </a:cxnLst>
              <a:pathLst>
                <a:path w="578" h="156">
                  <a:moveTo>
                    <a:pt x="320" y="0"/>
                  </a:moveTo>
                  <a:lnTo>
                    <a:pt x="578" y="156"/>
                  </a:lnTo>
                  <a:lnTo>
                    <a:pt x="0" y="156"/>
                  </a:lnTo>
                  <a:lnTo>
                    <a:pt x="32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FA8538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14" name="Freeform 27"/>
            <p:cNvSpPr/>
            <p:nvPr/>
          </p:nvSpPr>
          <p:spPr>
            <a:xfrm>
              <a:off x="1367793" y="600758"/>
              <a:ext cx="1303661" cy="805899"/>
            </a:xfrm>
            <a:custGeom>
              <a:avLst/>
              <a:gdLst/>
              <a:ahLst/>
              <a:cxnLst>
                <a:cxn ang="0">
                  <a:pos x="1303661" y="0"/>
                </a:cxn>
                <a:cxn ang="0">
                  <a:pos x="897748" y="805899"/>
                </a:cxn>
                <a:cxn ang="0">
                  <a:pos x="0" y="399986"/>
                </a:cxn>
                <a:cxn ang="0">
                  <a:pos x="1303661" y="0"/>
                </a:cxn>
              </a:cxnLst>
              <a:pathLst>
                <a:path w="440" h="272">
                  <a:moveTo>
                    <a:pt x="440" y="0"/>
                  </a:moveTo>
                  <a:lnTo>
                    <a:pt x="303" y="272"/>
                  </a:lnTo>
                  <a:lnTo>
                    <a:pt x="0" y="135"/>
                  </a:lnTo>
                  <a:lnTo>
                    <a:pt x="44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82878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15" name="Freeform 28"/>
            <p:cNvSpPr/>
            <p:nvPr/>
          </p:nvSpPr>
          <p:spPr>
            <a:xfrm>
              <a:off x="2265543" y="843713"/>
              <a:ext cx="651830" cy="1712535"/>
            </a:xfrm>
            <a:custGeom>
              <a:avLst/>
              <a:gdLst/>
              <a:ahLst/>
              <a:cxnLst>
                <a:cxn ang="0">
                  <a:pos x="651830" y="0"/>
                </a:cxn>
                <a:cxn ang="0">
                  <a:pos x="651830" y="1712535"/>
                </a:cxn>
                <a:cxn ang="0">
                  <a:pos x="0" y="562944"/>
                </a:cxn>
                <a:cxn ang="0">
                  <a:pos x="651830" y="0"/>
                </a:cxn>
              </a:cxnLst>
              <a:pathLst>
                <a:path w="220" h="578">
                  <a:moveTo>
                    <a:pt x="220" y="0"/>
                  </a:moveTo>
                  <a:lnTo>
                    <a:pt x="220" y="578"/>
                  </a:lnTo>
                  <a:lnTo>
                    <a:pt x="0" y="190"/>
                  </a:lnTo>
                  <a:lnTo>
                    <a:pt x="22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F1286A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16" name="Freeform 29"/>
            <p:cNvSpPr/>
            <p:nvPr/>
          </p:nvSpPr>
          <p:spPr>
            <a:xfrm>
              <a:off x="1907035" y="2339957"/>
              <a:ext cx="1010338" cy="462207"/>
            </a:xfrm>
            <a:custGeom>
              <a:avLst/>
              <a:gdLst/>
              <a:ahLst/>
              <a:cxnLst>
                <a:cxn ang="0">
                  <a:pos x="1010338" y="216289"/>
                </a:cxn>
                <a:cxn ang="0">
                  <a:pos x="0" y="0"/>
                </a:cxn>
                <a:cxn ang="0">
                  <a:pos x="764419" y="462207"/>
                </a:cxn>
                <a:cxn ang="0">
                  <a:pos x="1010338" y="216289"/>
                </a:cxn>
              </a:cxnLst>
              <a:pathLst>
                <a:path w="341" h="156">
                  <a:moveTo>
                    <a:pt x="341" y="73"/>
                  </a:moveTo>
                  <a:lnTo>
                    <a:pt x="0" y="0"/>
                  </a:lnTo>
                  <a:lnTo>
                    <a:pt x="258" y="156"/>
                  </a:lnTo>
                  <a:lnTo>
                    <a:pt x="341" y="73"/>
                  </a:lnTo>
                  <a:close/>
                </a:path>
              </a:pathLst>
            </a:custGeom>
            <a:noFill/>
            <a:ln w="9525" cap="flat" cmpd="sng">
              <a:solidFill>
                <a:srgbClr val="FD665B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17" name="Freeform 30"/>
            <p:cNvSpPr/>
            <p:nvPr/>
          </p:nvSpPr>
          <p:spPr>
            <a:xfrm>
              <a:off x="1065581" y="1406657"/>
              <a:ext cx="1199961" cy="933303"/>
            </a:xfrm>
            <a:custGeom>
              <a:avLst/>
              <a:gdLst/>
              <a:ahLst/>
              <a:cxnLst>
                <a:cxn ang="0">
                  <a:pos x="1199961" y="0"/>
                </a:cxn>
                <a:cxn ang="0">
                  <a:pos x="0" y="559981"/>
                </a:cxn>
                <a:cxn ang="0">
                  <a:pos x="841454" y="933303"/>
                </a:cxn>
                <a:cxn ang="0">
                  <a:pos x="1199961" y="0"/>
                </a:cxn>
              </a:cxnLst>
              <a:pathLst>
                <a:path w="405" h="315">
                  <a:moveTo>
                    <a:pt x="405" y="0"/>
                  </a:moveTo>
                  <a:lnTo>
                    <a:pt x="0" y="189"/>
                  </a:lnTo>
                  <a:lnTo>
                    <a:pt x="284" y="315"/>
                  </a:lnTo>
                  <a:lnTo>
                    <a:pt x="40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FA8538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18" name="Freeform 31"/>
            <p:cNvSpPr/>
            <p:nvPr/>
          </p:nvSpPr>
          <p:spPr>
            <a:xfrm>
              <a:off x="1907035" y="1406657"/>
              <a:ext cx="1010338" cy="1149591"/>
            </a:xfrm>
            <a:custGeom>
              <a:avLst/>
              <a:gdLst/>
              <a:ahLst/>
              <a:cxnLst>
                <a:cxn ang="0">
                  <a:pos x="358507" y="0"/>
                </a:cxn>
                <a:cxn ang="0">
                  <a:pos x="1010338" y="1149591"/>
                </a:cxn>
                <a:cxn ang="0">
                  <a:pos x="0" y="933301"/>
                </a:cxn>
                <a:cxn ang="0">
                  <a:pos x="358507" y="0"/>
                </a:cxn>
              </a:cxnLst>
              <a:pathLst>
                <a:path w="341" h="388">
                  <a:moveTo>
                    <a:pt x="121" y="0"/>
                  </a:moveTo>
                  <a:lnTo>
                    <a:pt x="341" y="388"/>
                  </a:lnTo>
                  <a:lnTo>
                    <a:pt x="0" y="315"/>
                  </a:lnTo>
                  <a:lnTo>
                    <a:pt x="12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FD3F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19" name="Freeform 32"/>
            <p:cNvSpPr/>
            <p:nvPr/>
          </p:nvSpPr>
          <p:spPr>
            <a:xfrm>
              <a:off x="2265543" y="600758"/>
              <a:ext cx="651830" cy="805899"/>
            </a:xfrm>
            <a:custGeom>
              <a:avLst/>
              <a:gdLst/>
              <a:ahLst/>
              <a:cxnLst>
                <a:cxn ang="0">
                  <a:pos x="405912" y="0"/>
                </a:cxn>
                <a:cxn ang="0">
                  <a:pos x="651830" y="242954"/>
                </a:cxn>
                <a:cxn ang="0">
                  <a:pos x="0" y="805899"/>
                </a:cxn>
                <a:cxn ang="0">
                  <a:pos x="405912" y="0"/>
                </a:cxn>
              </a:cxnLst>
              <a:pathLst>
                <a:path w="220" h="272">
                  <a:moveTo>
                    <a:pt x="137" y="0"/>
                  </a:moveTo>
                  <a:lnTo>
                    <a:pt x="220" y="82"/>
                  </a:lnTo>
                  <a:lnTo>
                    <a:pt x="0" y="272"/>
                  </a:lnTo>
                  <a:lnTo>
                    <a:pt x="13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02579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22" name="Freeform 33"/>
            <p:cNvSpPr/>
            <p:nvPr/>
          </p:nvSpPr>
          <p:spPr>
            <a:xfrm>
              <a:off x="1065581" y="1000744"/>
              <a:ext cx="1199961" cy="965893"/>
            </a:xfrm>
            <a:custGeom>
              <a:avLst/>
              <a:gdLst/>
              <a:ahLst/>
              <a:cxnLst>
                <a:cxn ang="0">
                  <a:pos x="1199961" y="405912"/>
                </a:cxn>
                <a:cxn ang="0">
                  <a:pos x="302212" y="0"/>
                </a:cxn>
                <a:cxn ang="0">
                  <a:pos x="0" y="965893"/>
                </a:cxn>
                <a:cxn ang="0">
                  <a:pos x="1199961" y="405912"/>
                </a:cxn>
              </a:cxnLst>
              <a:pathLst>
                <a:path w="405" h="326">
                  <a:moveTo>
                    <a:pt x="405" y="137"/>
                  </a:moveTo>
                  <a:lnTo>
                    <a:pt x="102" y="0"/>
                  </a:lnTo>
                  <a:lnTo>
                    <a:pt x="0" y="326"/>
                  </a:lnTo>
                  <a:lnTo>
                    <a:pt x="405" y="137"/>
                  </a:lnTo>
                  <a:close/>
                </a:path>
              </a:pathLst>
            </a:custGeom>
            <a:noFill/>
            <a:ln w="9525" cap="flat" cmpd="sng">
              <a:solidFill>
                <a:srgbClr val="E02579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</p:grpSp>
      <p:sp>
        <p:nvSpPr>
          <p:cNvPr id="27" name="文本框 26"/>
          <p:cNvSpPr txBox="1"/>
          <p:nvPr/>
        </p:nvSpPr>
        <p:spPr>
          <a:xfrm>
            <a:off x="1014730" y="198120"/>
            <a:ext cx="1112075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/>
            <a:r>
              <a:rPr lang="en-US" altLang="zh-CN" sz="2400" b="1" dirty="0" smtClean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39. </a:t>
            </a:r>
            <a:r>
              <a:rPr lang="zh-CN" altLang="en-US" sz="2400" b="1" dirty="0" smtClean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赞扬</a:t>
            </a:r>
            <a:r>
              <a:rPr lang="en-US" altLang="zh-CN" sz="2400" b="1" dirty="0" smtClean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 </a:t>
            </a:r>
            <a:r>
              <a:rPr lang="zh-CN" altLang="en-US" sz="2400" b="1" dirty="0" smtClean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认可</a:t>
            </a:r>
            <a:r>
              <a:rPr lang="en-US" altLang="zh-CN" sz="2400" b="1" dirty="0" smtClean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 praise; appreciate; admire; celebrate;honor; acknowledge  </a:t>
            </a:r>
            <a:endParaRPr lang="en-US" altLang="zh-CN" sz="2400" b="1" dirty="0" smtClean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ea"/>
            </a:endParaRPr>
          </a:p>
        </p:txBody>
      </p:sp>
      <p:sp>
        <p:nvSpPr>
          <p:cNvPr id="11272" name="AutoShape 36"/>
          <p:cNvSpPr/>
          <p:nvPr>
            <p:custDataLst>
              <p:tags r:id="rId4"/>
            </p:custDataLst>
          </p:nvPr>
        </p:nvSpPr>
        <p:spPr>
          <a:xfrm>
            <a:off x="111125" y="826135"/>
            <a:ext cx="4941570" cy="5765165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FFFFFF"/>
              </a:gs>
              <a:gs pos="100000">
                <a:srgbClr val="FBFBBB">
                  <a:alpha val="89999"/>
                </a:srgbClr>
              </a:gs>
            </a:gsLst>
            <a:lin ang="0" scaled="1"/>
            <a:tileRect/>
          </a:gradFill>
          <a:ln w="9525" cap="flat" cmpd="sng">
            <a:solidFill>
              <a:srgbClr val="C0C0C0"/>
            </a:solidFill>
            <a:prstDash val="solid"/>
            <a:headEnd type="none" w="med" len="med"/>
            <a:tailEnd type="none" w="med" len="med"/>
          </a:ln>
          <a:effectLst>
            <a:prstShdw prst="shdw13" dist="53882" dir="13499999">
              <a:srgbClr val="F5B363">
                <a:alpha val="50000"/>
              </a:srgbClr>
            </a:prstShdw>
          </a:effectLst>
        </p:spPr>
        <p:txBody>
          <a:bodyPr wrap="none" anchor="ctr"/>
          <a:p>
            <a:pPr algn="l"/>
            <a:endParaRPr lang="en-US" altLang="zh-CN" sz="20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139055" y="779780"/>
            <a:ext cx="6997065" cy="5814695"/>
          </a:xfrm>
          <a:prstGeom prst="rect">
            <a:avLst/>
          </a:prstGeom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</p:pic>
      <p:pic>
        <p:nvPicPr>
          <p:cNvPr id="9" name="图片 8"/>
          <p:cNvPicPr/>
          <p:nvPr/>
        </p:nvPicPr>
        <p:blipFill>
          <a:blip r:embed="rId6"/>
          <a:stretch>
            <a:fillRect/>
          </a:stretch>
        </p:blipFill>
        <p:spPr>
          <a:xfrm>
            <a:off x="10135870" y="5061585"/>
            <a:ext cx="2321560" cy="190373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969515" y="6146366"/>
            <a:ext cx="520050" cy="819282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 flipH="1">
            <a:off x="-60325" y="5960745"/>
            <a:ext cx="1266190" cy="773430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54610" y="1016000"/>
            <a:ext cx="5180330" cy="53232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ts val="3400"/>
              </a:lnSpc>
            </a:pPr>
            <a:r>
              <a:rPr lang="en-US" altLang="zh-CN" sz="1600" b="1" i="1">
                <a:latin typeface="Times New Roman" panose="02020603050405020304"/>
                <a:ea typeface="黑体" panose="02010609060101010101" pitchFamily="49" charset="-122"/>
              </a:rPr>
              <a:t>①</a:t>
            </a:r>
            <a:r>
              <a:rPr lang="en-US" altLang="zh-CN" sz="2400" b="1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acclaim </a:t>
            </a:r>
            <a:r>
              <a:rPr lang="en-US" altLang="zh-CN" sz="1600" b="1" i="1">
                <a:latin typeface="Times New Roman" panose="02020603050405020304"/>
                <a:ea typeface="黑体" panose="02010609060101010101" pitchFamily="49" charset="-122"/>
              </a:rPr>
              <a:t>/</a:t>
            </a:r>
            <a:r>
              <a:rPr lang="en-US" altLang="en-US" sz="1600" b="1" i="1">
                <a:latin typeface="Times New Roman" panose="02020603050405020304"/>
                <a:ea typeface="黑体" panose="02010609060101010101" pitchFamily="49" charset="-122"/>
              </a:rPr>
              <a:t>əˈ</a:t>
            </a:r>
            <a:r>
              <a:rPr lang="en-US" altLang="zh-CN" sz="1600" b="1" i="1">
                <a:latin typeface="Times New Roman" panose="02020603050405020304"/>
                <a:ea typeface="黑体" panose="02010609060101010101" pitchFamily="49" charset="-122"/>
              </a:rPr>
              <a:t>kle</a:t>
            </a:r>
            <a:r>
              <a:rPr lang="en-US" altLang="en-US" sz="1600" b="1" i="1">
                <a:latin typeface="Times New Roman" panose="02020603050405020304"/>
                <a:ea typeface="黑体" panose="02010609060101010101" pitchFamily="49" charset="-122"/>
              </a:rPr>
              <a:t>ɪ</a:t>
            </a:r>
            <a:r>
              <a:rPr lang="en-US" altLang="zh-CN" sz="1600" b="1" i="1">
                <a:latin typeface="Times New Roman" panose="02020603050405020304"/>
                <a:ea typeface="黑体" panose="02010609060101010101" pitchFamily="49" charset="-122"/>
              </a:rPr>
              <a:t>m/ n./v.</a:t>
            </a:r>
            <a:r>
              <a:rPr lang="zh-CN" altLang="en-US" sz="1600" b="1" i="1">
                <a:latin typeface="Times New Roman" panose="02020603050405020304"/>
                <a:ea typeface="黑体" panose="02010609060101010101" pitchFamily="49" charset="-122"/>
              </a:rPr>
              <a:t>赞扬，高度评价</a:t>
            </a:r>
            <a:r>
              <a:rPr lang="en-US" altLang="zh-CN" sz="1600" b="1" i="1">
                <a:latin typeface="Times New Roman" panose="02020603050405020304"/>
                <a:ea typeface="黑体" panose="02010609060101010101" pitchFamily="49" charset="-122"/>
              </a:rPr>
              <a:t>②</a:t>
            </a:r>
            <a:r>
              <a:rPr lang="en-US" altLang="zh-CN" sz="2400" b="1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commend</a:t>
            </a:r>
            <a:r>
              <a:rPr lang="en-US" altLang="zh-CN" sz="1600" b="1" i="1">
                <a:latin typeface="Times New Roman" panose="02020603050405020304"/>
                <a:ea typeface="黑体" panose="02010609060101010101" pitchFamily="49" charset="-122"/>
              </a:rPr>
              <a:t> /k</a:t>
            </a:r>
            <a:r>
              <a:rPr lang="en-US" altLang="en-US" sz="1600" b="1" i="1">
                <a:latin typeface="Times New Roman" panose="02020603050405020304"/>
                <a:ea typeface="黑体" panose="02010609060101010101" pitchFamily="49" charset="-122"/>
              </a:rPr>
              <a:t>əˈ</a:t>
            </a:r>
            <a:r>
              <a:rPr lang="en-US" altLang="zh-CN" sz="1600" b="1" i="1">
                <a:latin typeface="Times New Roman" panose="02020603050405020304"/>
                <a:ea typeface="黑体" panose="02010609060101010101" pitchFamily="49" charset="-122"/>
              </a:rPr>
              <a:t>mend/ v.</a:t>
            </a:r>
            <a:r>
              <a:rPr lang="zh-CN" altLang="en-US" sz="1600" b="1" i="1">
                <a:latin typeface="Times New Roman" panose="02020603050405020304"/>
                <a:ea typeface="黑体" panose="02010609060101010101" pitchFamily="49" charset="-122"/>
              </a:rPr>
              <a:t>赞扬；推荐；得到认可</a:t>
            </a:r>
            <a:endParaRPr lang="zh-CN" altLang="en-US" sz="1600" b="1" i="1">
              <a:latin typeface="Times New Roman" panose="02020603050405020304"/>
              <a:ea typeface="黑体" panose="02010609060101010101" pitchFamily="49" charset="-122"/>
            </a:endParaRPr>
          </a:p>
          <a:p>
            <a:pPr indent="0" fontAlgn="auto">
              <a:lnSpc>
                <a:spcPts val="3400"/>
              </a:lnSpc>
            </a:pPr>
            <a:r>
              <a:rPr lang="en-US" altLang="zh-CN" sz="1600" b="1" i="1">
                <a:latin typeface="Times New Roman" panose="02020603050405020304"/>
                <a:ea typeface="黑体" panose="02010609060101010101" pitchFamily="49" charset="-122"/>
              </a:rPr>
              <a:t>③</a:t>
            </a:r>
            <a:r>
              <a:rPr lang="en-US" altLang="zh-CN" sz="2400" b="1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extol </a:t>
            </a:r>
            <a:r>
              <a:rPr lang="en-US" altLang="zh-CN" sz="1600" b="1" i="1">
                <a:latin typeface="Times New Roman" panose="02020603050405020304"/>
                <a:ea typeface="黑体" panose="02010609060101010101" pitchFamily="49" charset="-122"/>
              </a:rPr>
              <a:t>/</a:t>
            </a:r>
            <a:r>
              <a:rPr lang="en-US" altLang="en-US" sz="1600" b="1" i="1">
                <a:latin typeface="Times New Roman" panose="02020603050405020304"/>
                <a:ea typeface="黑体" panose="02010609060101010101" pitchFamily="49" charset="-122"/>
              </a:rPr>
              <a:t>ɪ</a:t>
            </a:r>
            <a:r>
              <a:rPr lang="en-US" altLang="zh-CN" sz="1600" b="1" i="1">
                <a:latin typeface="Times New Roman" panose="02020603050405020304"/>
                <a:ea typeface="黑体" panose="02010609060101010101" pitchFamily="49" charset="-122"/>
              </a:rPr>
              <a:t>kˈst</a:t>
            </a:r>
            <a:r>
              <a:rPr lang="en-US" altLang="en-US" sz="1600" b="1" i="1">
                <a:latin typeface="Times New Roman" panose="02020603050405020304"/>
                <a:ea typeface="黑体" panose="02010609060101010101" pitchFamily="49" charset="-122"/>
              </a:rPr>
              <a:t>əʊ</a:t>
            </a:r>
            <a:r>
              <a:rPr lang="en-US" altLang="zh-CN" sz="1600" b="1" i="1">
                <a:latin typeface="Times New Roman" panose="02020603050405020304"/>
                <a:ea typeface="黑体" panose="02010609060101010101" pitchFamily="49" charset="-122"/>
              </a:rPr>
              <a:t>l/ vt. </a:t>
            </a:r>
            <a:r>
              <a:rPr lang="zh-CN" altLang="en-US" sz="1600" b="1" i="1">
                <a:latin typeface="Times New Roman" panose="02020603050405020304"/>
                <a:ea typeface="黑体" panose="02010609060101010101" pitchFamily="49" charset="-122"/>
              </a:rPr>
              <a:t>颂扬；赞美；赞颂</a:t>
            </a:r>
            <a:endParaRPr lang="zh-CN" altLang="en-US" sz="1600" b="1" i="1">
              <a:latin typeface="Times New Roman" panose="02020603050405020304"/>
              <a:ea typeface="黑体" panose="02010609060101010101" pitchFamily="49" charset="-122"/>
            </a:endParaRPr>
          </a:p>
          <a:p>
            <a:pPr indent="0" fontAlgn="auto">
              <a:lnSpc>
                <a:spcPts val="3400"/>
              </a:lnSpc>
            </a:pPr>
            <a:r>
              <a:rPr lang="en-US" altLang="zh-CN" sz="1600" b="1" i="1">
                <a:latin typeface="Times New Roman" panose="02020603050405020304"/>
                <a:ea typeface="黑体" panose="02010609060101010101" pitchFamily="49" charset="-122"/>
              </a:rPr>
              <a:t>④</a:t>
            </a:r>
            <a:r>
              <a:rPr lang="en-US" altLang="zh-CN" sz="2400" b="1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eulogize </a:t>
            </a:r>
            <a:r>
              <a:rPr lang="en-US" altLang="zh-CN" sz="1600" b="1" i="1">
                <a:latin typeface="Times New Roman" panose="02020603050405020304"/>
                <a:ea typeface="黑体" panose="02010609060101010101" pitchFamily="49" charset="-122"/>
              </a:rPr>
              <a:t>/ˈju</a:t>
            </a:r>
            <a:r>
              <a:rPr lang="en-US" altLang="en-US" sz="1600" b="1" i="1">
                <a:latin typeface="Times New Roman" panose="02020603050405020304"/>
                <a:ea typeface="黑体" panose="02010609060101010101" pitchFamily="49" charset="-122"/>
              </a:rPr>
              <a:t>ː</a:t>
            </a:r>
            <a:r>
              <a:rPr lang="en-US" altLang="zh-CN" sz="1600" b="1" i="1">
                <a:latin typeface="Times New Roman" panose="02020603050405020304"/>
                <a:ea typeface="黑体" panose="02010609060101010101" pitchFamily="49" charset="-122"/>
              </a:rPr>
              <a:t>l</a:t>
            </a:r>
            <a:r>
              <a:rPr lang="en-US" altLang="en-US" sz="1600" b="1" i="1">
                <a:latin typeface="Times New Roman" panose="02020603050405020304"/>
                <a:ea typeface="黑体" panose="02010609060101010101" pitchFamily="49" charset="-122"/>
              </a:rPr>
              <a:t>ə</a:t>
            </a:r>
            <a:r>
              <a:rPr lang="en-US" altLang="zh-CN" sz="1600" b="1" i="1">
                <a:latin typeface="Times New Roman" panose="02020603050405020304"/>
                <a:ea typeface="黑体" panose="02010609060101010101" pitchFamily="49" charset="-122"/>
              </a:rPr>
              <a:t>d</a:t>
            </a:r>
            <a:r>
              <a:rPr lang="en-US" altLang="en-US" sz="1600" b="1" i="1">
                <a:latin typeface="Times New Roman" panose="02020603050405020304"/>
                <a:ea typeface="黑体" panose="02010609060101010101" pitchFamily="49" charset="-122"/>
              </a:rPr>
              <a:t>ʒ</a:t>
            </a:r>
            <a:r>
              <a:rPr lang="en-US" altLang="zh-CN" sz="1600" b="1" i="1">
                <a:latin typeface="Times New Roman" panose="02020603050405020304"/>
                <a:ea typeface="黑体" panose="02010609060101010101" pitchFamily="49" charset="-122"/>
              </a:rPr>
              <a:t>a</a:t>
            </a:r>
            <a:r>
              <a:rPr lang="en-US" altLang="en-US" sz="1600" b="1" i="1">
                <a:latin typeface="Times New Roman" panose="02020603050405020304"/>
                <a:ea typeface="黑体" panose="02010609060101010101" pitchFamily="49" charset="-122"/>
              </a:rPr>
              <a:t>ɪ</a:t>
            </a:r>
            <a:r>
              <a:rPr lang="en-US" altLang="zh-CN" sz="1600" b="1" i="1">
                <a:latin typeface="Times New Roman" panose="02020603050405020304"/>
                <a:ea typeface="黑体" panose="02010609060101010101" pitchFamily="49" charset="-122"/>
              </a:rPr>
              <a:t>z/ vt. </a:t>
            </a:r>
            <a:r>
              <a:rPr lang="zh-CN" altLang="en-US" sz="1600" b="1" i="1">
                <a:latin typeface="Times New Roman" panose="02020603050405020304"/>
                <a:ea typeface="黑体" panose="02010609060101010101" pitchFamily="49" charset="-122"/>
              </a:rPr>
              <a:t>颂扬，称赞</a:t>
            </a:r>
            <a:endParaRPr lang="zh-CN" altLang="en-US" sz="1600" b="1" i="1">
              <a:latin typeface="Times New Roman" panose="02020603050405020304"/>
              <a:ea typeface="黑体" panose="02010609060101010101" pitchFamily="49" charset="-122"/>
            </a:endParaRPr>
          </a:p>
          <a:p>
            <a:pPr indent="0" fontAlgn="auto">
              <a:lnSpc>
                <a:spcPts val="3400"/>
              </a:lnSpc>
            </a:pPr>
            <a:r>
              <a:rPr lang="en-US" altLang="zh-CN" sz="1600" b="1" i="1">
                <a:latin typeface="Times New Roman" panose="02020603050405020304"/>
                <a:ea typeface="黑体" panose="02010609060101010101" pitchFamily="49" charset="-122"/>
              </a:rPr>
              <a:t>⑤</a:t>
            </a:r>
            <a:r>
              <a:rPr lang="en-US" altLang="zh-CN" sz="2400" b="1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glorify</a:t>
            </a:r>
            <a:r>
              <a:rPr lang="en-US" altLang="zh-CN" sz="1600" b="1" i="1">
                <a:latin typeface="Times New Roman" panose="02020603050405020304"/>
                <a:ea typeface="黑体" panose="02010609060101010101" pitchFamily="49" charset="-122"/>
              </a:rPr>
              <a:t> /ˈ</a:t>
            </a:r>
            <a:r>
              <a:rPr lang="en-US" altLang="en-US" sz="1600" b="1" i="1">
                <a:latin typeface="Times New Roman" panose="02020603050405020304"/>
                <a:ea typeface="黑体" panose="02010609060101010101" pitchFamily="49" charset="-122"/>
              </a:rPr>
              <a:t>ɡ</a:t>
            </a:r>
            <a:r>
              <a:rPr lang="en-US" altLang="zh-CN" sz="1600" b="1" i="1">
                <a:latin typeface="Times New Roman" panose="02020603050405020304"/>
                <a:ea typeface="黑体" panose="02010609060101010101" pitchFamily="49" charset="-122"/>
              </a:rPr>
              <a:t>l</a:t>
            </a:r>
            <a:r>
              <a:rPr lang="en-US" altLang="en-US" sz="1600" b="1" i="1">
                <a:latin typeface="Times New Roman" panose="02020603050405020304"/>
                <a:ea typeface="黑体" panose="02010609060101010101" pitchFamily="49" charset="-122"/>
              </a:rPr>
              <a:t>ɔː</a:t>
            </a:r>
            <a:r>
              <a:rPr lang="en-US" altLang="zh-CN" sz="1600" b="1" i="1">
                <a:latin typeface="Times New Roman" panose="02020603050405020304"/>
                <a:ea typeface="黑体" panose="02010609060101010101" pitchFamily="49" charset="-122"/>
              </a:rPr>
              <a:t>r</a:t>
            </a:r>
            <a:r>
              <a:rPr lang="en-US" altLang="en-US" sz="1600" b="1" i="1">
                <a:latin typeface="Times New Roman" panose="02020603050405020304"/>
                <a:ea typeface="黑体" panose="02010609060101010101" pitchFamily="49" charset="-122"/>
              </a:rPr>
              <a:t>ɪ</a:t>
            </a:r>
            <a:r>
              <a:rPr lang="en-US" altLang="zh-CN" sz="1600" b="1" i="1">
                <a:latin typeface="Times New Roman" panose="02020603050405020304"/>
                <a:ea typeface="黑体" panose="02010609060101010101" pitchFamily="49" charset="-122"/>
              </a:rPr>
              <a:t>fa</a:t>
            </a:r>
            <a:r>
              <a:rPr lang="en-US" altLang="en-US" sz="1600" b="1" i="1">
                <a:latin typeface="Times New Roman" panose="02020603050405020304"/>
                <a:ea typeface="黑体" panose="02010609060101010101" pitchFamily="49" charset="-122"/>
              </a:rPr>
              <a:t>ɪ/ </a:t>
            </a:r>
            <a:r>
              <a:rPr lang="en-US" altLang="zh-CN" sz="1600" b="1" i="1">
                <a:latin typeface="Times New Roman" panose="02020603050405020304"/>
                <a:ea typeface="黑体" panose="02010609060101010101" pitchFamily="49" charset="-122"/>
              </a:rPr>
              <a:t>vt.</a:t>
            </a:r>
            <a:r>
              <a:rPr lang="zh-CN" altLang="en-US" sz="1600" b="1" i="1">
                <a:latin typeface="Times New Roman" panose="02020603050405020304"/>
                <a:ea typeface="黑体" panose="02010609060101010101" pitchFamily="49" charset="-122"/>
              </a:rPr>
              <a:t>美化；崇拜；使更壮丽</a:t>
            </a:r>
            <a:endParaRPr lang="zh-CN" altLang="en-US" sz="1600" b="1" i="1">
              <a:latin typeface="Times New Roman" panose="02020603050405020304"/>
              <a:ea typeface="黑体" panose="02010609060101010101" pitchFamily="49" charset="-122"/>
            </a:endParaRPr>
          </a:p>
          <a:p>
            <a:pPr indent="0" fontAlgn="auto">
              <a:lnSpc>
                <a:spcPts val="3400"/>
              </a:lnSpc>
            </a:pPr>
            <a:r>
              <a:rPr lang="en-US" altLang="zh-CN" sz="1600" b="1" i="1">
                <a:latin typeface="Times New Roman" panose="02020603050405020304"/>
                <a:ea typeface="黑体" panose="02010609060101010101" pitchFamily="49" charset="-122"/>
              </a:rPr>
              <a:t>⑥</a:t>
            </a:r>
            <a:r>
              <a:rPr lang="en-US" altLang="zh-CN" sz="2400" b="1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hail</a:t>
            </a:r>
            <a:r>
              <a:rPr lang="en-US" altLang="zh-CN" sz="1600" b="1" i="1">
                <a:latin typeface="Times New Roman" panose="02020603050405020304"/>
                <a:ea typeface="黑体" panose="02010609060101010101" pitchFamily="49" charset="-122"/>
              </a:rPr>
              <a:t> /he</a:t>
            </a:r>
            <a:r>
              <a:rPr lang="en-US" altLang="en-US" sz="1600" b="1" i="1">
                <a:latin typeface="Times New Roman" panose="02020603050405020304"/>
                <a:ea typeface="黑体" panose="02010609060101010101" pitchFamily="49" charset="-122"/>
              </a:rPr>
              <a:t>ɪ</a:t>
            </a:r>
            <a:r>
              <a:rPr lang="en-US" altLang="zh-CN" sz="1600" b="1" i="1">
                <a:latin typeface="Times New Roman" panose="02020603050405020304"/>
                <a:ea typeface="黑体" panose="02010609060101010101" pitchFamily="49" charset="-122"/>
              </a:rPr>
              <a:t>l/v. </a:t>
            </a:r>
            <a:r>
              <a:rPr lang="zh-CN" altLang="en-US" sz="1600" b="1" i="1">
                <a:latin typeface="Times New Roman" panose="02020603050405020304"/>
                <a:ea typeface="黑体" panose="02010609060101010101" pitchFamily="49" charset="-122"/>
              </a:rPr>
              <a:t>赞扬，欢呼；呼喊，招呼</a:t>
            </a:r>
            <a:endParaRPr lang="zh-CN" altLang="en-US" sz="1600" b="1" i="1">
              <a:latin typeface="Times New Roman" panose="02020603050405020304"/>
              <a:ea typeface="黑体" panose="02010609060101010101" pitchFamily="49" charset="-122"/>
            </a:endParaRPr>
          </a:p>
          <a:p>
            <a:pPr indent="0" fontAlgn="auto">
              <a:lnSpc>
                <a:spcPts val="3400"/>
              </a:lnSpc>
            </a:pPr>
            <a:r>
              <a:rPr lang="en-US" altLang="zh-CN" sz="1600" b="1" i="1">
                <a:latin typeface="Times New Roman" panose="02020603050405020304"/>
                <a:ea typeface="黑体" panose="02010609060101010101" pitchFamily="49" charset="-122"/>
              </a:rPr>
              <a:t>⑦</a:t>
            </a:r>
            <a:r>
              <a:rPr lang="en-US" altLang="zh-CN" sz="2400" b="1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compliment</a:t>
            </a:r>
            <a:r>
              <a:rPr lang="en-US" altLang="zh-CN" sz="1600" b="1" i="1">
                <a:latin typeface="Times New Roman" panose="02020603050405020304"/>
                <a:ea typeface="黑体" panose="02010609060101010101" pitchFamily="49" charset="-122"/>
              </a:rPr>
              <a:t> /ˈk</a:t>
            </a:r>
            <a:r>
              <a:rPr lang="en-US" altLang="en-US" sz="1600" b="1" i="1">
                <a:latin typeface="Times New Roman" panose="02020603050405020304"/>
                <a:ea typeface="黑体" panose="02010609060101010101" pitchFamily="49" charset="-122"/>
              </a:rPr>
              <a:t>ɒ</a:t>
            </a:r>
            <a:r>
              <a:rPr lang="en-US" altLang="zh-CN" sz="1600" b="1" i="1">
                <a:latin typeface="Times New Roman" panose="02020603050405020304"/>
                <a:ea typeface="黑体" panose="02010609060101010101" pitchFamily="49" charset="-122"/>
              </a:rPr>
              <a:t>mpl</a:t>
            </a:r>
            <a:r>
              <a:rPr lang="en-US" altLang="en-US" sz="1600" b="1" i="1">
                <a:latin typeface="Times New Roman" panose="02020603050405020304"/>
                <a:ea typeface="黑体" panose="02010609060101010101" pitchFamily="49" charset="-122"/>
              </a:rPr>
              <a:t>ɪ</a:t>
            </a:r>
            <a:r>
              <a:rPr lang="en-US" altLang="zh-CN" sz="1600" b="1" i="1">
                <a:latin typeface="Times New Roman" panose="02020603050405020304"/>
                <a:ea typeface="黑体" panose="02010609060101010101" pitchFamily="49" charset="-122"/>
              </a:rPr>
              <a:t>m</a:t>
            </a:r>
            <a:r>
              <a:rPr lang="en-US" altLang="en-US" sz="1600" b="1" i="1">
                <a:latin typeface="Times New Roman" panose="02020603050405020304"/>
                <a:ea typeface="黑体" panose="02010609060101010101" pitchFamily="49" charset="-122"/>
              </a:rPr>
              <a:t>ə</a:t>
            </a:r>
            <a:r>
              <a:rPr lang="en-US" altLang="zh-CN" sz="1600" b="1" i="1">
                <a:latin typeface="Times New Roman" panose="02020603050405020304"/>
                <a:ea typeface="黑体" panose="02010609060101010101" pitchFamily="49" charset="-122"/>
              </a:rPr>
              <a:t>nt/n./v.</a:t>
            </a:r>
            <a:r>
              <a:rPr lang="zh-CN" altLang="en-US" sz="1600" b="1" i="1">
                <a:latin typeface="Times New Roman" panose="02020603050405020304"/>
                <a:ea typeface="黑体" panose="02010609060101010101" pitchFamily="49" charset="-122"/>
              </a:rPr>
              <a:t>赞扬；恭维</a:t>
            </a:r>
            <a:r>
              <a:rPr lang="en-US" altLang="zh-CN" sz="1600" b="1" i="1">
                <a:latin typeface="Times New Roman" panose="02020603050405020304"/>
                <a:ea typeface="黑体" panose="02010609060101010101" pitchFamily="49" charset="-122"/>
              </a:rPr>
              <a:t>⑧</a:t>
            </a:r>
            <a:r>
              <a:rPr lang="en-US" altLang="zh-CN" sz="2400" b="1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speak highly of</a:t>
            </a:r>
            <a:r>
              <a:rPr lang="zh-CN" altLang="en-US" sz="1600" b="1" i="1">
                <a:latin typeface="Times New Roman" panose="02020603050405020304"/>
                <a:ea typeface="黑体" panose="02010609060101010101" pitchFamily="49" charset="-122"/>
              </a:rPr>
              <a:t>高度赞扬 / </a:t>
            </a:r>
            <a:r>
              <a:rPr lang="en-US" altLang="zh-CN" sz="2400" b="1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to one’s credit</a:t>
            </a:r>
            <a:r>
              <a:rPr lang="zh-CN" altLang="en-US" sz="1600" b="1" i="1">
                <a:latin typeface="Times New Roman" panose="02020603050405020304"/>
                <a:ea typeface="黑体" panose="02010609060101010101" pitchFamily="49" charset="-122"/>
              </a:rPr>
              <a:t>值得肯定的是</a:t>
            </a:r>
            <a:endParaRPr lang="zh-CN" altLang="en-US" sz="1600" b="1" i="1">
              <a:latin typeface="Times New Roman" panose="02020603050405020304"/>
              <a:ea typeface="黑体" panose="02010609060101010101" pitchFamily="49" charset="-122"/>
            </a:endParaRPr>
          </a:p>
          <a:p>
            <a:pPr indent="0" fontAlgn="auto">
              <a:lnSpc>
                <a:spcPts val="3400"/>
              </a:lnSpc>
            </a:pPr>
            <a:r>
              <a:rPr lang="en-US" altLang="zh-CN" sz="1600" b="1" i="1">
                <a:latin typeface="Times New Roman" panose="02020603050405020304"/>
                <a:ea typeface="黑体" panose="02010609060101010101" pitchFamily="49" charset="-122"/>
              </a:rPr>
              <a:t>⑨</a:t>
            </a:r>
            <a:r>
              <a:rPr lang="en-US" altLang="zh-CN" sz="2400" b="1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praiseworthy</a:t>
            </a:r>
            <a:r>
              <a:rPr lang="zh-CN" altLang="en-US" sz="1600" b="1" i="1">
                <a:latin typeface="Times New Roman" panose="02020603050405020304"/>
                <a:ea typeface="黑体" panose="02010609060101010101" pitchFamily="49" charset="-122"/>
              </a:rPr>
              <a:t>值得称赞的 /</a:t>
            </a:r>
            <a:r>
              <a:rPr lang="en-US" altLang="zh-CN" sz="2400" b="1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admirable</a:t>
            </a:r>
            <a:r>
              <a:rPr lang="en-US" altLang="zh-CN" sz="1600" b="1" i="1">
                <a:latin typeface="Times New Roman" panose="02020603050405020304"/>
                <a:ea typeface="黑体" panose="02010609060101010101" pitchFamily="49" charset="-122"/>
              </a:rPr>
              <a:t> </a:t>
            </a:r>
            <a:r>
              <a:rPr lang="zh-CN" altLang="en-US" sz="1600" b="1" i="1">
                <a:latin typeface="Times New Roman" panose="02020603050405020304"/>
                <a:ea typeface="黑体" panose="02010609060101010101" pitchFamily="49" charset="-122"/>
              </a:rPr>
              <a:t>令人钦佩的 /</a:t>
            </a:r>
            <a:r>
              <a:rPr lang="en-US" altLang="zh-CN" sz="2400" b="1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commendable</a:t>
            </a:r>
            <a:r>
              <a:rPr lang="en-US" altLang="zh-CN" sz="1600" b="1" i="1">
                <a:latin typeface="Times New Roman" panose="02020603050405020304"/>
                <a:ea typeface="黑体" panose="02010609060101010101" pitchFamily="49" charset="-122"/>
              </a:rPr>
              <a:t> </a:t>
            </a:r>
            <a:r>
              <a:rPr lang="zh-CN" altLang="en-US" sz="1600" b="1" i="1">
                <a:latin typeface="Times New Roman" panose="02020603050405020304"/>
                <a:ea typeface="黑体" panose="02010609060101010101" pitchFamily="49" charset="-122"/>
              </a:rPr>
              <a:t>值得称赞的 /</a:t>
            </a:r>
            <a:r>
              <a:rPr lang="en-US" altLang="zh-CN" sz="2400" b="1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laudable</a:t>
            </a:r>
            <a:r>
              <a:rPr lang="en-US" altLang="zh-CN" sz="1600" b="1" i="1">
                <a:latin typeface="Times New Roman" panose="02020603050405020304"/>
                <a:ea typeface="黑体" panose="02010609060101010101" pitchFamily="49" charset="-122"/>
              </a:rPr>
              <a:t> </a:t>
            </a:r>
            <a:r>
              <a:rPr lang="zh-CN" altLang="en-US" sz="1600" b="1" i="1">
                <a:latin typeface="Times New Roman" panose="02020603050405020304"/>
                <a:ea typeface="黑体" panose="02010609060101010101" pitchFamily="49" charset="-122"/>
              </a:rPr>
              <a:t>值得嘉许的/</a:t>
            </a:r>
            <a:r>
              <a:rPr lang="en-US" altLang="zh-CN" sz="2400" b="1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exemplary </a:t>
            </a:r>
            <a:r>
              <a:rPr lang="zh-CN" altLang="en-US" sz="1600" b="1" i="1">
                <a:latin typeface="Times New Roman" panose="02020603050405020304"/>
                <a:ea typeface="黑体" panose="02010609060101010101" pitchFamily="49" charset="-122"/>
              </a:rPr>
              <a:t>堪称典范的、值得效仿的</a:t>
            </a:r>
            <a:endParaRPr lang="zh-CN" altLang="en-US" sz="1600" b="1" i="1">
              <a:latin typeface="Times New Roman" panose="02020603050405020304"/>
              <a:ea typeface="黑体" panose="02010609060101010101" pitchFamily="49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5235575" y="938530"/>
            <a:ext cx="6745605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altLang="en-US" sz="2000" b="0">
                <a:solidFill>
                  <a:srgbClr val="0063A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4.</a:t>
            </a:r>
            <a:r>
              <a:rPr lang="zh-CN" altLang="en-US" sz="2000" b="1">
                <a:solidFill>
                  <a:srgbClr val="0063A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高级语义场:</a:t>
            </a:r>
            <a:r>
              <a:rPr lang="en-US" altLang="zh-CN" sz="2000" b="1">
                <a:solidFill>
                  <a:srgbClr val="0063A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zh-CN" altLang="en-US" sz="2000" b="0">
                <a:solidFill>
                  <a:srgbClr val="0063A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社会盛赞投身公益之人，颂扬诚信、坚韧、无私等永恒美德。许多普通人做出值得称道、令人敬佩的善举，其精神值得我们认可与传颂。</a:t>
            </a:r>
            <a:endParaRPr lang="zh-CN" altLang="en-US" sz="2000" b="0">
              <a:solidFill>
                <a:srgbClr val="0063A8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/>
            <a:endParaRPr lang="zh-CN" altLang="en-US" sz="2000" b="0">
              <a:solidFill>
                <a:srgbClr val="0063A8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/>
            <a:endParaRPr lang="zh-CN" altLang="en-US" sz="2000" b="0">
              <a:solidFill>
                <a:srgbClr val="0063A8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/>
            <a:endParaRPr lang="zh-CN" altLang="en-US" sz="2000" b="0">
              <a:solidFill>
                <a:srgbClr val="0063A8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/>
            <a:endParaRPr lang="zh-CN" altLang="en-US" sz="2000" b="0">
              <a:solidFill>
                <a:srgbClr val="0063A8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/>
            <a:endParaRPr lang="zh-CN" altLang="en-US" sz="2000" b="0">
              <a:solidFill>
                <a:srgbClr val="0063A8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/>
            <a:endParaRPr lang="zh-CN" altLang="en-US" sz="2000" b="0">
              <a:solidFill>
                <a:srgbClr val="0063A8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5235575" y="1934845"/>
            <a:ext cx="6812915" cy="16300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altLang="zh-CN" sz="2000" b="1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4.Society </a:t>
            </a:r>
            <a:r>
              <a:rPr lang="en-US" altLang="zh-CN" sz="2000" b="1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acclaims</a:t>
            </a:r>
            <a:r>
              <a:rPr lang="en-US" altLang="zh-CN" sz="2000" b="1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those who devote themselves to public causes and </a:t>
            </a:r>
            <a:r>
              <a:rPr lang="en-US" altLang="zh-CN" sz="2000" b="1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extols</a:t>
            </a:r>
            <a:r>
              <a:rPr lang="en-US" altLang="zh-CN" sz="2000" b="1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the timeless virtues of honesty, perseverance and selflessness. Many ordinary people perform </a:t>
            </a:r>
            <a:r>
              <a:rPr lang="en-US" altLang="zh-CN" sz="2000" b="1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praiseworthy</a:t>
            </a:r>
            <a:r>
              <a:rPr lang="en-US" altLang="zh-CN" sz="2000" b="1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and </a:t>
            </a:r>
            <a:r>
              <a:rPr lang="en-US" altLang="zh-CN" sz="2000" b="1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laudable</a:t>
            </a:r>
            <a:r>
              <a:rPr lang="en-US" altLang="zh-CN" sz="2000" b="1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acts, whose spirit </a:t>
            </a:r>
            <a:r>
              <a:rPr lang="en-US" altLang="zh-CN" sz="2000" b="1" u="sng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 worthy of being recognized and celebrated</a:t>
            </a:r>
            <a:r>
              <a:rPr lang="en-US" altLang="zh-CN" sz="2000" b="1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</a:t>
            </a:r>
            <a:endParaRPr lang="en-US" altLang="zh-CN" sz="2000" b="1">
              <a:solidFill>
                <a:srgbClr val="00206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10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235575" y="3618865"/>
            <a:ext cx="3949065" cy="2917825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6" grpId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0" name="直接连接符 19"/>
          <p:cNvCxnSpPr/>
          <p:nvPr/>
        </p:nvCxnSpPr>
        <p:spPr>
          <a:xfrm>
            <a:off x="512860" y="688340"/>
            <a:ext cx="10972825" cy="0"/>
          </a:xfrm>
          <a:prstGeom prst="line">
            <a:avLst/>
          </a:prstGeom>
          <a:ln>
            <a:gradFill>
              <a:gsLst>
                <a:gs pos="0">
                  <a:srgbClr val="400040"/>
                </a:gs>
                <a:gs pos="32000">
                  <a:srgbClr val="8F0040"/>
                </a:gs>
                <a:gs pos="63000">
                  <a:srgbClr val="F27300"/>
                </a:gs>
                <a:gs pos="100000">
                  <a:srgbClr val="FFBF00"/>
                </a:gs>
              </a:gsLst>
              <a:lin ang="10800000" scaled="0"/>
            </a:gradFill>
          </a:ln>
        </p:spPr>
        <p:style>
          <a:lnRef idx="1">
            <a:srgbClr val="5B9BD5"/>
          </a:lnRef>
          <a:fillRef idx="0">
            <a:srgbClr val="5B9BD5"/>
          </a:fillRef>
          <a:effectRef idx="0">
            <a:srgbClr val="5B9BD5"/>
          </a:effectRef>
          <a:fontRef idx="minor">
            <a:sysClr val="windowText" lastClr="000000"/>
          </a:fontRef>
        </p:style>
      </p:cxnSp>
      <p:sp>
        <p:nvSpPr>
          <p:cNvPr id="25" name="矩形 24"/>
          <p:cNvSpPr/>
          <p:nvPr/>
        </p:nvSpPr>
        <p:spPr>
          <a:xfrm>
            <a:off x="0" y="6685613"/>
            <a:ext cx="12192000" cy="172387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/>
          <p:nvPr/>
        </p:nvPicPr>
        <p:blipFill>
          <a:blip r:embed="rId1"/>
          <a:stretch>
            <a:fillRect/>
          </a:stretch>
        </p:blipFill>
        <p:spPr>
          <a:xfrm>
            <a:off x="54610" y="6584950"/>
            <a:ext cx="708025" cy="2730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130" b="100000" l="0" r="39917">
                        <a14:foregroundMark x1="10187" y1="34463" x2="9563" y2="64407"/>
                        <a14:foregroundMark x1="18295" y1="11864" x2="16424" y2="37288"/>
                        <a14:foregroundMark x1="19751" y1="24294" x2="22453" y2="22599"/>
                        <a14:foregroundMark x1="13306" y1="20339" x2="14761" y2="25424"/>
                        <a14:foregroundMark x1="19335" y1="37288" x2="24532" y2="31638"/>
                        <a14:foregroundMark x1="28274" y1="31638" x2="28274" y2="45763"/>
                        <a14:foregroundMark x1="11850" y1="58192" x2="28690" y2="54237"/>
                        <a14:foregroundMark x1="11642" y1="48588" x2="26819" y2="45763"/>
                        <a14:foregroundMark x1="9563" y1="66102" x2="29730" y2="66667"/>
                        <a14:foregroundMark x1="28898" y1="55367" x2="27651" y2="61582"/>
                        <a14:foregroundMark x1="11227" y1="52542" x2="18295" y2="51977"/>
                        <a14:foregroundMark x1="20582" y1="61582" x2="25156" y2="58192"/>
                        <a14:foregroundMark x1="20166" y1="48588" x2="20166" y2="51412"/>
                        <a14:foregroundMark x1="13306" y1="74011" x2="18295" y2="82486"/>
                        <a14:foregroundMark x1="19751" y1="83616" x2="23909" y2="73446"/>
                      </a14:backgroundRemoval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>
            <a:off x="0" y="12700"/>
            <a:ext cx="1078865" cy="831850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414020" y="551815"/>
            <a:ext cx="140970" cy="121920"/>
            <a:chOff x="715963" y="600758"/>
            <a:chExt cx="2201410" cy="2201406"/>
          </a:xfrm>
        </p:grpSpPr>
        <p:sp>
          <p:nvSpPr>
            <p:cNvPr id="5" name="Freeform 20"/>
            <p:cNvSpPr/>
            <p:nvPr/>
          </p:nvSpPr>
          <p:spPr>
            <a:xfrm>
              <a:off x="715963" y="843713"/>
              <a:ext cx="349618" cy="1712535"/>
            </a:xfrm>
            <a:custGeom>
              <a:avLst/>
              <a:gdLst/>
              <a:ahLst/>
              <a:cxnLst>
                <a:cxn ang="0">
                  <a:pos x="349618" y="1122925"/>
                </a:cxn>
                <a:cxn ang="0">
                  <a:pos x="0" y="1712535"/>
                </a:cxn>
                <a:cxn ang="0">
                  <a:pos x="0" y="0"/>
                </a:cxn>
                <a:cxn ang="0">
                  <a:pos x="349618" y="1122925"/>
                </a:cxn>
              </a:cxnLst>
              <a:pathLst>
                <a:path w="118" h="578">
                  <a:moveTo>
                    <a:pt x="118" y="379"/>
                  </a:moveTo>
                  <a:lnTo>
                    <a:pt x="0" y="578"/>
                  </a:lnTo>
                  <a:lnTo>
                    <a:pt x="0" y="0"/>
                  </a:lnTo>
                  <a:lnTo>
                    <a:pt x="118" y="379"/>
                  </a:lnTo>
                  <a:close/>
                </a:path>
              </a:pathLst>
            </a:custGeom>
            <a:noFill/>
            <a:ln w="9525" cap="flat" cmpd="sng">
              <a:solidFill>
                <a:srgbClr val="FEF22A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6" name="Freeform 21"/>
            <p:cNvSpPr/>
            <p:nvPr/>
          </p:nvSpPr>
          <p:spPr>
            <a:xfrm>
              <a:off x="715963" y="600758"/>
              <a:ext cx="651830" cy="399987"/>
            </a:xfrm>
            <a:custGeom>
              <a:avLst/>
              <a:gdLst/>
              <a:ahLst/>
              <a:cxnLst>
                <a:cxn ang="0">
                  <a:pos x="651830" y="399987"/>
                </a:cxn>
                <a:cxn ang="0">
                  <a:pos x="0" y="242955"/>
                </a:cxn>
                <a:cxn ang="0">
                  <a:pos x="242954" y="0"/>
                </a:cxn>
                <a:cxn ang="0">
                  <a:pos x="651830" y="399987"/>
                </a:cxn>
              </a:cxnLst>
              <a:pathLst>
                <a:path w="220" h="135">
                  <a:moveTo>
                    <a:pt x="220" y="135"/>
                  </a:moveTo>
                  <a:lnTo>
                    <a:pt x="0" y="82"/>
                  </a:lnTo>
                  <a:lnTo>
                    <a:pt x="82" y="0"/>
                  </a:lnTo>
                  <a:lnTo>
                    <a:pt x="220" y="135"/>
                  </a:lnTo>
                  <a:close/>
                </a:path>
              </a:pathLst>
            </a:custGeom>
            <a:noFill/>
            <a:ln w="9525" cap="flat" cmpd="sng">
              <a:solidFill>
                <a:srgbClr val="5B3B87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7" name="Freeform 22"/>
            <p:cNvSpPr/>
            <p:nvPr/>
          </p:nvSpPr>
          <p:spPr>
            <a:xfrm>
              <a:off x="715963" y="1966637"/>
              <a:ext cx="349618" cy="835527"/>
            </a:xfrm>
            <a:custGeom>
              <a:avLst/>
              <a:gdLst/>
              <a:ahLst/>
              <a:cxnLst>
                <a:cxn ang="0">
                  <a:pos x="349618" y="0"/>
                </a:cxn>
                <a:cxn ang="0">
                  <a:pos x="242954" y="835527"/>
                </a:cxn>
                <a:cxn ang="0">
                  <a:pos x="0" y="589609"/>
                </a:cxn>
                <a:cxn ang="0">
                  <a:pos x="349618" y="0"/>
                </a:cxn>
              </a:cxnLst>
              <a:pathLst>
                <a:path w="118" h="282">
                  <a:moveTo>
                    <a:pt x="118" y="0"/>
                  </a:moveTo>
                  <a:lnTo>
                    <a:pt x="82" y="282"/>
                  </a:lnTo>
                  <a:lnTo>
                    <a:pt x="0" y="199"/>
                  </a:lnTo>
                  <a:lnTo>
                    <a:pt x="11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FD665B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8" name="Freeform 23"/>
            <p:cNvSpPr/>
            <p:nvPr/>
          </p:nvSpPr>
          <p:spPr>
            <a:xfrm>
              <a:off x="715963" y="843713"/>
              <a:ext cx="651830" cy="1122926"/>
            </a:xfrm>
            <a:custGeom>
              <a:avLst/>
              <a:gdLst/>
              <a:ahLst/>
              <a:cxnLst>
                <a:cxn ang="0">
                  <a:pos x="651830" y="157031"/>
                </a:cxn>
                <a:cxn ang="0">
                  <a:pos x="349617" y="1122926"/>
                </a:cxn>
                <a:cxn ang="0">
                  <a:pos x="0" y="0"/>
                </a:cxn>
                <a:cxn ang="0">
                  <a:pos x="651830" y="157031"/>
                </a:cxn>
              </a:cxnLst>
              <a:pathLst>
                <a:path w="220" h="379">
                  <a:moveTo>
                    <a:pt x="220" y="53"/>
                  </a:moveTo>
                  <a:lnTo>
                    <a:pt x="118" y="379"/>
                  </a:lnTo>
                  <a:lnTo>
                    <a:pt x="0" y="0"/>
                  </a:lnTo>
                  <a:lnTo>
                    <a:pt x="220" y="53"/>
                  </a:lnTo>
                  <a:close/>
                </a:path>
              </a:pathLst>
            </a:custGeom>
            <a:noFill/>
            <a:ln w="9525" cap="flat" cmpd="sng">
              <a:solidFill>
                <a:srgbClr val="A82878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10" name="Freeform 24"/>
            <p:cNvSpPr/>
            <p:nvPr/>
          </p:nvSpPr>
          <p:spPr>
            <a:xfrm>
              <a:off x="958918" y="1966637"/>
              <a:ext cx="948117" cy="835527"/>
            </a:xfrm>
            <a:custGeom>
              <a:avLst/>
              <a:gdLst/>
              <a:ahLst/>
              <a:cxnLst>
                <a:cxn ang="0">
                  <a:pos x="948117" y="373320"/>
                </a:cxn>
                <a:cxn ang="0">
                  <a:pos x="0" y="835527"/>
                </a:cxn>
                <a:cxn ang="0">
                  <a:pos x="106663" y="0"/>
                </a:cxn>
                <a:cxn ang="0">
                  <a:pos x="948117" y="373320"/>
                </a:cxn>
              </a:cxnLst>
              <a:pathLst>
                <a:path w="320" h="282">
                  <a:moveTo>
                    <a:pt x="320" y="126"/>
                  </a:moveTo>
                  <a:lnTo>
                    <a:pt x="0" y="282"/>
                  </a:lnTo>
                  <a:lnTo>
                    <a:pt x="36" y="0"/>
                  </a:lnTo>
                  <a:lnTo>
                    <a:pt x="320" y="126"/>
                  </a:lnTo>
                  <a:close/>
                </a:path>
              </a:pathLst>
            </a:custGeom>
            <a:noFill/>
            <a:ln w="9525" cap="flat" cmpd="sng">
              <a:solidFill>
                <a:srgbClr val="FEF22A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12" name="Freeform 25"/>
            <p:cNvSpPr/>
            <p:nvPr/>
          </p:nvSpPr>
          <p:spPr>
            <a:xfrm>
              <a:off x="958918" y="600758"/>
              <a:ext cx="1712536" cy="399987"/>
            </a:xfrm>
            <a:custGeom>
              <a:avLst/>
              <a:gdLst/>
              <a:ahLst/>
              <a:cxnLst>
                <a:cxn ang="0">
                  <a:pos x="408875" y="399987"/>
                </a:cxn>
                <a:cxn ang="0">
                  <a:pos x="0" y="0"/>
                </a:cxn>
                <a:cxn ang="0">
                  <a:pos x="1712536" y="0"/>
                </a:cxn>
                <a:cxn ang="0">
                  <a:pos x="408875" y="399987"/>
                </a:cxn>
              </a:cxnLst>
              <a:pathLst>
                <a:path w="578" h="135">
                  <a:moveTo>
                    <a:pt x="138" y="135"/>
                  </a:moveTo>
                  <a:lnTo>
                    <a:pt x="0" y="0"/>
                  </a:lnTo>
                  <a:lnTo>
                    <a:pt x="578" y="0"/>
                  </a:lnTo>
                  <a:lnTo>
                    <a:pt x="138" y="135"/>
                  </a:lnTo>
                  <a:close/>
                </a:path>
              </a:pathLst>
            </a:custGeom>
            <a:noFill/>
            <a:ln w="9525" cap="flat" cmpd="sng">
              <a:solidFill>
                <a:srgbClr val="79307A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13" name="Freeform 26"/>
            <p:cNvSpPr/>
            <p:nvPr/>
          </p:nvSpPr>
          <p:spPr>
            <a:xfrm>
              <a:off x="958918" y="2339957"/>
              <a:ext cx="1712536" cy="462207"/>
            </a:xfrm>
            <a:custGeom>
              <a:avLst/>
              <a:gdLst/>
              <a:ahLst/>
              <a:cxnLst>
                <a:cxn ang="0">
                  <a:pos x="948116" y="0"/>
                </a:cxn>
                <a:cxn ang="0">
                  <a:pos x="1712536" y="462207"/>
                </a:cxn>
                <a:cxn ang="0">
                  <a:pos x="0" y="462207"/>
                </a:cxn>
                <a:cxn ang="0">
                  <a:pos x="948116" y="0"/>
                </a:cxn>
              </a:cxnLst>
              <a:pathLst>
                <a:path w="578" h="156">
                  <a:moveTo>
                    <a:pt x="320" y="0"/>
                  </a:moveTo>
                  <a:lnTo>
                    <a:pt x="578" y="156"/>
                  </a:lnTo>
                  <a:lnTo>
                    <a:pt x="0" y="156"/>
                  </a:lnTo>
                  <a:lnTo>
                    <a:pt x="32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FA8538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14" name="Freeform 27"/>
            <p:cNvSpPr/>
            <p:nvPr/>
          </p:nvSpPr>
          <p:spPr>
            <a:xfrm>
              <a:off x="1367793" y="600758"/>
              <a:ext cx="1303661" cy="805899"/>
            </a:xfrm>
            <a:custGeom>
              <a:avLst/>
              <a:gdLst/>
              <a:ahLst/>
              <a:cxnLst>
                <a:cxn ang="0">
                  <a:pos x="1303661" y="0"/>
                </a:cxn>
                <a:cxn ang="0">
                  <a:pos x="897748" y="805899"/>
                </a:cxn>
                <a:cxn ang="0">
                  <a:pos x="0" y="399986"/>
                </a:cxn>
                <a:cxn ang="0">
                  <a:pos x="1303661" y="0"/>
                </a:cxn>
              </a:cxnLst>
              <a:pathLst>
                <a:path w="440" h="272">
                  <a:moveTo>
                    <a:pt x="440" y="0"/>
                  </a:moveTo>
                  <a:lnTo>
                    <a:pt x="303" y="272"/>
                  </a:lnTo>
                  <a:lnTo>
                    <a:pt x="0" y="135"/>
                  </a:lnTo>
                  <a:lnTo>
                    <a:pt x="44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82878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15" name="Freeform 28"/>
            <p:cNvSpPr/>
            <p:nvPr/>
          </p:nvSpPr>
          <p:spPr>
            <a:xfrm>
              <a:off x="2265543" y="843713"/>
              <a:ext cx="651830" cy="1712535"/>
            </a:xfrm>
            <a:custGeom>
              <a:avLst/>
              <a:gdLst/>
              <a:ahLst/>
              <a:cxnLst>
                <a:cxn ang="0">
                  <a:pos x="651830" y="0"/>
                </a:cxn>
                <a:cxn ang="0">
                  <a:pos x="651830" y="1712535"/>
                </a:cxn>
                <a:cxn ang="0">
                  <a:pos x="0" y="562944"/>
                </a:cxn>
                <a:cxn ang="0">
                  <a:pos x="651830" y="0"/>
                </a:cxn>
              </a:cxnLst>
              <a:pathLst>
                <a:path w="220" h="578">
                  <a:moveTo>
                    <a:pt x="220" y="0"/>
                  </a:moveTo>
                  <a:lnTo>
                    <a:pt x="220" y="578"/>
                  </a:lnTo>
                  <a:lnTo>
                    <a:pt x="0" y="190"/>
                  </a:lnTo>
                  <a:lnTo>
                    <a:pt x="22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F1286A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16" name="Freeform 29"/>
            <p:cNvSpPr/>
            <p:nvPr/>
          </p:nvSpPr>
          <p:spPr>
            <a:xfrm>
              <a:off x="1907035" y="2339957"/>
              <a:ext cx="1010338" cy="462207"/>
            </a:xfrm>
            <a:custGeom>
              <a:avLst/>
              <a:gdLst/>
              <a:ahLst/>
              <a:cxnLst>
                <a:cxn ang="0">
                  <a:pos x="1010338" y="216289"/>
                </a:cxn>
                <a:cxn ang="0">
                  <a:pos x="0" y="0"/>
                </a:cxn>
                <a:cxn ang="0">
                  <a:pos x="764419" y="462207"/>
                </a:cxn>
                <a:cxn ang="0">
                  <a:pos x="1010338" y="216289"/>
                </a:cxn>
              </a:cxnLst>
              <a:pathLst>
                <a:path w="341" h="156">
                  <a:moveTo>
                    <a:pt x="341" y="73"/>
                  </a:moveTo>
                  <a:lnTo>
                    <a:pt x="0" y="0"/>
                  </a:lnTo>
                  <a:lnTo>
                    <a:pt x="258" y="156"/>
                  </a:lnTo>
                  <a:lnTo>
                    <a:pt x="341" y="73"/>
                  </a:lnTo>
                  <a:close/>
                </a:path>
              </a:pathLst>
            </a:custGeom>
            <a:noFill/>
            <a:ln w="9525" cap="flat" cmpd="sng">
              <a:solidFill>
                <a:srgbClr val="FD665B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17" name="Freeform 30"/>
            <p:cNvSpPr/>
            <p:nvPr/>
          </p:nvSpPr>
          <p:spPr>
            <a:xfrm>
              <a:off x="1065581" y="1406657"/>
              <a:ext cx="1199961" cy="933303"/>
            </a:xfrm>
            <a:custGeom>
              <a:avLst/>
              <a:gdLst/>
              <a:ahLst/>
              <a:cxnLst>
                <a:cxn ang="0">
                  <a:pos x="1199961" y="0"/>
                </a:cxn>
                <a:cxn ang="0">
                  <a:pos x="0" y="559981"/>
                </a:cxn>
                <a:cxn ang="0">
                  <a:pos x="841454" y="933303"/>
                </a:cxn>
                <a:cxn ang="0">
                  <a:pos x="1199961" y="0"/>
                </a:cxn>
              </a:cxnLst>
              <a:pathLst>
                <a:path w="405" h="315">
                  <a:moveTo>
                    <a:pt x="405" y="0"/>
                  </a:moveTo>
                  <a:lnTo>
                    <a:pt x="0" y="189"/>
                  </a:lnTo>
                  <a:lnTo>
                    <a:pt x="284" y="315"/>
                  </a:lnTo>
                  <a:lnTo>
                    <a:pt x="40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FA8538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18" name="Freeform 31"/>
            <p:cNvSpPr/>
            <p:nvPr/>
          </p:nvSpPr>
          <p:spPr>
            <a:xfrm>
              <a:off x="1907035" y="1406657"/>
              <a:ext cx="1010338" cy="1149591"/>
            </a:xfrm>
            <a:custGeom>
              <a:avLst/>
              <a:gdLst/>
              <a:ahLst/>
              <a:cxnLst>
                <a:cxn ang="0">
                  <a:pos x="358507" y="0"/>
                </a:cxn>
                <a:cxn ang="0">
                  <a:pos x="1010338" y="1149591"/>
                </a:cxn>
                <a:cxn ang="0">
                  <a:pos x="0" y="933301"/>
                </a:cxn>
                <a:cxn ang="0">
                  <a:pos x="358507" y="0"/>
                </a:cxn>
              </a:cxnLst>
              <a:pathLst>
                <a:path w="341" h="388">
                  <a:moveTo>
                    <a:pt x="121" y="0"/>
                  </a:moveTo>
                  <a:lnTo>
                    <a:pt x="341" y="388"/>
                  </a:lnTo>
                  <a:lnTo>
                    <a:pt x="0" y="315"/>
                  </a:lnTo>
                  <a:lnTo>
                    <a:pt x="12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FD3F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19" name="Freeform 32"/>
            <p:cNvSpPr/>
            <p:nvPr/>
          </p:nvSpPr>
          <p:spPr>
            <a:xfrm>
              <a:off x="2265543" y="600758"/>
              <a:ext cx="651830" cy="805899"/>
            </a:xfrm>
            <a:custGeom>
              <a:avLst/>
              <a:gdLst/>
              <a:ahLst/>
              <a:cxnLst>
                <a:cxn ang="0">
                  <a:pos x="405912" y="0"/>
                </a:cxn>
                <a:cxn ang="0">
                  <a:pos x="651830" y="242954"/>
                </a:cxn>
                <a:cxn ang="0">
                  <a:pos x="0" y="805899"/>
                </a:cxn>
                <a:cxn ang="0">
                  <a:pos x="405912" y="0"/>
                </a:cxn>
              </a:cxnLst>
              <a:pathLst>
                <a:path w="220" h="272">
                  <a:moveTo>
                    <a:pt x="137" y="0"/>
                  </a:moveTo>
                  <a:lnTo>
                    <a:pt x="220" y="82"/>
                  </a:lnTo>
                  <a:lnTo>
                    <a:pt x="0" y="272"/>
                  </a:lnTo>
                  <a:lnTo>
                    <a:pt x="13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02579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22" name="Freeform 33"/>
            <p:cNvSpPr/>
            <p:nvPr/>
          </p:nvSpPr>
          <p:spPr>
            <a:xfrm>
              <a:off x="1065581" y="1000744"/>
              <a:ext cx="1199961" cy="965893"/>
            </a:xfrm>
            <a:custGeom>
              <a:avLst/>
              <a:gdLst/>
              <a:ahLst/>
              <a:cxnLst>
                <a:cxn ang="0">
                  <a:pos x="1199961" y="405912"/>
                </a:cxn>
                <a:cxn ang="0">
                  <a:pos x="302212" y="0"/>
                </a:cxn>
                <a:cxn ang="0">
                  <a:pos x="0" y="965893"/>
                </a:cxn>
                <a:cxn ang="0">
                  <a:pos x="1199961" y="405912"/>
                </a:cxn>
              </a:cxnLst>
              <a:pathLst>
                <a:path w="405" h="326">
                  <a:moveTo>
                    <a:pt x="405" y="137"/>
                  </a:moveTo>
                  <a:lnTo>
                    <a:pt x="102" y="0"/>
                  </a:lnTo>
                  <a:lnTo>
                    <a:pt x="0" y="326"/>
                  </a:lnTo>
                  <a:lnTo>
                    <a:pt x="405" y="137"/>
                  </a:lnTo>
                  <a:close/>
                </a:path>
              </a:pathLst>
            </a:custGeom>
            <a:noFill/>
            <a:ln w="9525" cap="flat" cmpd="sng">
              <a:solidFill>
                <a:srgbClr val="E02579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</p:grpSp>
      <p:sp>
        <p:nvSpPr>
          <p:cNvPr id="27" name="文本框 26"/>
          <p:cNvSpPr txBox="1"/>
          <p:nvPr/>
        </p:nvSpPr>
        <p:spPr>
          <a:xfrm>
            <a:off x="1014730" y="198120"/>
            <a:ext cx="1112075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/>
            <a:r>
              <a:rPr lang="en-US" altLang="zh-CN" sz="2400" b="1" dirty="0" smtClean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39. </a:t>
            </a:r>
            <a:r>
              <a:rPr lang="zh-CN" altLang="en-US" sz="2400" b="1" dirty="0" smtClean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赞扬</a:t>
            </a:r>
            <a:r>
              <a:rPr lang="en-US" altLang="zh-CN" sz="2400" b="1" dirty="0" smtClean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 </a:t>
            </a:r>
            <a:r>
              <a:rPr lang="zh-CN" altLang="en-US" sz="2400" b="1" dirty="0" smtClean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认可</a:t>
            </a:r>
            <a:r>
              <a:rPr lang="en-US" altLang="zh-CN" sz="2400" b="1" dirty="0" smtClean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 praise; appreciate; admire; celebrate;honor; acknowledge  </a:t>
            </a:r>
            <a:endParaRPr lang="en-US" altLang="zh-CN" sz="2400" b="1" dirty="0" smtClean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ea"/>
            </a:endParaRPr>
          </a:p>
        </p:txBody>
      </p:sp>
      <p:sp>
        <p:nvSpPr>
          <p:cNvPr id="11272" name="AutoShape 36"/>
          <p:cNvSpPr/>
          <p:nvPr>
            <p:custDataLst>
              <p:tags r:id="rId4"/>
            </p:custDataLst>
          </p:nvPr>
        </p:nvSpPr>
        <p:spPr>
          <a:xfrm>
            <a:off x="111125" y="826135"/>
            <a:ext cx="4941570" cy="5765165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FFFFFF"/>
              </a:gs>
              <a:gs pos="100000">
                <a:srgbClr val="FBFBBB">
                  <a:alpha val="89999"/>
                </a:srgbClr>
              </a:gs>
            </a:gsLst>
            <a:lin ang="0" scaled="1"/>
            <a:tileRect/>
          </a:gradFill>
          <a:ln w="9525" cap="flat" cmpd="sng">
            <a:solidFill>
              <a:srgbClr val="C0C0C0"/>
            </a:solidFill>
            <a:prstDash val="solid"/>
            <a:headEnd type="none" w="med" len="med"/>
            <a:tailEnd type="none" w="med" len="med"/>
          </a:ln>
          <a:effectLst>
            <a:prstShdw prst="shdw13" dist="53882" dir="13499999">
              <a:srgbClr val="F5B363">
                <a:alpha val="50000"/>
              </a:srgbClr>
            </a:prstShdw>
          </a:effectLst>
        </p:spPr>
        <p:txBody>
          <a:bodyPr wrap="none" anchor="ctr"/>
          <a:p>
            <a:pPr algn="l"/>
            <a:endParaRPr lang="en-US" altLang="zh-CN" sz="20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139055" y="779780"/>
            <a:ext cx="6997065" cy="5814695"/>
          </a:xfrm>
          <a:prstGeom prst="rect">
            <a:avLst/>
          </a:prstGeom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</p:pic>
      <p:pic>
        <p:nvPicPr>
          <p:cNvPr id="9" name="图片 8"/>
          <p:cNvPicPr/>
          <p:nvPr/>
        </p:nvPicPr>
        <p:blipFill>
          <a:blip r:embed="rId6"/>
          <a:stretch>
            <a:fillRect/>
          </a:stretch>
        </p:blipFill>
        <p:spPr>
          <a:xfrm>
            <a:off x="10135870" y="5061585"/>
            <a:ext cx="2321560" cy="190373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969515" y="6146366"/>
            <a:ext cx="520050" cy="819282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 flipH="1">
            <a:off x="-60325" y="5960745"/>
            <a:ext cx="1266190" cy="773430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54610" y="1016000"/>
            <a:ext cx="5180330" cy="53232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ts val="3400"/>
              </a:lnSpc>
            </a:pPr>
            <a:r>
              <a:rPr lang="en-US" altLang="zh-CN" sz="1600" b="1" i="1">
                <a:latin typeface="Times New Roman" panose="02020603050405020304"/>
                <a:ea typeface="黑体" panose="02010609060101010101" pitchFamily="49" charset="-122"/>
              </a:rPr>
              <a:t>①</a:t>
            </a:r>
            <a:r>
              <a:rPr lang="en-US" altLang="zh-CN" sz="2400" b="1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acclaim </a:t>
            </a:r>
            <a:r>
              <a:rPr lang="en-US" altLang="zh-CN" sz="1600" b="1" i="1">
                <a:latin typeface="Times New Roman" panose="02020603050405020304"/>
                <a:ea typeface="黑体" panose="02010609060101010101" pitchFamily="49" charset="-122"/>
              </a:rPr>
              <a:t>/</a:t>
            </a:r>
            <a:r>
              <a:rPr lang="en-US" altLang="en-US" sz="1600" b="1" i="1">
                <a:latin typeface="Times New Roman" panose="02020603050405020304"/>
                <a:ea typeface="黑体" panose="02010609060101010101" pitchFamily="49" charset="-122"/>
              </a:rPr>
              <a:t>əˈ</a:t>
            </a:r>
            <a:r>
              <a:rPr lang="en-US" altLang="zh-CN" sz="1600" b="1" i="1">
                <a:latin typeface="Times New Roman" panose="02020603050405020304"/>
                <a:ea typeface="黑体" panose="02010609060101010101" pitchFamily="49" charset="-122"/>
              </a:rPr>
              <a:t>kle</a:t>
            </a:r>
            <a:r>
              <a:rPr lang="en-US" altLang="en-US" sz="1600" b="1" i="1">
                <a:latin typeface="Times New Roman" panose="02020603050405020304"/>
                <a:ea typeface="黑体" panose="02010609060101010101" pitchFamily="49" charset="-122"/>
              </a:rPr>
              <a:t>ɪ</a:t>
            </a:r>
            <a:r>
              <a:rPr lang="en-US" altLang="zh-CN" sz="1600" b="1" i="1">
                <a:latin typeface="Times New Roman" panose="02020603050405020304"/>
                <a:ea typeface="黑体" panose="02010609060101010101" pitchFamily="49" charset="-122"/>
              </a:rPr>
              <a:t>m/ n./v.</a:t>
            </a:r>
            <a:r>
              <a:rPr lang="zh-CN" altLang="en-US" sz="1600" b="1" i="1">
                <a:latin typeface="Times New Roman" panose="02020603050405020304"/>
                <a:ea typeface="黑体" panose="02010609060101010101" pitchFamily="49" charset="-122"/>
              </a:rPr>
              <a:t>赞扬，高度评价</a:t>
            </a:r>
            <a:r>
              <a:rPr lang="en-US" altLang="zh-CN" sz="1600" b="1" i="1">
                <a:latin typeface="Times New Roman" panose="02020603050405020304"/>
                <a:ea typeface="黑体" panose="02010609060101010101" pitchFamily="49" charset="-122"/>
              </a:rPr>
              <a:t>②</a:t>
            </a:r>
            <a:r>
              <a:rPr lang="en-US" altLang="zh-CN" sz="2400" b="1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commend</a:t>
            </a:r>
            <a:r>
              <a:rPr lang="en-US" altLang="zh-CN" sz="1600" b="1" i="1">
                <a:latin typeface="Times New Roman" panose="02020603050405020304"/>
                <a:ea typeface="黑体" panose="02010609060101010101" pitchFamily="49" charset="-122"/>
              </a:rPr>
              <a:t> /k</a:t>
            </a:r>
            <a:r>
              <a:rPr lang="en-US" altLang="en-US" sz="1600" b="1" i="1">
                <a:latin typeface="Times New Roman" panose="02020603050405020304"/>
                <a:ea typeface="黑体" panose="02010609060101010101" pitchFamily="49" charset="-122"/>
              </a:rPr>
              <a:t>əˈ</a:t>
            </a:r>
            <a:r>
              <a:rPr lang="en-US" altLang="zh-CN" sz="1600" b="1" i="1">
                <a:latin typeface="Times New Roman" panose="02020603050405020304"/>
                <a:ea typeface="黑体" panose="02010609060101010101" pitchFamily="49" charset="-122"/>
              </a:rPr>
              <a:t>mend/ v.</a:t>
            </a:r>
            <a:r>
              <a:rPr lang="zh-CN" altLang="en-US" sz="1600" b="1" i="1">
                <a:latin typeface="Times New Roman" panose="02020603050405020304"/>
                <a:ea typeface="黑体" panose="02010609060101010101" pitchFamily="49" charset="-122"/>
              </a:rPr>
              <a:t>赞扬；推荐；得到认可</a:t>
            </a:r>
            <a:endParaRPr lang="zh-CN" altLang="en-US" sz="1600" b="1" i="1">
              <a:latin typeface="Times New Roman" panose="02020603050405020304"/>
              <a:ea typeface="黑体" panose="02010609060101010101" pitchFamily="49" charset="-122"/>
            </a:endParaRPr>
          </a:p>
          <a:p>
            <a:pPr indent="0" fontAlgn="auto">
              <a:lnSpc>
                <a:spcPts val="3400"/>
              </a:lnSpc>
            </a:pPr>
            <a:r>
              <a:rPr lang="en-US" altLang="zh-CN" sz="1600" b="1" i="1">
                <a:latin typeface="Times New Roman" panose="02020603050405020304"/>
                <a:ea typeface="黑体" panose="02010609060101010101" pitchFamily="49" charset="-122"/>
              </a:rPr>
              <a:t>③</a:t>
            </a:r>
            <a:r>
              <a:rPr lang="en-US" altLang="zh-CN" sz="2400" b="1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extol </a:t>
            </a:r>
            <a:r>
              <a:rPr lang="en-US" altLang="zh-CN" sz="1600" b="1" i="1">
                <a:latin typeface="Times New Roman" panose="02020603050405020304"/>
                <a:ea typeface="黑体" panose="02010609060101010101" pitchFamily="49" charset="-122"/>
              </a:rPr>
              <a:t>/</a:t>
            </a:r>
            <a:r>
              <a:rPr lang="en-US" altLang="en-US" sz="1600" b="1" i="1">
                <a:latin typeface="Times New Roman" panose="02020603050405020304"/>
                <a:ea typeface="黑体" panose="02010609060101010101" pitchFamily="49" charset="-122"/>
              </a:rPr>
              <a:t>ɪ</a:t>
            </a:r>
            <a:r>
              <a:rPr lang="en-US" altLang="zh-CN" sz="1600" b="1" i="1">
                <a:latin typeface="Times New Roman" panose="02020603050405020304"/>
                <a:ea typeface="黑体" panose="02010609060101010101" pitchFamily="49" charset="-122"/>
              </a:rPr>
              <a:t>kˈst</a:t>
            </a:r>
            <a:r>
              <a:rPr lang="en-US" altLang="en-US" sz="1600" b="1" i="1">
                <a:latin typeface="Times New Roman" panose="02020603050405020304"/>
                <a:ea typeface="黑体" panose="02010609060101010101" pitchFamily="49" charset="-122"/>
              </a:rPr>
              <a:t>əʊ</a:t>
            </a:r>
            <a:r>
              <a:rPr lang="en-US" altLang="zh-CN" sz="1600" b="1" i="1">
                <a:latin typeface="Times New Roman" panose="02020603050405020304"/>
                <a:ea typeface="黑体" panose="02010609060101010101" pitchFamily="49" charset="-122"/>
              </a:rPr>
              <a:t>l/ vt. </a:t>
            </a:r>
            <a:r>
              <a:rPr lang="zh-CN" altLang="en-US" sz="1600" b="1" i="1">
                <a:latin typeface="Times New Roman" panose="02020603050405020304"/>
                <a:ea typeface="黑体" panose="02010609060101010101" pitchFamily="49" charset="-122"/>
              </a:rPr>
              <a:t>颂扬；赞美；赞颂</a:t>
            </a:r>
            <a:endParaRPr lang="zh-CN" altLang="en-US" sz="1600" b="1" i="1">
              <a:latin typeface="Times New Roman" panose="02020603050405020304"/>
              <a:ea typeface="黑体" panose="02010609060101010101" pitchFamily="49" charset="-122"/>
            </a:endParaRPr>
          </a:p>
          <a:p>
            <a:pPr indent="0" fontAlgn="auto">
              <a:lnSpc>
                <a:spcPts val="3400"/>
              </a:lnSpc>
            </a:pPr>
            <a:r>
              <a:rPr lang="en-US" altLang="zh-CN" sz="1600" b="1" i="1">
                <a:latin typeface="Times New Roman" panose="02020603050405020304"/>
                <a:ea typeface="黑体" panose="02010609060101010101" pitchFamily="49" charset="-122"/>
              </a:rPr>
              <a:t>④</a:t>
            </a:r>
            <a:r>
              <a:rPr lang="en-US" altLang="zh-CN" sz="2400" b="1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eulogize </a:t>
            </a:r>
            <a:r>
              <a:rPr lang="en-US" altLang="zh-CN" sz="1600" b="1" i="1">
                <a:latin typeface="Times New Roman" panose="02020603050405020304"/>
                <a:ea typeface="黑体" panose="02010609060101010101" pitchFamily="49" charset="-122"/>
              </a:rPr>
              <a:t>/ˈju</a:t>
            </a:r>
            <a:r>
              <a:rPr lang="en-US" altLang="en-US" sz="1600" b="1" i="1">
                <a:latin typeface="Times New Roman" panose="02020603050405020304"/>
                <a:ea typeface="黑体" panose="02010609060101010101" pitchFamily="49" charset="-122"/>
              </a:rPr>
              <a:t>ː</a:t>
            </a:r>
            <a:r>
              <a:rPr lang="en-US" altLang="zh-CN" sz="1600" b="1" i="1">
                <a:latin typeface="Times New Roman" panose="02020603050405020304"/>
                <a:ea typeface="黑体" panose="02010609060101010101" pitchFamily="49" charset="-122"/>
              </a:rPr>
              <a:t>l</a:t>
            </a:r>
            <a:r>
              <a:rPr lang="en-US" altLang="en-US" sz="1600" b="1" i="1">
                <a:latin typeface="Times New Roman" panose="02020603050405020304"/>
                <a:ea typeface="黑体" panose="02010609060101010101" pitchFamily="49" charset="-122"/>
              </a:rPr>
              <a:t>ə</a:t>
            </a:r>
            <a:r>
              <a:rPr lang="en-US" altLang="zh-CN" sz="1600" b="1" i="1">
                <a:latin typeface="Times New Roman" panose="02020603050405020304"/>
                <a:ea typeface="黑体" panose="02010609060101010101" pitchFamily="49" charset="-122"/>
              </a:rPr>
              <a:t>d</a:t>
            </a:r>
            <a:r>
              <a:rPr lang="en-US" altLang="en-US" sz="1600" b="1" i="1">
                <a:latin typeface="Times New Roman" panose="02020603050405020304"/>
                <a:ea typeface="黑体" panose="02010609060101010101" pitchFamily="49" charset="-122"/>
              </a:rPr>
              <a:t>ʒ</a:t>
            </a:r>
            <a:r>
              <a:rPr lang="en-US" altLang="zh-CN" sz="1600" b="1" i="1">
                <a:latin typeface="Times New Roman" panose="02020603050405020304"/>
                <a:ea typeface="黑体" panose="02010609060101010101" pitchFamily="49" charset="-122"/>
              </a:rPr>
              <a:t>a</a:t>
            </a:r>
            <a:r>
              <a:rPr lang="en-US" altLang="en-US" sz="1600" b="1" i="1">
                <a:latin typeface="Times New Roman" panose="02020603050405020304"/>
                <a:ea typeface="黑体" panose="02010609060101010101" pitchFamily="49" charset="-122"/>
              </a:rPr>
              <a:t>ɪ</a:t>
            </a:r>
            <a:r>
              <a:rPr lang="en-US" altLang="zh-CN" sz="1600" b="1" i="1">
                <a:latin typeface="Times New Roman" panose="02020603050405020304"/>
                <a:ea typeface="黑体" panose="02010609060101010101" pitchFamily="49" charset="-122"/>
              </a:rPr>
              <a:t>z/ vt. </a:t>
            </a:r>
            <a:r>
              <a:rPr lang="zh-CN" altLang="en-US" sz="1600" b="1" i="1">
                <a:latin typeface="Times New Roman" panose="02020603050405020304"/>
                <a:ea typeface="黑体" panose="02010609060101010101" pitchFamily="49" charset="-122"/>
              </a:rPr>
              <a:t>颂扬，称赞</a:t>
            </a:r>
            <a:endParaRPr lang="zh-CN" altLang="en-US" sz="1600" b="1" i="1">
              <a:latin typeface="Times New Roman" panose="02020603050405020304"/>
              <a:ea typeface="黑体" panose="02010609060101010101" pitchFamily="49" charset="-122"/>
            </a:endParaRPr>
          </a:p>
          <a:p>
            <a:pPr indent="0" fontAlgn="auto">
              <a:lnSpc>
                <a:spcPts val="3400"/>
              </a:lnSpc>
            </a:pPr>
            <a:r>
              <a:rPr lang="en-US" altLang="zh-CN" sz="1600" b="1" i="1">
                <a:latin typeface="Times New Roman" panose="02020603050405020304"/>
                <a:ea typeface="黑体" panose="02010609060101010101" pitchFamily="49" charset="-122"/>
              </a:rPr>
              <a:t>⑤</a:t>
            </a:r>
            <a:r>
              <a:rPr lang="en-US" altLang="zh-CN" sz="2400" b="1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glorify</a:t>
            </a:r>
            <a:r>
              <a:rPr lang="en-US" altLang="zh-CN" sz="1600" b="1" i="1">
                <a:latin typeface="Times New Roman" panose="02020603050405020304"/>
                <a:ea typeface="黑体" panose="02010609060101010101" pitchFamily="49" charset="-122"/>
              </a:rPr>
              <a:t> /ˈ</a:t>
            </a:r>
            <a:r>
              <a:rPr lang="en-US" altLang="en-US" sz="1600" b="1" i="1">
                <a:latin typeface="Times New Roman" panose="02020603050405020304"/>
                <a:ea typeface="黑体" panose="02010609060101010101" pitchFamily="49" charset="-122"/>
              </a:rPr>
              <a:t>ɡ</a:t>
            </a:r>
            <a:r>
              <a:rPr lang="en-US" altLang="zh-CN" sz="1600" b="1" i="1">
                <a:latin typeface="Times New Roman" panose="02020603050405020304"/>
                <a:ea typeface="黑体" panose="02010609060101010101" pitchFamily="49" charset="-122"/>
              </a:rPr>
              <a:t>l</a:t>
            </a:r>
            <a:r>
              <a:rPr lang="en-US" altLang="en-US" sz="1600" b="1" i="1">
                <a:latin typeface="Times New Roman" panose="02020603050405020304"/>
                <a:ea typeface="黑体" panose="02010609060101010101" pitchFamily="49" charset="-122"/>
              </a:rPr>
              <a:t>ɔː</a:t>
            </a:r>
            <a:r>
              <a:rPr lang="en-US" altLang="zh-CN" sz="1600" b="1" i="1">
                <a:latin typeface="Times New Roman" panose="02020603050405020304"/>
                <a:ea typeface="黑体" panose="02010609060101010101" pitchFamily="49" charset="-122"/>
              </a:rPr>
              <a:t>r</a:t>
            </a:r>
            <a:r>
              <a:rPr lang="en-US" altLang="en-US" sz="1600" b="1" i="1">
                <a:latin typeface="Times New Roman" panose="02020603050405020304"/>
                <a:ea typeface="黑体" panose="02010609060101010101" pitchFamily="49" charset="-122"/>
              </a:rPr>
              <a:t>ɪ</a:t>
            </a:r>
            <a:r>
              <a:rPr lang="en-US" altLang="zh-CN" sz="1600" b="1" i="1">
                <a:latin typeface="Times New Roman" panose="02020603050405020304"/>
                <a:ea typeface="黑体" panose="02010609060101010101" pitchFamily="49" charset="-122"/>
              </a:rPr>
              <a:t>fa</a:t>
            </a:r>
            <a:r>
              <a:rPr lang="en-US" altLang="en-US" sz="1600" b="1" i="1">
                <a:latin typeface="Times New Roman" panose="02020603050405020304"/>
                <a:ea typeface="黑体" panose="02010609060101010101" pitchFamily="49" charset="-122"/>
              </a:rPr>
              <a:t>ɪ/ </a:t>
            </a:r>
            <a:r>
              <a:rPr lang="en-US" altLang="zh-CN" sz="1600" b="1" i="1">
                <a:latin typeface="Times New Roman" panose="02020603050405020304"/>
                <a:ea typeface="黑体" panose="02010609060101010101" pitchFamily="49" charset="-122"/>
              </a:rPr>
              <a:t>vt.</a:t>
            </a:r>
            <a:r>
              <a:rPr lang="zh-CN" altLang="en-US" sz="1600" b="1" i="1">
                <a:latin typeface="Times New Roman" panose="02020603050405020304"/>
                <a:ea typeface="黑体" panose="02010609060101010101" pitchFamily="49" charset="-122"/>
              </a:rPr>
              <a:t>美化；崇拜；使更壮丽</a:t>
            </a:r>
            <a:endParaRPr lang="zh-CN" altLang="en-US" sz="1600" b="1" i="1">
              <a:latin typeface="Times New Roman" panose="02020603050405020304"/>
              <a:ea typeface="黑体" panose="02010609060101010101" pitchFamily="49" charset="-122"/>
            </a:endParaRPr>
          </a:p>
          <a:p>
            <a:pPr indent="0" fontAlgn="auto">
              <a:lnSpc>
                <a:spcPts val="3400"/>
              </a:lnSpc>
            </a:pPr>
            <a:r>
              <a:rPr lang="en-US" altLang="zh-CN" sz="1600" b="1" i="1">
                <a:latin typeface="Times New Roman" panose="02020603050405020304"/>
                <a:ea typeface="黑体" panose="02010609060101010101" pitchFamily="49" charset="-122"/>
              </a:rPr>
              <a:t>⑥</a:t>
            </a:r>
            <a:r>
              <a:rPr lang="en-US" altLang="zh-CN" sz="2400" b="1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hail</a:t>
            </a:r>
            <a:r>
              <a:rPr lang="en-US" altLang="zh-CN" sz="1600" b="1" i="1">
                <a:latin typeface="Times New Roman" panose="02020603050405020304"/>
                <a:ea typeface="黑体" panose="02010609060101010101" pitchFamily="49" charset="-122"/>
              </a:rPr>
              <a:t> /he</a:t>
            </a:r>
            <a:r>
              <a:rPr lang="en-US" altLang="en-US" sz="1600" b="1" i="1">
                <a:latin typeface="Times New Roman" panose="02020603050405020304"/>
                <a:ea typeface="黑体" panose="02010609060101010101" pitchFamily="49" charset="-122"/>
              </a:rPr>
              <a:t>ɪ</a:t>
            </a:r>
            <a:r>
              <a:rPr lang="en-US" altLang="zh-CN" sz="1600" b="1" i="1">
                <a:latin typeface="Times New Roman" panose="02020603050405020304"/>
                <a:ea typeface="黑体" panose="02010609060101010101" pitchFamily="49" charset="-122"/>
              </a:rPr>
              <a:t>l/v. </a:t>
            </a:r>
            <a:r>
              <a:rPr lang="zh-CN" altLang="en-US" sz="1600" b="1" i="1">
                <a:latin typeface="Times New Roman" panose="02020603050405020304"/>
                <a:ea typeface="黑体" panose="02010609060101010101" pitchFamily="49" charset="-122"/>
              </a:rPr>
              <a:t>赞扬，欢呼；呼喊，招呼</a:t>
            </a:r>
            <a:endParaRPr lang="zh-CN" altLang="en-US" sz="1600" b="1" i="1">
              <a:latin typeface="Times New Roman" panose="02020603050405020304"/>
              <a:ea typeface="黑体" panose="02010609060101010101" pitchFamily="49" charset="-122"/>
            </a:endParaRPr>
          </a:p>
          <a:p>
            <a:pPr indent="0" fontAlgn="auto">
              <a:lnSpc>
                <a:spcPts val="3400"/>
              </a:lnSpc>
            </a:pPr>
            <a:r>
              <a:rPr lang="en-US" altLang="zh-CN" sz="1600" b="1" i="1">
                <a:latin typeface="Times New Roman" panose="02020603050405020304"/>
                <a:ea typeface="黑体" panose="02010609060101010101" pitchFamily="49" charset="-122"/>
              </a:rPr>
              <a:t>⑦</a:t>
            </a:r>
            <a:r>
              <a:rPr lang="en-US" altLang="zh-CN" sz="2400" b="1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compliment</a:t>
            </a:r>
            <a:r>
              <a:rPr lang="en-US" altLang="zh-CN" sz="1600" b="1" i="1">
                <a:latin typeface="Times New Roman" panose="02020603050405020304"/>
                <a:ea typeface="黑体" panose="02010609060101010101" pitchFamily="49" charset="-122"/>
              </a:rPr>
              <a:t> /ˈk</a:t>
            </a:r>
            <a:r>
              <a:rPr lang="en-US" altLang="en-US" sz="1600" b="1" i="1">
                <a:latin typeface="Times New Roman" panose="02020603050405020304"/>
                <a:ea typeface="黑体" panose="02010609060101010101" pitchFamily="49" charset="-122"/>
              </a:rPr>
              <a:t>ɒ</a:t>
            </a:r>
            <a:r>
              <a:rPr lang="en-US" altLang="zh-CN" sz="1600" b="1" i="1">
                <a:latin typeface="Times New Roman" panose="02020603050405020304"/>
                <a:ea typeface="黑体" panose="02010609060101010101" pitchFamily="49" charset="-122"/>
              </a:rPr>
              <a:t>mpl</a:t>
            </a:r>
            <a:r>
              <a:rPr lang="en-US" altLang="en-US" sz="1600" b="1" i="1">
                <a:latin typeface="Times New Roman" panose="02020603050405020304"/>
                <a:ea typeface="黑体" panose="02010609060101010101" pitchFamily="49" charset="-122"/>
              </a:rPr>
              <a:t>ɪ</a:t>
            </a:r>
            <a:r>
              <a:rPr lang="en-US" altLang="zh-CN" sz="1600" b="1" i="1">
                <a:latin typeface="Times New Roman" panose="02020603050405020304"/>
                <a:ea typeface="黑体" panose="02010609060101010101" pitchFamily="49" charset="-122"/>
              </a:rPr>
              <a:t>m</a:t>
            </a:r>
            <a:r>
              <a:rPr lang="en-US" altLang="en-US" sz="1600" b="1" i="1">
                <a:latin typeface="Times New Roman" panose="02020603050405020304"/>
                <a:ea typeface="黑体" panose="02010609060101010101" pitchFamily="49" charset="-122"/>
              </a:rPr>
              <a:t>ə</a:t>
            </a:r>
            <a:r>
              <a:rPr lang="en-US" altLang="zh-CN" sz="1600" b="1" i="1">
                <a:latin typeface="Times New Roman" panose="02020603050405020304"/>
                <a:ea typeface="黑体" panose="02010609060101010101" pitchFamily="49" charset="-122"/>
              </a:rPr>
              <a:t>nt/n./v.</a:t>
            </a:r>
            <a:r>
              <a:rPr lang="zh-CN" altLang="en-US" sz="1600" b="1" i="1">
                <a:latin typeface="Times New Roman" panose="02020603050405020304"/>
                <a:ea typeface="黑体" panose="02010609060101010101" pitchFamily="49" charset="-122"/>
              </a:rPr>
              <a:t>赞扬；恭维</a:t>
            </a:r>
            <a:r>
              <a:rPr lang="en-US" altLang="zh-CN" sz="1600" b="1" i="1">
                <a:latin typeface="Times New Roman" panose="02020603050405020304"/>
                <a:ea typeface="黑体" panose="02010609060101010101" pitchFamily="49" charset="-122"/>
              </a:rPr>
              <a:t>⑧</a:t>
            </a:r>
            <a:r>
              <a:rPr lang="en-US" altLang="zh-CN" sz="2400" b="1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speak highly of</a:t>
            </a:r>
            <a:r>
              <a:rPr lang="zh-CN" altLang="en-US" sz="1600" b="1" i="1">
                <a:latin typeface="Times New Roman" panose="02020603050405020304"/>
                <a:ea typeface="黑体" panose="02010609060101010101" pitchFamily="49" charset="-122"/>
              </a:rPr>
              <a:t>高度赞扬 / </a:t>
            </a:r>
            <a:r>
              <a:rPr lang="en-US" altLang="zh-CN" sz="2400" b="1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to one’s credit</a:t>
            </a:r>
            <a:r>
              <a:rPr lang="zh-CN" altLang="en-US" sz="1600" b="1" i="1">
                <a:latin typeface="Times New Roman" panose="02020603050405020304"/>
                <a:ea typeface="黑体" panose="02010609060101010101" pitchFamily="49" charset="-122"/>
              </a:rPr>
              <a:t>值得肯定的是</a:t>
            </a:r>
            <a:endParaRPr lang="zh-CN" altLang="en-US" sz="1600" b="1" i="1">
              <a:latin typeface="Times New Roman" panose="02020603050405020304"/>
              <a:ea typeface="黑体" panose="02010609060101010101" pitchFamily="49" charset="-122"/>
            </a:endParaRPr>
          </a:p>
          <a:p>
            <a:pPr indent="0" fontAlgn="auto">
              <a:lnSpc>
                <a:spcPts val="3400"/>
              </a:lnSpc>
            </a:pPr>
            <a:r>
              <a:rPr lang="en-US" altLang="zh-CN" sz="1600" b="1" i="1">
                <a:latin typeface="Times New Roman" panose="02020603050405020304"/>
                <a:ea typeface="黑体" panose="02010609060101010101" pitchFamily="49" charset="-122"/>
              </a:rPr>
              <a:t>⑨</a:t>
            </a:r>
            <a:r>
              <a:rPr lang="en-US" altLang="zh-CN" sz="2400" b="1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praiseworthy</a:t>
            </a:r>
            <a:r>
              <a:rPr lang="zh-CN" altLang="en-US" sz="1600" b="1" i="1">
                <a:latin typeface="Times New Roman" panose="02020603050405020304"/>
                <a:ea typeface="黑体" panose="02010609060101010101" pitchFamily="49" charset="-122"/>
              </a:rPr>
              <a:t>值得称赞的 /</a:t>
            </a:r>
            <a:r>
              <a:rPr lang="en-US" altLang="zh-CN" sz="2400" b="1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admirable</a:t>
            </a:r>
            <a:r>
              <a:rPr lang="en-US" altLang="zh-CN" sz="1600" b="1" i="1">
                <a:latin typeface="Times New Roman" panose="02020603050405020304"/>
                <a:ea typeface="黑体" panose="02010609060101010101" pitchFamily="49" charset="-122"/>
              </a:rPr>
              <a:t> </a:t>
            </a:r>
            <a:r>
              <a:rPr lang="zh-CN" altLang="en-US" sz="1600" b="1" i="1">
                <a:latin typeface="Times New Roman" panose="02020603050405020304"/>
                <a:ea typeface="黑体" panose="02010609060101010101" pitchFamily="49" charset="-122"/>
              </a:rPr>
              <a:t>令人钦佩的 /</a:t>
            </a:r>
            <a:r>
              <a:rPr lang="en-US" altLang="zh-CN" sz="2400" b="1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commendable</a:t>
            </a:r>
            <a:r>
              <a:rPr lang="en-US" altLang="zh-CN" sz="1600" b="1" i="1">
                <a:latin typeface="Times New Roman" panose="02020603050405020304"/>
                <a:ea typeface="黑体" panose="02010609060101010101" pitchFamily="49" charset="-122"/>
              </a:rPr>
              <a:t> </a:t>
            </a:r>
            <a:r>
              <a:rPr lang="zh-CN" altLang="en-US" sz="1600" b="1" i="1">
                <a:latin typeface="Times New Roman" panose="02020603050405020304"/>
                <a:ea typeface="黑体" panose="02010609060101010101" pitchFamily="49" charset="-122"/>
              </a:rPr>
              <a:t>值得称赞的 /</a:t>
            </a:r>
            <a:r>
              <a:rPr lang="en-US" altLang="zh-CN" sz="2400" b="1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laudable</a:t>
            </a:r>
            <a:r>
              <a:rPr lang="en-US" altLang="zh-CN" sz="1600" b="1" i="1">
                <a:latin typeface="Times New Roman" panose="02020603050405020304"/>
                <a:ea typeface="黑体" panose="02010609060101010101" pitchFamily="49" charset="-122"/>
              </a:rPr>
              <a:t> </a:t>
            </a:r>
            <a:r>
              <a:rPr lang="zh-CN" altLang="en-US" sz="1600" b="1" i="1">
                <a:latin typeface="Times New Roman" panose="02020603050405020304"/>
                <a:ea typeface="黑体" panose="02010609060101010101" pitchFamily="49" charset="-122"/>
              </a:rPr>
              <a:t>值得嘉许的/</a:t>
            </a:r>
            <a:r>
              <a:rPr lang="en-US" altLang="zh-CN" sz="2400" b="1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exemplary </a:t>
            </a:r>
            <a:r>
              <a:rPr lang="zh-CN" altLang="en-US" sz="1600" b="1" i="1">
                <a:latin typeface="Times New Roman" panose="02020603050405020304"/>
                <a:ea typeface="黑体" panose="02010609060101010101" pitchFamily="49" charset="-122"/>
              </a:rPr>
              <a:t>堪称典范的、值得效仿的</a:t>
            </a:r>
            <a:endParaRPr lang="zh-CN" altLang="en-US" sz="1600" b="1" i="1">
              <a:latin typeface="Times New Roman" panose="02020603050405020304"/>
              <a:ea typeface="黑体" panose="02010609060101010101" pitchFamily="49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5235575" y="938530"/>
            <a:ext cx="6745605" cy="13220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altLang="en-US" sz="2000" b="0">
                <a:solidFill>
                  <a:srgbClr val="0063A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5.</a:t>
            </a:r>
            <a:r>
              <a:rPr lang="zh-CN" altLang="en-US" sz="2000" b="1">
                <a:solidFill>
                  <a:srgbClr val="0063A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高级语义场:</a:t>
            </a:r>
            <a:r>
              <a:rPr lang="en-US" altLang="zh-CN" sz="2000" b="0">
                <a:solidFill>
                  <a:srgbClr val="0063A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zh-CN" altLang="en-US" sz="2000" b="0">
                <a:solidFill>
                  <a:srgbClr val="0063A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现代科技极大改变了世界。有用的创新广受赞誉与高度评价，因为它们提升效率、降低成本并解决实际问题。值得肯定的是，科学家不断探索新可能。值得称赞的是，许多研究者致力于研发环保可持续技术。</a:t>
            </a:r>
            <a:endParaRPr lang="zh-CN" altLang="en-US" sz="2000" b="0">
              <a:solidFill>
                <a:srgbClr val="0063A8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5264785" y="2294890"/>
            <a:ext cx="6745605" cy="22453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altLang="zh-CN" sz="2000" b="1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 Modern technology has greatly transformed our world. Useful innovations are widely </a:t>
            </a:r>
            <a:r>
              <a:rPr lang="en-US" altLang="zh-CN" sz="2000" b="1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acclaimed</a:t>
            </a:r>
            <a:r>
              <a:rPr lang="en-US" altLang="zh-CN" sz="2000" b="1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and </a:t>
            </a:r>
            <a:r>
              <a:rPr lang="en-US" altLang="zh-CN" sz="2000" b="1" u="sng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spoken highly of</a:t>
            </a:r>
            <a:r>
              <a:rPr lang="en-US" altLang="zh-CN" sz="2000" b="1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 as they improve efficiency, reduce costs and solve practical problems. It is </a:t>
            </a:r>
            <a:r>
              <a:rPr lang="en-US" altLang="zh-CN" sz="2000" b="1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praiseworthy</a:t>
            </a:r>
            <a:r>
              <a:rPr lang="en-US" altLang="zh-CN" sz="2000" b="1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that scientists keep exploring new possibilities. </a:t>
            </a:r>
            <a:r>
              <a:rPr lang="en-US" altLang="zh-CN" sz="2000" b="1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 their credit</a:t>
            </a:r>
            <a:r>
              <a:rPr lang="en-US" altLang="zh-CN" sz="2000" b="1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 many researchers devote themselves to developing eco-friendly and sustainable technologies.</a:t>
            </a:r>
            <a:endParaRPr lang="en-US" altLang="zh-CN" sz="2000" b="1">
              <a:solidFill>
                <a:srgbClr val="00206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29" name="图片 28" descr="搜狗截图20260530155010"/>
          <p:cNvPicPr>
            <a:picLocks noChangeAspect="1"/>
          </p:cNvPicPr>
          <p:nvPr/>
        </p:nvPicPr>
        <p:blipFill>
          <a:blip r:embed="rId10"/>
          <a:srcRect/>
          <a:stretch>
            <a:fillRect/>
          </a:stretch>
        </p:blipFill>
        <p:spPr>
          <a:xfrm>
            <a:off x="6413500" y="4574540"/>
            <a:ext cx="3772535" cy="1874520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28" grpId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0" name="直接连接符 19"/>
          <p:cNvCxnSpPr/>
          <p:nvPr/>
        </p:nvCxnSpPr>
        <p:spPr>
          <a:xfrm>
            <a:off x="512860" y="688340"/>
            <a:ext cx="10972825" cy="0"/>
          </a:xfrm>
          <a:prstGeom prst="line">
            <a:avLst/>
          </a:prstGeom>
          <a:ln>
            <a:gradFill>
              <a:gsLst>
                <a:gs pos="0">
                  <a:srgbClr val="400040"/>
                </a:gs>
                <a:gs pos="32000">
                  <a:srgbClr val="8F0040"/>
                </a:gs>
                <a:gs pos="63000">
                  <a:srgbClr val="F27300"/>
                </a:gs>
                <a:gs pos="100000">
                  <a:srgbClr val="FFBF00"/>
                </a:gs>
              </a:gsLst>
              <a:lin ang="10800000" scaled="0"/>
            </a:gradFill>
          </a:ln>
        </p:spPr>
        <p:style>
          <a:lnRef idx="1">
            <a:srgbClr val="5B9BD5"/>
          </a:lnRef>
          <a:fillRef idx="0">
            <a:srgbClr val="5B9BD5"/>
          </a:fillRef>
          <a:effectRef idx="0">
            <a:srgbClr val="5B9BD5"/>
          </a:effectRef>
          <a:fontRef idx="minor">
            <a:sysClr val="windowText" lastClr="000000"/>
          </a:fontRef>
        </p:style>
      </p:cxnSp>
      <p:sp>
        <p:nvSpPr>
          <p:cNvPr id="25" name="矩形 24"/>
          <p:cNvSpPr/>
          <p:nvPr/>
        </p:nvSpPr>
        <p:spPr>
          <a:xfrm>
            <a:off x="0" y="6685613"/>
            <a:ext cx="12192000" cy="172387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/>
          <p:nvPr/>
        </p:nvPicPr>
        <p:blipFill>
          <a:blip r:embed="rId1"/>
          <a:stretch>
            <a:fillRect/>
          </a:stretch>
        </p:blipFill>
        <p:spPr>
          <a:xfrm>
            <a:off x="54610" y="6584950"/>
            <a:ext cx="708025" cy="2730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130" b="100000" l="0" r="39917">
                        <a14:foregroundMark x1="10187" y1="34463" x2="9563" y2="64407"/>
                        <a14:foregroundMark x1="18295" y1="11864" x2="16424" y2="37288"/>
                        <a14:foregroundMark x1="19751" y1="24294" x2="22453" y2="22599"/>
                        <a14:foregroundMark x1="13306" y1="20339" x2="14761" y2="25424"/>
                        <a14:foregroundMark x1="19335" y1="37288" x2="24532" y2="31638"/>
                        <a14:foregroundMark x1="28274" y1="31638" x2="28274" y2="45763"/>
                        <a14:foregroundMark x1="11850" y1="58192" x2="28690" y2="54237"/>
                        <a14:foregroundMark x1="11642" y1="48588" x2="26819" y2="45763"/>
                        <a14:foregroundMark x1="9563" y1="66102" x2="29730" y2="66667"/>
                        <a14:foregroundMark x1="28898" y1="55367" x2="27651" y2="61582"/>
                        <a14:foregroundMark x1="11227" y1="52542" x2="18295" y2="51977"/>
                        <a14:foregroundMark x1="20582" y1="61582" x2="25156" y2="58192"/>
                        <a14:foregroundMark x1="20166" y1="48588" x2="20166" y2="51412"/>
                        <a14:foregroundMark x1="13306" y1="74011" x2="18295" y2="82486"/>
                        <a14:foregroundMark x1="19751" y1="83616" x2="23909" y2="73446"/>
                      </a14:backgroundRemoval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>
            <a:off x="0" y="12700"/>
            <a:ext cx="1078865" cy="831850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414020" y="551815"/>
            <a:ext cx="140970" cy="121920"/>
            <a:chOff x="715963" y="600758"/>
            <a:chExt cx="2201410" cy="2201406"/>
          </a:xfrm>
        </p:grpSpPr>
        <p:sp>
          <p:nvSpPr>
            <p:cNvPr id="5" name="Freeform 20"/>
            <p:cNvSpPr/>
            <p:nvPr/>
          </p:nvSpPr>
          <p:spPr>
            <a:xfrm>
              <a:off x="715963" y="843713"/>
              <a:ext cx="349618" cy="1712535"/>
            </a:xfrm>
            <a:custGeom>
              <a:avLst/>
              <a:gdLst/>
              <a:ahLst/>
              <a:cxnLst>
                <a:cxn ang="0">
                  <a:pos x="349618" y="1122925"/>
                </a:cxn>
                <a:cxn ang="0">
                  <a:pos x="0" y="1712535"/>
                </a:cxn>
                <a:cxn ang="0">
                  <a:pos x="0" y="0"/>
                </a:cxn>
                <a:cxn ang="0">
                  <a:pos x="349618" y="1122925"/>
                </a:cxn>
              </a:cxnLst>
              <a:pathLst>
                <a:path w="118" h="578">
                  <a:moveTo>
                    <a:pt x="118" y="379"/>
                  </a:moveTo>
                  <a:lnTo>
                    <a:pt x="0" y="578"/>
                  </a:lnTo>
                  <a:lnTo>
                    <a:pt x="0" y="0"/>
                  </a:lnTo>
                  <a:lnTo>
                    <a:pt x="118" y="379"/>
                  </a:lnTo>
                  <a:close/>
                </a:path>
              </a:pathLst>
            </a:custGeom>
            <a:noFill/>
            <a:ln w="9525" cap="flat" cmpd="sng">
              <a:solidFill>
                <a:srgbClr val="FEF22A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6" name="Freeform 21"/>
            <p:cNvSpPr/>
            <p:nvPr/>
          </p:nvSpPr>
          <p:spPr>
            <a:xfrm>
              <a:off x="715963" y="600758"/>
              <a:ext cx="651830" cy="399987"/>
            </a:xfrm>
            <a:custGeom>
              <a:avLst/>
              <a:gdLst/>
              <a:ahLst/>
              <a:cxnLst>
                <a:cxn ang="0">
                  <a:pos x="651830" y="399987"/>
                </a:cxn>
                <a:cxn ang="0">
                  <a:pos x="0" y="242955"/>
                </a:cxn>
                <a:cxn ang="0">
                  <a:pos x="242954" y="0"/>
                </a:cxn>
                <a:cxn ang="0">
                  <a:pos x="651830" y="399987"/>
                </a:cxn>
              </a:cxnLst>
              <a:pathLst>
                <a:path w="220" h="135">
                  <a:moveTo>
                    <a:pt x="220" y="135"/>
                  </a:moveTo>
                  <a:lnTo>
                    <a:pt x="0" y="82"/>
                  </a:lnTo>
                  <a:lnTo>
                    <a:pt x="82" y="0"/>
                  </a:lnTo>
                  <a:lnTo>
                    <a:pt x="220" y="135"/>
                  </a:lnTo>
                  <a:close/>
                </a:path>
              </a:pathLst>
            </a:custGeom>
            <a:noFill/>
            <a:ln w="9525" cap="flat" cmpd="sng">
              <a:solidFill>
                <a:srgbClr val="5B3B87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7" name="Freeform 22"/>
            <p:cNvSpPr/>
            <p:nvPr/>
          </p:nvSpPr>
          <p:spPr>
            <a:xfrm>
              <a:off x="715963" y="1966637"/>
              <a:ext cx="349618" cy="835527"/>
            </a:xfrm>
            <a:custGeom>
              <a:avLst/>
              <a:gdLst/>
              <a:ahLst/>
              <a:cxnLst>
                <a:cxn ang="0">
                  <a:pos x="349618" y="0"/>
                </a:cxn>
                <a:cxn ang="0">
                  <a:pos x="242954" y="835527"/>
                </a:cxn>
                <a:cxn ang="0">
                  <a:pos x="0" y="589609"/>
                </a:cxn>
                <a:cxn ang="0">
                  <a:pos x="349618" y="0"/>
                </a:cxn>
              </a:cxnLst>
              <a:pathLst>
                <a:path w="118" h="282">
                  <a:moveTo>
                    <a:pt x="118" y="0"/>
                  </a:moveTo>
                  <a:lnTo>
                    <a:pt x="82" y="282"/>
                  </a:lnTo>
                  <a:lnTo>
                    <a:pt x="0" y="199"/>
                  </a:lnTo>
                  <a:lnTo>
                    <a:pt x="11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FD665B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8" name="Freeform 23"/>
            <p:cNvSpPr/>
            <p:nvPr/>
          </p:nvSpPr>
          <p:spPr>
            <a:xfrm>
              <a:off x="715963" y="843713"/>
              <a:ext cx="651830" cy="1122926"/>
            </a:xfrm>
            <a:custGeom>
              <a:avLst/>
              <a:gdLst/>
              <a:ahLst/>
              <a:cxnLst>
                <a:cxn ang="0">
                  <a:pos x="651830" y="157031"/>
                </a:cxn>
                <a:cxn ang="0">
                  <a:pos x="349617" y="1122926"/>
                </a:cxn>
                <a:cxn ang="0">
                  <a:pos x="0" y="0"/>
                </a:cxn>
                <a:cxn ang="0">
                  <a:pos x="651830" y="157031"/>
                </a:cxn>
              </a:cxnLst>
              <a:pathLst>
                <a:path w="220" h="379">
                  <a:moveTo>
                    <a:pt x="220" y="53"/>
                  </a:moveTo>
                  <a:lnTo>
                    <a:pt x="118" y="379"/>
                  </a:lnTo>
                  <a:lnTo>
                    <a:pt x="0" y="0"/>
                  </a:lnTo>
                  <a:lnTo>
                    <a:pt x="220" y="53"/>
                  </a:lnTo>
                  <a:close/>
                </a:path>
              </a:pathLst>
            </a:custGeom>
            <a:noFill/>
            <a:ln w="9525" cap="flat" cmpd="sng">
              <a:solidFill>
                <a:srgbClr val="A82878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10" name="Freeform 24"/>
            <p:cNvSpPr/>
            <p:nvPr/>
          </p:nvSpPr>
          <p:spPr>
            <a:xfrm>
              <a:off x="958918" y="1966637"/>
              <a:ext cx="948117" cy="835527"/>
            </a:xfrm>
            <a:custGeom>
              <a:avLst/>
              <a:gdLst/>
              <a:ahLst/>
              <a:cxnLst>
                <a:cxn ang="0">
                  <a:pos x="948117" y="373320"/>
                </a:cxn>
                <a:cxn ang="0">
                  <a:pos x="0" y="835527"/>
                </a:cxn>
                <a:cxn ang="0">
                  <a:pos x="106663" y="0"/>
                </a:cxn>
                <a:cxn ang="0">
                  <a:pos x="948117" y="373320"/>
                </a:cxn>
              </a:cxnLst>
              <a:pathLst>
                <a:path w="320" h="282">
                  <a:moveTo>
                    <a:pt x="320" y="126"/>
                  </a:moveTo>
                  <a:lnTo>
                    <a:pt x="0" y="282"/>
                  </a:lnTo>
                  <a:lnTo>
                    <a:pt x="36" y="0"/>
                  </a:lnTo>
                  <a:lnTo>
                    <a:pt x="320" y="126"/>
                  </a:lnTo>
                  <a:close/>
                </a:path>
              </a:pathLst>
            </a:custGeom>
            <a:noFill/>
            <a:ln w="9525" cap="flat" cmpd="sng">
              <a:solidFill>
                <a:srgbClr val="FEF22A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12" name="Freeform 25"/>
            <p:cNvSpPr/>
            <p:nvPr/>
          </p:nvSpPr>
          <p:spPr>
            <a:xfrm>
              <a:off x="958918" y="600758"/>
              <a:ext cx="1712536" cy="399987"/>
            </a:xfrm>
            <a:custGeom>
              <a:avLst/>
              <a:gdLst/>
              <a:ahLst/>
              <a:cxnLst>
                <a:cxn ang="0">
                  <a:pos x="408875" y="399987"/>
                </a:cxn>
                <a:cxn ang="0">
                  <a:pos x="0" y="0"/>
                </a:cxn>
                <a:cxn ang="0">
                  <a:pos x="1712536" y="0"/>
                </a:cxn>
                <a:cxn ang="0">
                  <a:pos x="408875" y="399987"/>
                </a:cxn>
              </a:cxnLst>
              <a:pathLst>
                <a:path w="578" h="135">
                  <a:moveTo>
                    <a:pt x="138" y="135"/>
                  </a:moveTo>
                  <a:lnTo>
                    <a:pt x="0" y="0"/>
                  </a:lnTo>
                  <a:lnTo>
                    <a:pt x="578" y="0"/>
                  </a:lnTo>
                  <a:lnTo>
                    <a:pt x="138" y="135"/>
                  </a:lnTo>
                  <a:close/>
                </a:path>
              </a:pathLst>
            </a:custGeom>
            <a:noFill/>
            <a:ln w="9525" cap="flat" cmpd="sng">
              <a:solidFill>
                <a:srgbClr val="79307A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13" name="Freeform 26"/>
            <p:cNvSpPr/>
            <p:nvPr/>
          </p:nvSpPr>
          <p:spPr>
            <a:xfrm>
              <a:off x="958918" y="2339957"/>
              <a:ext cx="1712536" cy="462207"/>
            </a:xfrm>
            <a:custGeom>
              <a:avLst/>
              <a:gdLst/>
              <a:ahLst/>
              <a:cxnLst>
                <a:cxn ang="0">
                  <a:pos x="948116" y="0"/>
                </a:cxn>
                <a:cxn ang="0">
                  <a:pos x="1712536" y="462207"/>
                </a:cxn>
                <a:cxn ang="0">
                  <a:pos x="0" y="462207"/>
                </a:cxn>
                <a:cxn ang="0">
                  <a:pos x="948116" y="0"/>
                </a:cxn>
              </a:cxnLst>
              <a:pathLst>
                <a:path w="578" h="156">
                  <a:moveTo>
                    <a:pt x="320" y="0"/>
                  </a:moveTo>
                  <a:lnTo>
                    <a:pt x="578" y="156"/>
                  </a:lnTo>
                  <a:lnTo>
                    <a:pt x="0" y="156"/>
                  </a:lnTo>
                  <a:lnTo>
                    <a:pt x="32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FA8538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14" name="Freeform 27"/>
            <p:cNvSpPr/>
            <p:nvPr/>
          </p:nvSpPr>
          <p:spPr>
            <a:xfrm>
              <a:off x="1367793" y="600758"/>
              <a:ext cx="1303661" cy="805899"/>
            </a:xfrm>
            <a:custGeom>
              <a:avLst/>
              <a:gdLst/>
              <a:ahLst/>
              <a:cxnLst>
                <a:cxn ang="0">
                  <a:pos x="1303661" y="0"/>
                </a:cxn>
                <a:cxn ang="0">
                  <a:pos x="897748" y="805899"/>
                </a:cxn>
                <a:cxn ang="0">
                  <a:pos x="0" y="399986"/>
                </a:cxn>
                <a:cxn ang="0">
                  <a:pos x="1303661" y="0"/>
                </a:cxn>
              </a:cxnLst>
              <a:pathLst>
                <a:path w="440" h="272">
                  <a:moveTo>
                    <a:pt x="440" y="0"/>
                  </a:moveTo>
                  <a:lnTo>
                    <a:pt x="303" y="272"/>
                  </a:lnTo>
                  <a:lnTo>
                    <a:pt x="0" y="135"/>
                  </a:lnTo>
                  <a:lnTo>
                    <a:pt x="44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82878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15" name="Freeform 28"/>
            <p:cNvSpPr/>
            <p:nvPr/>
          </p:nvSpPr>
          <p:spPr>
            <a:xfrm>
              <a:off x="2265543" y="843713"/>
              <a:ext cx="651830" cy="1712535"/>
            </a:xfrm>
            <a:custGeom>
              <a:avLst/>
              <a:gdLst/>
              <a:ahLst/>
              <a:cxnLst>
                <a:cxn ang="0">
                  <a:pos x="651830" y="0"/>
                </a:cxn>
                <a:cxn ang="0">
                  <a:pos x="651830" y="1712535"/>
                </a:cxn>
                <a:cxn ang="0">
                  <a:pos x="0" y="562944"/>
                </a:cxn>
                <a:cxn ang="0">
                  <a:pos x="651830" y="0"/>
                </a:cxn>
              </a:cxnLst>
              <a:pathLst>
                <a:path w="220" h="578">
                  <a:moveTo>
                    <a:pt x="220" y="0"/>
                  </a:moveTo>
                  <a:lnTo>
                    <a:pt x="220" y="578"/>
                  </a:lnTo>
                  <a:lnTo>
                    <a:pt x="0" y="190"/>
                  </a:lnTo>
                  <a:lnTo>
                    <a:pt x="22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F1286A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16" name="Freeform 29"/>
            <p:cNvSpPr/>
            <p:nvPr/>
          </p:nvSpPr>
          <p:spPr>
            <a:xfrm>
              <a:off x="1907035" y="2339957"/>
              <a:ext cx="1010338" cy="462207"/>
            </a:xfrm>
            <a:custGeom>
              <a:avLst/>
              <a:gdLst/>
              <a:ahLst/>
              <a:cxnLst>
                <a:cxn ang="0">
                  <a:pos x="1010338" y="216289"/>
                </a:cxn>
                <a:cxn ang="0">
                  <a:pos x="0" y="0"/>
                </a:cxn>
                <a:cxn ang="0">
                  <a:pos x="764419" y="462207"/>
                </a:cxn>
                <a:cxn ang="0">
                  <a:pos x="1010338" y="216289"/>
                </a:cxn>
              </a:cxnLst>
              <a:pathLst>
                <a:path w="341" h="156">
                  <a:moveTo>
                    <a:pt x="341" y="73"/>
                  </a:moveTo>
                  <a:lnTo>
                    <a:pt x="0" y="0"/>
                  </a:lnTo>
                  <a:lnTo>
                    <a:pt x="258" y="156"/>
                  </a:lnTo>
                  <a:lnTo>
                    <a:pt x="341" y="73"/>
                  </a:lnTo>
                  <a:close/>
                </a:path>
              </a:pathLst>
            </a:custGeom>
            <a:noFill/>
            <a:ln w="9525" cap="flat" cmpd="sng">
              <a:solidFill>
                <a:srgbClr val="FD665B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17" name="Freeform 30"/>
            <p:cNvSpPr/>
            <p:nvPr/>
          </p:nvSpPr>
          <p:spPr>
            <a:xfrm>
              <a:off x="1065581" y="1406657"/>
              <a:ext cx="1199961" cy="933303"/>
            </a:xfrm>
            <a:custGeom>
              <a:avLst/>
              <a:gdLst/>
              <a:ahLst/>
              <a:cxnLst>
                <a:cxn ang="0">
                  <a:pos x="1199961" y="0"/>
                </a:cxn>
                <a:cxn ang="0">
                  <a:pos x="0" y="559981"/>
                </a:cxn>
                <a:cxn ang="0">
                  <a:pos x="841454" y="933303"/>
                </a:cxn>
                <a:cxn ang="0">
                  <a:pos x="1199961" y="0"/>
                </a:cxn>
              </a:cxnLst>
              <a:pathLst>
                <a:path w="405" h="315">
                  <a:moveTo>
                    <a:pt x="405" y="0"/>
                  </a:moveTo>
                  <a:lnTo>
                    <a:pt x="0" y="189"/>
                  </a:lnTo>
                  <a:lnTo>
                    <a:pt x="284" y="315"/>
                  </a:lnTo>
                  <a:lnTo>
                    <a:pt x="40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FA8538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18" name="Freeform 31"/>
            <p:cNvSpPr/>
            <p:nvPr/>
          </p:nvSpPr>
          <p:spPr>
            <a:xfrm>
              <a:off x="1907035" y="1406657"/>
              <a:ext cx="1010338" cy="1149591"/>
            </a:xfrm>
            <a:custGeom>
              <a:avLst/>
              <a:gdLst/>
              <a:ahLst/>
              <a:cxnLst>
                <a:cxn ang="0">
                  <a:pos x="358507" y="0"/>
                </a:cxn>
                <a:cxn ang="0">
                  <a:pos x="1010338" y="1149591"/>
                </a:cxn>
                <a:cxn ang="0">
                  <a:pos x="0" y="933301"/>
                </a:cxn>
                <a:cxn ang="0">
                  <a:pos x="358507" y="0"/>
                </a:cxn>
              </a:cxnLst>
              <a:pathLst>
                <a:path w="341" h="388">
                  <a:moveTo>
                    <a:pt x="121" y="0"/>
                  </a:moveTo>
                  <a:lnTo>
                    <a:pt x="341" y="388"/>
                  </a:lnTo>
                  <a:lnTo>
                    <a:pt x="0" y="315"/>
                  </a:lnTo>
                  <a:lnTo>
                    <a:pt x="12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FD3F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19" name="Freeform 32"/>
            <p:cNvSpPr/>
            <p:nvPr/>
          </p:nvSpPr>
          <p:spPr>
            <a:xfrm>
              <a:off x="2265543" y="600758"/>
              <a:ext cx="651830" cy="805899"/>
            </a:xfrm>
            <a:custGeom>
              <a:avLst/>
              <a:gdLst/>
              <a:ahLst/>
              <a:cxnLst>
                <a:cxn ang="0">
                  <a:pos x="405912" y="0"/>
                </a:cxn>
                <a:cxn ang="0">
                  <a:pos x="651830" y="242954"/>
                </a:cxn>
                <a:cxn ang="0">
                  <a:pos x="0" y="805899"/>
                </a:cxn>
                <a:cxn ang="0">
                  <a:pos x="405912" y="0"/>
                </a:cxn>
              </a:cxnLst>
              <a:pathLst>
                <a:path w="220" h="272">
                  <a:moveTo>
                    <a:pt x="137" y="0"/>
                  </a:moveTo>
                  <a:lnTo>
                    <a:pt x="220" y="82"/>
                  </a:lnTo>
                  <a:lnTo>
                    <a:pt x="0" y="272"/>
                  </a:lnTo>
                  <a:lnTo>
                    <a:pt x="13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02579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22" name="Freeform 33"/>
            <p:cNvSpPr/>
            <p:nvPr/>
          </p:nvSpPr>
          <p:spPr>
            <a:xfrm>
              <a:off x="1065581" y="1000744"/>
              <a:ext cx="1199961" cy="965893"/>
            </a:xfrm>
            <a:custGeom>
              <a:avLst/>
              <a:gdLst/>
              <a:ahLst/>
              <a:cxnLst>
                <a:cxn ang="0">
                  <a:pos x="1199961" y="405912"/>
                </a:cxn>
                <a:cxn ang="0">
                  <a:pos x="302212" y="0"/>
                </a:cxn>
                <a:cxn ang="0">
                  <a:pos x="0" y="965893"/>
                </a:cxn>
                <a:cxn ang="0">
                  <a:pos x="1199961" y="405912"/>
                </a:cxn>
              </a:cxnLst>
              <a:pathLst>
                <a:path w="405" h="326">
                  <a:moveTo>
                    <a:pt x="405" y="137"/>
                  </a:moveTo>
                  <a:lnTo>
                    <a:pt x="102" y="0"/>
                  </a:lnTo>
                  <a:lnTo>
                    <a:pt x="0" y="326"/>
                  </a:lnTo>
                  <a:lnTo>
                    <a:pt x="405" y="137"/>
                  </a:lnTo>
                  <a:close/>
                </a:path>
              </a:pathLst>
            </a:custGeom>
            <a:noFill/>
            <a:ln w="9525" cap="flat" cmpd="sng">
              <a:solidFill>
                <a:srgbClr val="E02579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</p:grpSp>
      <p:sp>
        <p:nvSpPr>
          <p:cNvPr id="27" name="文本框 26"/>
          <p:cNvSpPr txBox="1"/>
          <p:nvPr/>
        </p:nvSpPr>
        <p:spPr>
          <a:xfrm>
            <a:off x="1241425" y="198120"/>
            <a:ext cx="905954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 b="1" dirty="0" smtClean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40.批评；指责；贬低；</a:t>
            </a:r>
            <a:r>
              <a:rPr lang="en-US" altLang="zh-CN" sz="2400" b="1" dirty="0" smtClean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blame；speak ill of</a:t>
            </a:r>
            <a:endParaRPr lang="en-US" altLang="zh-CN" sz="2400" b="1" dirty="0" smtClean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ea"/>
            </a:endParaRPr>
          </a:p>
        </p:txBody>
      </p:sp>
      <p:sp>
        <p:nvSpPr>
          <p:cNvPr id="11272" name="AutoShape 36"/>
          <p:cNvSpPr/>
          <p:nvPr>
            <p:custDataLst>
              <p:tags r:id="rId4"/>
            </p:custDataLst>
          </p:nvPr>
        </p:nvSpPr>
        <p:spPr>
          <a:xfrm>
            <a:off x="171450" y="826135"/>
            <a:ext cx="11843385" cy="288417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FFFFFF"/>
              </a:gs>
              <a:gs pos="100000">
                <a:srgbClr val="FBFBBB">
                  <a:alpha val="89999"/>
                </a:srgbClr>
              </a:gs>
            </a:gsLst>
            <a:lin ang="0" scaled="1"/>
            <a:tileRect/>
          </a:gradFill>
          <a:ln w="9525" cap="flat" cmpd="sng">
            <a:solidFill>
              <a:srgbClr val="C0C0C0"/>
            </a:solidFill>
            <a:prstDash val="solid"/>
            <a:headEnd type="none" w="med" len="med"/>
            <a:tailEnd type="none" w="med" len="med"/>
          </a:ln>
          <a:effectLst>
            <a:prstShdw prst="shdw13" dist="53882" dir="13499999">
              <a:srgbClr val="F5B363">
                <a:alpha val="50000"/>
              </a:srgbClr>
            </a:prstShdw>
          </a:effectLst>
        </p:spPr>
        <p:txBody>
          <a:bodyPr wrap="none" anchor="ctr"/>
          <a:p>
            <a:pPr algn="l"/>
            <a:endParaRPr lang="zh-CN" altLang="en-US" sz="20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37490" y="3804920"/>
            <a:ext cx="5495290" cy="2789555"/>
          </a:xfrm>
          <a:prstGeom prst="rect">
            <a:avLst/>
          </a:prstGeom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</p:pic>
      <p:pic>
        <p:nvPicPr>
          <p:cNvPr id="9" name="图片 8"/>
          <p:cNvPicPr/>
          <p:nvPr/>
        </p:nvPicPr>
        <p:blipFill>
          <a:blip r:embed="rId6"/>
          <a:stretch>
            <a:fillRect/>
          </a:stretch>
        </p:blipFill>
        <p:spPr>
          <a:xfrm>
            <a:off x="10135870" y="5061585"/>
            <a:ext cx="2321560" cy="190373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969515" y="6146366"/>
            <a:ext cx="520050" cy="819282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 flipH="1">
            <a:off x="10026650" y="1136015"/>
            <a:ext cx="2052955" cy="947420"/>
          </a:xfrm>
          <a:prstGeom prst="rect">
            <a:avLst/>
          </a:prstGeom>
        </p:spPr>
      </p:pic>
      <p:sp>
        <p:nvSpPr>
          <p:cNvPr id="26" name="文本框 25"/>
          <p:cNvSpPr txBox="1"/>
          <p:nvPr/>
        </p:nvSpPr>
        <p:spPr>
          <a:xfrm flipH="1">
            <a:off x="5732780" y="3872865"/>
            <a:ext cx="5980430" cy="1671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noAutofit/>
          </a:bodyPr>
          <a:p>
            <a:pPr indent="0"/>
            <a:r>
              <a:rPr lang="en-US" altLang="zh-CN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1.①</a:t>
            </a:r>
            <a:r>
              <a:rPr lang="en-US" altLang="zh-CN" sz="2000" b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criticize</a:t>
            </a:r>
            <a:r>
              <a:rPr lang="en-US" altLang="zh-CN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 reasonably</a:t>
            </a:r>
            <a:endParaRPr lang="en-US" altLang="zh-CN" sz="20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0"/>
            <a:r>
              <a:rPr lang="en-US" altLang="zh-CN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②</a:t>
            </a:r>
            <a:r>
              <a:rPr lang="en-US" altLang="zh-CN" sz="2000" b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condemn </a:t>
            </a:r>
            <a:r>
              <a:rPr lang="en-US" altLang="zh-CN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immoral acts </a:t>
            </a:r>
            <a:endParaRPr lang="en-US" altLang="zh-CN" sz="20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0"/>
            <a:r>
              <a:rPr lang="en-US" altLang="zh-CN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③</a:t>
            </a:r>
            <a:r>
              <a:rPr lang="en-US" altLang="zh-CN" sz="2000" b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belittle </a:t>
            </a:r>
            <a:r>
              <a:rPr lang="en-US" altLang="zh-CN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one’s achievements </a:t>
            </a:r>
            <a:endParaRPr lang="en-US" altLang="zh-CN" sz="20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0"/>
            <a:r>
              <a:rPr lang="en-US" altLang="zh-CN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④</a:t>
            </a:r>
            <a:r>
              <a:rPr lang="en-US" altLang="zh-CN" sz="2000" b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disparage</a:t>
            </a:r>
            <a:r>
              <a:rPr lang="en-US" altLang="zh-CN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 others’ efforts </a:t>
            </a:r>
            <a:endParaRPr lang="en-US" altLang="zh-CN" sz="20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0"/>
            <a:r>
              <a:rPr lang="en-US" altLang="zh-CN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⑤</a:t>
            </a:r>
            <a:r>
              <a:rPr lang="en-US" altLang="zh-CN" sz="2000" b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undermine</a:t>
            </a:r>
            <a:r>
              <a:rPr lang="en-US" altLang="zh-CN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 one’s reputation</a:t>
            </a:r>
            <a:endParaRPr lang="en-US" altLang="zh-CN" sz="20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5732780" y="5659755"/>
            <a:ext cx="634746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>
              <a:buClrTx/>
              <a:buSzTx/>
              <a:buNone/>
            </a:pPr>
            <a:r>
              <a:rPr lang="en-US" altLang="zh-CN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2.Some researchers</a:t>
            </a:r>
            <a:r>
              <a:rPr lang="en-US" altLang="zh-CN" sz="2000" b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ridicule </a:t>
            </a:r>
            <a:r>
              <a:rPr lang="en-US" altLang="zh-CN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the hypothesis</a:t>
            </a:r>
            <a:r>
              <a:rPr lang="en-US" altLang="zh-CN" sz="2000" b="1" i="1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 /haɪˈpɒθəsɪs/ </a:t>
            </a:r>
            <a:r>
              <a:rPr lang="en-US" altLang="zh-CN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 for lacking scientific basis.</a:t>
            </a:r>
            <a:endParaRPr lang="en-US" altLang="zh-CN" sz="20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331470" y="839470"/>
            <a:ext cx="11421745" cy="2774315"/>
          </a:xfrm>
          <a:prstGeom prst="rect">
            <a:avLst/>
          </a:prstGeom>
        </p:spPr>
        <p:txBody>
          <a:bodyPr wrap="square">
            <a:noAutofit/>
          </a:bodyPr>
          <a:p>
            <a:pPr indent="0" algn="l" defTabSz="266700" fontAlgn="auto">
              <a:lnSpc>
                <a:spcPts val="27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600" i="1">
                <a:latin typeface="Times New Roman" panose="02020603050405020304"/>
                <a:ea typeface="黑体" panose="02010609060101010101" pitchFamily="49" charset="-122"/>
              </a:rPr>
              <a:t>①</a:t>
            </a:r>
            <a:r>
              <a:rPr lang="en-US" altLang="zh-CN" sz="2400" b="1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disapprove</a:t>
            </a:r>
            <a:r>
              <a:rPr lang="en-US" altLang="zh-CN" sz="1600" i="1">
                <a:latin typeface="Times New Roman" panose="02020603050405020304"/>
                <a:ea typeface="黑体" panose="02010609060101010101" pitchFamily="49" charset="-122"/>
              </a:rPr>
              <a:t> v.--</a:t>
            </a:r>
            <a:r>
              <a:rPr lang="en-US" altLang="zh-CN" sz="2400" b="1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disapproval</a:t>
            </a:r>
            <a:r>
              <a:rPr lang="en-US" altLang="zh-CN" sz="1600" i="1">
                <a:latin typeface="Times New Roman" panose="02020603050405020304"/>
                <a:ea typeface="黑体" panose="02010609060101010101" pitchFamily="49" charset="-122"/>
              </a:rPr>
              <a:t> n.-- </a:t>
            </a:r>
            <a:r>
              <a:rPr lang="en-US" altLang="zh-CN" sz="2400" b="1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disapproving</a:t>
            </a:r>
            <a:r>
              <a:rPr lang="en-US" altLang="zh-CN" sz="1600" i="1">
                <a:latin typeface="Times New Roman" panose="02020603050405020304"/>
                <a:ea typeface="黑体" panose="02010609060101010101" pitchFamily="49" charset="-122"/>
              </a:rPr>
              <a:t> adj.</a:t>
            </a:r>
            <a:r>
              <a:rPr lang="zh-CN" altLang="en-US" sz="1600" i="1">
                <a:latin typeface="Times New Roman" panose="02020603050405020304"/>
                <a:ea typeface="黑体" panose="02010609060101010101" pitchFamily="49" charset="-122"/>
              </a:rPr>
              <a:t>不赞同、不认可</a:t>
            </a:r>
            <a:endParaRPr lang="zh-CN" altLang="en-US" sz="1600" i="1">
              <a:latin typeface="Times New Roman" panose="02020603050405020304"/>
              <a:ea typeface="黑体" panose="02010609060101010101" pitchFamily="49" charset="-122"/>
            </a:endParaRPr>
          </a:p>
          <a:p>
            <a:pPr indent="0" algn="l" defTabSz="266700" fontAlgn="auto">
              <a:lnSpc>
                <a:spcPts val="27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600" i="1">
                <a:latin typeface="Times New Roman" panose="02020603050405020304"/>
                <a:ea typeface="黑体" panose="02010609060101010101" pitchFamily="49" charset="-122"/>
              </a:rPr>
              <a:t>②</a:t>
            </a:r>
            <a:r>
              <a:rPr lang="en-US" altLang="zh-CN" sz="2400" b="1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criticize</a:t>
            </a:r>
            <a:r>
              <a:rPr lang="en-US" altLang="zh-CN" sz="1600" i="1">
                <a:latin typeface="Times New Roman" panose="02020603050405020304"/>
                <a:ea typeface="黑体" panose="02010609060101010101" pitchFamily="49" charset="-122"/>
              </a:rPr>
              <a:t> v.--</a:t>
            </a:r>
            <a:r>
              <a:rPr lang="en-US" altLang="zh-CN" sz="2400" b="1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criticism</a:t>
            </a:r>
            <a:r>
              <a:rPr lang="en-US" altLang="zh-CN" sz="1600" i="1">
                <a:latin typeface="Times New Roman" panose="02020603050405020304"/>
                <a:ea typeface="黑体" panose="02010609060101010101" pitchFamily="49" charset="-122"/>
              </a:rPr>
              <a:t> n.-- </a:t>
            </a:r>
            <a:r>
              <a:rPr lang="en-US" altLang="zh-CN" sz="2400" b="1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critical</a:t>
            </a:r>
            <a:r>
              <a:rPr lang="en-US" altLang="zh-CN" sz="1600" i="1">
                <a:latin typeface="Times New Roman" panose="02020603050405020304"/>
                <a:ea typeface="黑体" panose="02010609060101010101" pitchFamily="49" charset="-122"/>
              </a:rPr>
              <a:t> adj. </a:t>
            </a:r>
            <a:r>
              <a:rPr lang="zh-CN" altLang="en-US" sz="1600" i="1">
                <a:latin typeface="Times New Roman" panose="02020603050405020304"/>
                <a:ea typeface="黑体" panose="02010609060101010101" pitchFamily="49" charset="-122"/>
              </a:rPr>
              <a:t>爱挑剔的、批评性的</a:t>
            </a:r>
            <a:endParaRPr lang="zh-CN" altLang="en-US" sz="1600" i="1">
              <a:latin typeface="Times New Roman" panose="02020603050405020304"/>
              <a:ea typeface="黑体" panose="02010609060101010101" pitchFamily="49" charset="-122"/>
            </a:endParaRPr>
          </a:p>
          <a:p>
            <a:pPr indent="0" algn="l" defTabSz="266700" fontAlgn="auto">
              <a:lnSpc>
                <a:spcPts val="27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600" i="1">
                <a:latin typeface="Times New Roman" panose="02020603050405020304"/>
                <a:ea typeface="黑体" panose="02010609060101010101" pitchFamily="49" charset="-122"/>
              </a:rPr>
              <a:t>③</a:t>
            </a:r>
            <a:r>
              <a:rPr lang="en-US" altLang="zh-CN" sz="2400" b="1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condemn</a:t>
            </a:r>
            <a:r>
              <a:rPr lang="en-US" altLang="zh-CN" sz="1600" i="1">
                <a:latin typeface="Times New Roman" panose="02020603050405020304"/>
                <a:ea typeface="黑体" panose="02010609060101010101" pitchFamily="49" charset="-122"/>
              </a:rPr>
              <a:t> /k</a:t>
            </a:r>
            <a:r>
              <a:rPr lang="en-US" altLang="en-US" sz="1600" i="1">
                <a:latin typeface="Times New Roman" panose="02020603050405020304"/>
                <a:ea typeface="黑体" panose="02010609060101010101" pitchFamily="49" charset="-122"/>
              </a:rPr>
              <a:t>ə</a:t>
            </a:r>
            <a:r>
              <a:rPr lang="en-US" altLang="zh-CN" sz="1600" i="1">
                <a:latin typeface="Times New Roman" panose="02020603050405020304"/>
                <a:ea typeface="黑体" panose="02010609060101010101" pitchFamily="49" charset="-122"/>
              </a:rPr>
              <a:t>nˈdem/ v.</a:t>
            </a:r>
            <a:r>
              <a:rPr lang="zh-CN" altLang="en-US" sz="1600" i="1">
                <a:latin typeface="Times New Roman" panose="02020603050405020304"/>
                <a:ea typeface="黑体" panose="02010609060101010101" pitchFamily="49" charset="-122"/>
              </a:rPr>
              <a:t>谴责，严厉指责；宣判，判决；使陷入（不愉快的境地）</a:t>
            </a:r>
            <a:endParaRPr lang="zh-CN" altLang="en-US" sz="1600" i="1">
              <a:latin typeface="Times New Roman" panose="02020603050405020304"/>
              <a:ea typeface="黑体" panose="02010609060101010101" pitchFamily="49" charset="-122"/>
            </a:endParaRPr>
          </a:p>
          <a:p>
            <a:pPr indent="0" algn="l" defTabSz="266700" fontAlgn="auto">
              <a:lnSpc>
                <a:spcPts val="27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600" i="1">
                <a:latin typeface="Times New Roman" panose="02020603050405020304"/>
                <a:ea typeface="黑体" panose="02010609060101010101" pitchFamily="49" charset="-122"/>
              </a:rPr>
              <a:t>④</a:t>
            </a:r>
            <a:r>
              <a:rPr lang="en-US" altLang="zh-CN" sz="2400" b="1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censure </a:t>
            </a:r>
            <a:r>
              <a:rPr lang="en-US" altLang="zh-CN" sz="1600" i="1">
                <a:latin typeface="Times New Roman" panose="02020603050405020304"/>
                <a:ea typeface="黑体" panose="02010609060101010101" pitchFamily="49" charset="-122"/>
              </a:rPr>
              <a:t>/ˈsen</a:t>
            </a:r>
            <a:r>
              <a:rPr lang="en-US" altLang="en-US" sz="1600" i="1">
                <a:latin typeface="Times New Roman" panose="02020603050405020304"/>
                <a:ea typeface="黑体" panose="02010609060101010101" pitchFamily="49" charset="-122"/>
              </a:rPr>
              <a:t>ʃə(</a:t>
            </a:r>
            <a:r>
              <a:rPr lang="en-US" altLang="zh-CN" sz="1600" i="1">
                <a:latin typeface="Times New Roman" panose="02020603050405020304"/>
                <a:ea typeface="黑体" panose="02010609060101010101" pitchFamily="49" charset="-122"/>
              </a:rPr>
              <a:t>r)/</a:t>
            </a:r>
            <a:r>
              <a:rPr lang="zh-CN" altLang="en-US" sz="1600" i="1">
                <a:latin typeface="Times New Roman" panose="02020603050405020304"/>
                <a:ea typeface="黑体" panose="02010609060101010101" pitchFamily="49" charset="-122"/>
              </a:rPr>
              <a:t>严厉指责、非议            </a:t>
            </a:r>
            <a:r>
              <a:rPr lang="en-US" altLang="zh-CN" sz="1600" i="1">
                <a:latin typeface="Times New Roman" panose="02020603050405020304"/>
                <a:ea typeface="黑体" panose="02010609060101010101" pitchFamily="49" charset="-122"/>
              </a:rPr>
              <a:t>                               </a:t>
            </a:r>
            <a:r>
              <a:rPr lang="zh-CN" altLang="en-US" sz="1600" i="1">
                <a:latin typeface="Times New Roman" panose="02020603050405020304"/>
                <a:ea typeface="黑体" panose="02010609060101010101" pitchFamily="49" charset="-122"/>
              </a:rPr>
              <a:t>⑤</a:t>
            </a:r>
            <a:r>
              <a:rPr lang="en-US" altLang="zh-CN" sz="2400" b="1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disparage</a:t>
            </a:r>
            <a:r>
              <a:rPr lang="en-US" altLang="zh-CN" sz="1600" i="1">
                <a:latin typeface="Times New Roman" panose="02020603050405020304"/>
                <a:ea typeface="黑体" panose="02010609060101010101" pitchFamily="49" charset="-122"/>
              </a:rPr>
              <a:t> /d</a:t>
            </a:r>
            <a:r>
              <a:rPr lang="en-US" altLang="en-US" sz="1600" i="1">
                <a:latin typeface="Times New Roman" panose="02020603050405020304"/>
                <a:ea typeface="黑体" panose="02010609060101010101" pitchFamily="49" charset="-122"/>
              </a:rPr>
              <a:t>ɪˈ</a:t>
            </a:r>
            <a:r>
              <a:rPr lang="en-US" altLang="zh-CN" sz="1600" i="1">
                <a:latin typeface="Times New Roman" panose="02020603050405020304"/>
                <a:ea typeface="黑体" panose="02010609060101010101" pitchFamily="49" charset="-122"/>
              </a:rPr>
              <a:t>sp</a:t>
            </a:r>
            <a:r>
              <a:rPr lang="en-US" altLang="en-US" sz="1600" i="1">
                <a:latin typeface="Times New Roman" panose="02020603050405020304"/>
                <a:ea typeface="黑体" panose="02010609060101010101" pitchFamily="49" charset="-122"/>
              </a:rPr>
              <a:t>æ</a:t>
            </a:r>
            <a:r>
              <a:rPr lang="en-US" altLang="zh-CN" sz="1600" i="1">
                <a:latin typeface="Times New Roman" panose="02020603050405020304"/>
                <a:ea typeface="黑体" panose="02010609060101010101" pitchFamily="49" charset="-122"/>
              </a:rPr>
              <a:t>r</a:t>
            </a:r>
            <a:r>
              <a:rPr lang="en-US" altLang="en-US" sz="1600" i="1">
                <a:latin typeface="Times New Roman" panose="02020603050405020304"/>
                <a:ea typeface="黑体" panose="02010609060101010101" pitchFamily="49" charset="-122"/>
              </a:rPr>
              <a:t>ɪ</a:t>
            </a:r>
            <a:r>
              <a:rPr lang="en-US" altLang="zh-CN" sz="1600" i="1">
                <a:latin typeface="Times New Roman" panose="02020603050405020304"/>
                <a:ea typeface="黑体" panose="02010609060101010101" pitchFamily="49" charset="-122"/>
              </a:rPr>
              <a:t>d</a:t>
            </a:r>
            <a:r>
              <a:rPr lang="en-US" altLang="en-US" sz="1600" i="1">
                <a:latin typeface="Times New Roman" panose="02020603050405020304"/>
                <a:ea typeface="黑体" panose="02010609060101010101" pitchFamily="49" charset="-122"/>
              </a:rPr>
              <a:t>ʒ/</a:t>
            </a:r>
            <a:r>
              <a:rPr lang="zh-CN" altLang="en-US" sz="1600" i="1">
                <a:latin typeface="Times New Roman" panose="02020603050405020304"/>
                <a:ea typeface="黑体" panose="02010609060101010101" pitchFamily="49" charset="-122"/>
              </a:rPr>
              <a:t>贬低、诋毁、轻视</a:t>
            </a:r>
            <a:endParaRPr lang="zh-CN" altLang="en-US" sz="1600" i="1">
              <a:latin typeface="Times New Roman" panose="02020603050405020304"/>
              <a:ea typeface="黑体" panose="02010609060101010101" pitchFamily="49" charset="-122"/>
            </a:endParaRPr>
          </a:p>
          <a:p>
            <a:pPr indent="0" algn="l" defTabSz="266700" fontAlgn="auto">
              <a:lnSpc>
                <a:spcPts val="27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600" i="1">
                <a:latin typeface="Times New Roman" panose="02020603050405020304"/>
                <a:ea typeface="黑体" panose="02010609060101010101" pitchFamily="49" charset="-122"/>
              </a:rPr>
              <a:t>⑥</a:t>
            </a:r>
            <a:r>
              <a:rPr lang="en-US" altLang="zh-CN" sz="2400" b="1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belittle </a:t>
            </a:r>
            <a:r>
              <a:rPr lang="en-US" altLang="zh-CN" sz="1600" i="1">
                <a:latin typeface="Times New Roman" panose="02020603050405020304"/>
                <a:ea typeface="黑体" panose="02010609060101010101" pitchFamily="49" charset="-122"/>
              </a:rPr>
              <a:t>/b</a:t>
            </a:r>
            <a:r>
              <a:rPr lang="en-US" altLang="en-US" sz="1600" i="1">
                <a:latin typeface="Times New Roman" panose="02020603050405020304"/>
                <a:ea typeface="黑体" panose="02010609060101010101" pitchFamily="49" charset="-122"/>
              </a:rPr>
              <a:t>ɪˈ</a:t>
            </a:r>
            <a:r>
              <a:rPr lang="en-US" altLang="zh-CN" sz="1600" i="1">
                <a:latin typeface="Times New Roman" panose="02020603050405020304"/>
                <a:ea typeface="黑体" panose="02010609060101010101" pitchFamily="49" charset="-122"/>
              </a:rPr>
              <a:t>l</a:t>
            </a:r>
            <a:r>
              <a:rPr lang="en-US" altLang="en-US" sz="1600" i="1">
                <a:latin typeface="Times New Roman" panose="02020603050405020304"/>
                <a:ea typeface="黑体" panose="02010609060101010101" pitchFamily="49" charset="-122"/>
              </a:rPr>
              <a:t>ɪ</a:t>
            </a:r>
            <a:r>
              <a:rPr lang="en-US" altLang="zh-CN" sz="1600" i="1">
                <a:latin typeface="Times New Roman" panose="02020603050405020304"/>
                <a:ea typeface="黑体" panose="02010609060101010101" pitchFamily="49" charset="-122"/>
              </a:rPr>
              <a:t>t(</a:t>
            </a:r>
            <a:r>
              <a:rPr lang="en-US" altLang="en-US" sz="1600" i="1">
                <a:latin typeface="Times New Roman" panose="02020603050405020304"/>
                <a:ea typeface="黑体" panose="02010609060101010101" pitchFamily="49" charset="-122"/>
              </a:rPr>
              <a:t>ə)</a:t>
            </a:r>
            <a:r>
              <a:rPr lang="en-US" altLang="zh-CN" sz="1600" i="1">
                <a:latin typeface="Times New Roman" panose="02020603050405020304"/>
                <a:ea typeface="黑体" panose="02010609060101010101" pitchFamily="49" charset="-122"/>
              </a:rPr>
              <a:t>l/ vt.</a:t>
            </a:r>
            <a:r>
              <a:rPr lang="zh-CN" altLang="en-US" sz="1600" i="1">
                <a:latin typeface="Times New Roman" panose="02020603050405020304"/>
                <a:ea typeface="黑体" panose="02010609060101010101" pitchFamily="49" charset="-122"/>
              </a:rPr>
              <a:t>轻视；贬低；使相形见小   </a:t>
            </a:r>
            <a:r>
              <a:rPr lang="en-US" altLang="zh-CN" sz="1600" i="1">
                <a:latin typeface="Times New Roman" panose="02020603050405020304"/>
                <a:ea typeface="黑体" panose="02010609060101010101" pitchFamily="49" charset="-122"/>
              </a:rPr>
              <a:t>                     </a:t>
            </a:r>
            <a:r>
              <a:rPr lang="zh-CN" altLang="en-US" sz="1600" i="1">
                <a:latin typeface="Times New Roman" panose="02020603050405020304"/>
                <a:ea typeface="黑体" panose="02010609060101010101" pitchFamily="49" charset="-122"/>
              </a:rPr>
              <a:t>⑦</a:t>
            </a:r>
            <a:r>
              <a:rPr lang="en-US" altLang="zh-CN" sz="2400" b="1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mock</a:t>
            </a:r>
            <a:r>
              <a:rPr lang="en-US" altLang="zh-CN" sz="1600" i="1">
                <a:latin typeface="Times New Roman" panose="02020603050405020304"/>
                <a:ea typeface="黑体" panose="02010609060101010101" pitchFamily="49" charset="-122"/>
              </a:rPr>
              <a:t> /m</a:t>
            </a:r>
            <a:r>
              <a:rPr lang="en-US" altLang="en-US" sz="1600" i="1">
                <a:latin typeface="Times New Roman" panose="02020603050405020304"/>
                <a:ea typeface="黑体" panose="02010609060101010101" pitchFamily="49" charset="-122"/>
              </a:rPr>
              <a:t>ɒ</a:t>
            </a:r>
            <a:r>
              <a:rPr lang="en-US" altLang="zh-CN" sz="1600" i="1">
                <a:latin typeface="Times New Roman" panose="02020603050405020304"/>
                <a:ea typeface="黑体" panose="02010609060101010101" pitchFamily="49" charset="-122"/>
              </a:rPr>
              <a:t>k/ </a:t>
            </a:r>
            <a:r>
              <a:rPr lang="zh-CN" altLang="en-US" sz="1600" i="1">
                <a:latin typeface="Times New Roman" panose="02020603050405020304"/>
                <a:ea typeface="黑体" panose="02010609060101010101" pitchFamily="49" charset="-122"/>
              </a:rPr>
              <a:t>嘲讽、嘲弄</a:t>
            </a:r>
            <a:endParaRPr lang="zh-CN" altLang="en-US" sz="1600" i="1">
              <a:latin typeface="Times New Roman" panose="02020603050405020304"/>
              <a:ea typeface="黑体" panose="02010609060101010101" pitchFamily="49" charset="-122"/>
            </a:endParaRPr>
          </a:p>
          <a:p>
            <a:pPr indent="0" algn="l" defTabSz="266700" fontAlgn="auto">
              <a:lnSpc>
                <a:spcPts val="27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600" i="1">
                <a:latin typeface="Times New Roman" panose="02020603050405020304"/>
                <a:ea typeface="黑体" panose="02010609060101010101" pitchFamily="49" charset="-122"/>
              </a:rPr>
              <a:t>⑧</a:t>
            </a:r>
            <a:r>
              <a:rPr lang="en-US" altLang="zh-CN" sz="2400" b="1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undermine</a:t>
            </a:r>
            <a:r>
              <a:rPr lang="en-US" altLang="zh-CN" sz="1600" i="1">
                <a:latin typeface="Times New Roman" panose="02020603050405020304"/>
                <a:ea typeface="黑体" panose="02010609060101010101" pitchFamily="49" charset="-122"/>
              </a:rPr>
              <a:t> /ˌ</a:t>
            </a:r>
            <a:r>
              <a:rPr lang="en-US" altLang="en-US" sz="1600" i="1">
                <a:latin typeface="Times New Roman" panose="02020603050405020304"/>
                <a:ea typeface="黑体" panose="02010609060101010101" pitchFamily="49" charset="-122"/>
              </a:rPr>
              <a:t>ʌ</a:t>
            </a:r>
            <a:r>
              <a:rPr lang="en-US" altLang="zh-CN" sz="1600" i="1">
                <a:latin typeface="Times New Roman" panose="02020603050405020304"/>
                <a:ea typeface="黑体" panose="02010609060101010101" pitchFamily="49" charset="-122"/>
              </a:rPr>
              <a:t>nd</a:t>
            </a:r>
            <a:r>
              <a:rPr lang="en-US" altLang="en-US" sz="1600" i="1">
                <a:latin typeface="Times New Roman" panose="02020603050405020304"/>
                <a:ea typeface="黑体" panose="02010609060101010101" pitchFamily="49" charset="-122"/>
              </a:rPr>
              <a:t>əˈ</a:t>
            </a:r>
            <a:r>
              <a:rPr lang="en-US" altLang="zh-CN" sz="1600" i="1">
                <a:latin typeface="Times New Roman" panose="02020603050405020304"/>
                <a:ea typeface="黑体" panose="02010609060101010101" pitchFamily="49" charset="-122"/>
              </a:rPr>
              <a:t>ma</a:t>
            </a:r>
            <a:r>
              <a:rPr lang="en-US" altLang="en-US" sz="1600" i="1">
                <a:latin typeface="Times New Roman" panose="02020603050405020304"/>
                <a:ea typeface="黑体" panose="02010609060101010101" pitchFamily="49" charset="-122"/>
              </a:rPr>
              <a:t>ɪ</a:t>
            </a:r>
            <a:r>
              <a:rPr lang="en-US" altLang="zh-CN" sz="1600" i="1">
                <a:latin typeface="Times New Roman" panose="02020603050405020304"/>
                <a:ea typeface="黑体" panose="02010609060101010101" pitchFamily="49" charset="-122"/>
              </a:rPr>
              <a:t>n/</a:t>
            </a:r>
            <a:r>
              <a:rPr lang="zh-CN" altLang="en-US" sz="1600" i="1">
                <a:latin typeface="Times New Roman" panose="02020603050405020304"/>
                <a:ea typeface="黑体" panose="02010609060101010101" pitchFamily="49" charset="-122"/>
              </a:rPr>
              <a:t>暗中贬低、损害（声誉 / 自信）</a:t>
            </a:r>
            <a:endParaRPr lang="zh-CN" altLang="en-US" sz="1600" i="1">
              <a:latin typeface="Times New Roman" panose="02020603050405020304"/>
              <a:ea typeface="黑体" panose="02010609060101010101" pitchFamily="49" charset="-122"/>
            </a:endParaRPr>
          </a:p>
          <a:p>
            <a:pPr indent="0" algn="l" defTabSz="266700" fontAlgn="auto">
              <a:lnSpc>
                <a:spcPts val="27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600" i="1">
                <a:latin typeface="Times New Roman" panose="02020603050405020304"/>
                <a:ea typeface="黑体" panose="02010609060101010101" pitchFamily="49" charset="-122"/>
              </a:rPr>
              <a:t>⑨</a:t>
            </a:r>
            <a:r>
              <a:rPr lang="en-US" altLang="zh-CN" sz="2400" b="1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ridicule</a:t>
            </a:r>
            <a:r>
              <a:rPr lang="en-US" altLang="zh-CN" sz="1600" i="1">
                <a:latin typeface="Times New Roman" panose="02020603050405020304"/>
                <a:ea typeface="黑体" panose="02010609060101010101" pitchFamily="49" charset="-122"/>
              </a:rPr>
              <a:t> n./v. /ˈr</a:t>
            </a:r>
            <a:r>
              <a:rPr lang="en-US" altLang="en-US" sz="1600" i="1">
                <a:latin typeface="Times New Roman" panose="02020603050405020304"/>
                <a:ea typeface="黑体" panose="02010609060101010101" pitchFamily="49" charset="-122"/>
              </a:rPr>
              <a:t>ɪ</a:t>
            </a:r>
            <a:r>
              <a:rPr lang="en-US" altLang="zh-CN" sz="1600" i="1">
                <a:latin typeface="Times New Roman" panose="02020603050405020304"/>
                <a:ea typeface="黑体" panose="02010609060101010101" pitchFamily="49" charset="-122"/>
              </a:rPr>
              <a:t>d</a:t>
            </a:r>
            <a:r>
              <a:rPr lang="en-US" altLang="en-US" sz="1600" i="1">
                <a:latin typeface="Times New Roman" panose="02020603050405020304"/>
                <a:ea typeface="黑体" panose="02010609060101010101" pitchFamily="49" charset="-122"/>
              </a:rPr>
              <a:t>ɪ</a:t>
            </a:r>
            <a:r>
              <a:rPr lang="en-US" altLang="zh-CN" sz="1600" i="1">
                <a:latin typeface="Times New Roman" panose="02020603050405020304"/>
                <a:ea typeface="黑体" panose="02010609060101010101" pitchFamily="49" charset="-122"/>
              </a:rPr>
              <a:t>kju</a:t>
            </a:r>
            <a:r>
              <a:rPr lang="en-US" altLang="en-US" sz="1600" i="1">
                <a:latin typeface="Times New Roman" panose="02020603050405020304"/>
                <a:ea typeface="黑体" panose="02010609060101010101" pitchFamily="49" charset="-122"/>
              </a:rPr>
              <a:t>ː</a:t>
            </a:r>
            <a:r>
              <a:rPr lang="en-US" altLang="zh-CN" sz="1600" i="1">
                <a:latin typeface="Times New Roman" panose="02020603050405020304"/>
                <a:ea typeface="黑体" panose="02010609060101010101" pitchFamily="49" charset="-122"/>
              </a:rPr>
              <a:t>l/ </a:t>
            </a:r>
            <a:r>
              <a:rPr lang="zh-CN" altLang="en-US" sz="1600" i="1">
                <a:latin typeface="Times New Roman" panose="02020603050405020304"/>
                <a:ea typeface="黑体" panose="02010609060101010101" pitchFamily="49" charset="-122"/>
              </a:rPr>
              <a:t>嘲笑、奚落    </a:t>
            </a:r>
            <a:r>
              <a:rPr lang="en-US" altLang="zh-CN" sz="1600" i="1">
                <a:latin typeface="Times New Roman" panose="02020603050405020304"/>
                <a:ea typeface="黑体" panose="02010609060101010101" pitchFamily="49" charset="-122"/>
              </a:rPr>
              <a:t>                                    </a:t>
            </a:r>
            <a:r>
              <a:rPr lang="zh-CN" altLang="en-US" sz="1600" i="1">
                <a:latin typeface="Times New Roman" panose="02020603050405020304"/>
                <a:ea typeface="黑体" panose="02010609060101010101" pitchFamily="49" charset="-122"/>
              </a:rPr>
              <a:t>⑩</a:t>
            </a:r>
            <a:r>
              <a:rPr lang="en-US" altLang="zh-CN" sz="2400" b="1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contemptuous</a:t>
            </a:r>
            <a:r>
              <a:rPr lang="en-US" altLang="zh-CN" sz="1600" i="1">
                <a:latin typeface="Times New Roman" panose="02020603050405020304"/>
                <a:ea typeface="黑体" panose="02010609060101010101" pitchFamily="49" charset="-122"/>
              </a:rPr>
              <a:t> /k</a:t>
            </a:r>
            <a:r>
              <a:rPr lang="en-US" altLang="en-US" sz="1600" i="1">
                <a:latin typeface="Times New Roman" panose="02020603050405020304"/>
                <a:ea typeface="黑体" panose="02010609060101010101" pitchFamily="49" charset="-122"/>
              </a:rPr>
              <a:t>ə</a:t>
            </a:r>
            <a:r>
              <a:rPr lang="en-US" altLang="zh-CN" sz="1600" i="1">
                <a:latin typeface="Times New Roman" panose="02020603050405020304"/>
                <a:ea typeface="黑体" panose="02010609060101010101" pitchFamily="49" charset="-122"/>
              </a:rPr>
              <a:t>nˈtempt</a:t>
            </a:r>
            <a:r>
              <a:rPr lang="en-US" altLang="en-US" sz="1600" i="1">
                <a:latin typeface="Times New Roman" panose="02020603050405020304"/>
                <a:ea typeface="黑体" panose="02010609060101010101" pitchFamily="49" charset="-122"/>
              </a:rPr>
              <a:t>ʃ</a:t>
            </a:r>
            <a:r>
              <a:rPr lang="en-US" altLang="zh-CN" sz="1600" i="1">
                <a:latin typeface="Times New Roman" panose="02020603050405020304"/>
                <a:ea typeface="黑体" panose="02010609060101010101" pitchFamily="49" charset="-122"/>
              </a:rPr>
              <a:t>u</a:t>
            </a:r>
            <a:r>
              <a:rPr lang="en-US" altLang="en-US" sz="1600" i="1">
                <a:latin typeface="Times New Roman" panose="02020603050405020304"/>
                <a:ea typeface="黑体" panose="02010609060101010101" pitchFamily="49" charset="-122"/>
              </a:rPr>
              <a:t>ə</a:t>
            </a:r>
            <a:r>
              <a:rPr lang="en-US" altLang="zh-CN" sz="1600" i="1">
                <a:latin typeface="Times New Roman" panose="02020603050405020304"/>
                <a:ea typeface="黑体" panose="02010609060101010101" pitchFamily="49" charset="-122"/>
              </a:rPr>
              <a:t>s/ adj.</a:t>
            </a:r>
            <a:r>
              <a:rPr lang="zh-CN" altLang="en-US" sz="1600" i="1">
                <a:latin typeface="Times New Roman" panose="02020603050405020304"/>
                <a:ea typeface="黑体" panose="02010609060101010101" pitchFamily="49" charset="-122"/>
              </a:rPr>
              <a:t>轻蔑的、鄙视的</a:t>
            </a:r>
            <a:endParaRPr lang="zh-CN" altLang="en-US" sz="1600" i="1">
              <a:latin typeface="Times New Roman" panose="02020603050405020304"/>
              <a:ea typeface="黑体" panose="02010609060101010101" pitchFamily="49" charset="-122"/>
            </a:endParaRPr>
          </a:p>
          <a:p>
            <a:pPr indent="0" algn="l" defTabSz="266700" fontAlgn="auto">
              <a:lnSpc>
                <a:spcPts val="27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600" i="1">
                <a:latin typeface="Times New Roman" panose="02020603050405020304"/>
                <a:ea typeface="黑体" panose="02010609060101010101" pitchFamily="49" charset="-122"/>
              </a:rPr>
              <a:t>⑪</a:t>
            </a:r>
            <a:r>
              <a:rPr lang="en-US" altLang="zh-CN" sz="2400" b="1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find fault with</a:t>
            </a:r>
            <a:r>
              <a:rPr lang="en-US" altLang="zh-CN" sz="1600" i="1">
                <a:latin typeface="Times New Roman" panose="02020603050405020304"/>
                <a:ea typeface="黑体" panose="02010609060101010101" pitchFamily="49" charset="-122"/>
              </a:rPr>
              <a:t> </a:t>
            </a:r>
            <a:r>
              <a:rPr lang="zh-CN" altLang="en-US" sz="1600" i="1">
                <a:latin typeface="Times New Roman" panose="02020603050405020304"/>
                <a:ea typeface="黑体" panose="02010609060101010101" pitchFamily="49" charset="-122"/>
              </a:rPr>
              <a:t>挑剔、吹毛求疵/ </a:t>
            </a:r>
            <a:r>
              <a:rPr lang="en-US" altLang="zh-CN" sz="2400" b="1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put down</a:t>
            </a:r>
            <a:r>
              <a:rPr lang="en-US" altLang="zh-CN" sz="1600" i="1">
                <a:latin typeface="Times New Roman" panose="02020603050405020304"/>
                <a:ea typeface="黑体" panose="02010609060101010101" pitchFamily="49" charset="-122"/>
              </a:rPr>
              <a:t> </a:t>
            </a:r>
            <a:r>
              <a:rPr lang="zh-CN" altLang="en-US" sz="1600" i="1">
                <a:latin typeface="Times New Roman" panose="02020603050405020304"/>
                <a:ea typeface="黑体" panose="02010609060101010101" pitchFamily="49" charset="-122"/>
              </a:rPr>
              <a:t>贬低、打压/ </a:t>
            </a:r>
            <a:r>
              <a:rPr lang="en-US" altLang="zh-CN" sz="2400" b="1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look down on </a:t>
            </a:r>
            <a:r>
              <a:rPr lang="zh-CN" altLang="en-US" sz="1600" i="1">
                <a:latin typeface="Times New Roman" panose="02020603050405020304"/>
                <a:ea typeface="黑体" panose="02010609060101010101" pitchFamily="49" charset="-122"/>
              </a:rPr>
              <a:t>轻视、瞧不起</a:t>
            </a:r>
            <a:endParaRPr lang="zh-CN" altLang="en-US" sz="1600" i="1">
              <a:latin typeface="Times New Roman" panose="02020603050405020304"/>
              <a:ea typeface="黑体" panose="02010609060101010101" pitchFamily="49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316865" y="3909060"/>
            <a:ext cx="5234305" cy="263207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zh-CN" altLang="en-US">
                <a:solidFill>
                  <a:srgbClr val="002060"/>
                </a:solidFill>
              </a:rPr>
              <a:t>1.高分搭配: ①理性批评②谴责不道德行为 ③贬低他人成就 ④抹杀他人付出 ⑤诋毁他人声誉</a:t>
            </a:r>
            <a:endParaRPr lang="zh-CN" altLang="en-US">
              <a:solidFill>
                <a:srgbClr val="002060"/>
              </a:solidFill>
            </a:endParaRPr>
          </a:p>
          <a:p>
            <a:r>
              <a:rPr lang="zh-CN" altLang="en-US">
                <a:solidFill>
                  <a:srgbClr val="002060"/>
                </a:solidFill>
              </a:rPr>
              <a:t>2.一些研究者嘲笑该假设缺乏科学依据。</a:t>
            </a:r>
            <a:endParaRPr lang="zh-CN" altLang="en-US">
              <a:solidFill>
                <a:srgbClr val="002060"/>
              </a:solidFill>
            </a:endParaRPr>
          </a:p>
          <a:p>
            <a:r>
              <a:rPr lang="zh-CN" altLang="en-US">
                <a:solidFill>
                  <a:srgbClr val="002060"/>
                </a:solidFill>
              </a:rPr>
              <a:t>3.</a:t>
            </a:r>
            <a:r>
              <a:rPr lang="zh-CN" altLang="en-US" b="1">
                <a:solidFill>
                  <a:srgbClr val="002060"/>
                </a:solidFill>
              </a:rPr>
              <a:t>高级语义场:</a:t>
            </a:r>
            <a:r>
              <a:rPr lang="zh-CN" altLang="en-US">
                <a:solidFill>
                  <a:srgbClr val="002060"/>
                </a:solidFill>
              </a:rPr>
              <a:t> 一些专家批评某些技术存在潜在风险，另一些人则贬低或轻视尚未完善的创新。对每种新方法吹毛求疵、轻视新兴技术是不合理的。盲目谴责会削弱公众对科学的信任，阻碍技术进步。因此，我们应客观看待科学进步：肯定有益之处，并给出合理建议，而非无谓批评。</a:t>
            </a:r>
            <a:endParaRPr lang="zh-CN" altLang="en-US"/>
          </a:p>
          <a:p>
            <a:endParaRPr lang="zh-CN" altLang="en-US"/>
          </a:p>
        </p:txBody>
      </p:sp>
      <p:pic>
        <p:nvPicPr>
          <p:cNvPr id="33" name="图片 32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9225280" y="3848100"/>
            <a:ext cx="2854960" cy="1714500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6" grpId="1"/>
      <p:bldP spid="28" grpId="0"/>
      <p:bldP spid="28" grpId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0" name="直接连接符 19"/>
          <p:cNvCxnSpPr/>
          <p:nvPr/>
        </p:nvCxnSpPr>
        <p:spPr>
          <a:xfrm>
            <a:off x="512860" y="688340"/>
            <a:ext cx="10972825" cy="0"/>
          </a:xfrm>
          <a:prstGeom prst="line">
            <a:avLst/>
          </a:prstGeom>
          <a:ln>
            <a:gradFill>
              <a:gsLst>
                <a:gs pos="0">
                  <a:srgbClr val="400040"/>
                </a:gs>
                <a:gs pos="32000">
                  <a:srgbClr val="8F0040"/>
                </a:gs>
                <a:gs pos="63000">
                  <a:srgbClr val="F27300"/>
                </a:gs>
                <a:gs pos="100000">
                  <a:srgbClr val="FFBF00"/>
                </a:gs>
              </a:gsLst>
              <a:lin ang="10800000" scaled="0"/>
            </a:gradFill>
          </a:ln>
        </p:spPr>
        <p:style>
          <a:lnRef idx="1">
            <a:srgbClr val="5B9BD5"/>
          </a:lnRef>
          <a:fillRef idx="0">
            <a:srgbClr val="5B9BD5"/>
          </a:fillRef>
          <a:effectRef idx="0">
            <a:srgbClr val="5B9BD5"/>
          </a:effectRef>
          <a:fontRef idx="minor">
            <a:sysClr val="windowText" lastClr="000000"/>
          </a:fontRef>
        </p:style>
      </p:cxnSp>
      <p:sp>
        <p:nvSpPr>
          <p:cNvPr id="25" name="矩形 24"/>
          <p:cNvSpPr/>
          <p:nvPr/>
        </p:nvSpPr>
        <p:spPr>
          <a:xfrm>
            <a:off x="0" y="6685613"/>
            <a:ext cx="12192000" cy="172387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/>
          <p:nvPr/>
        </p:nvPicPr>
        <p:blipFill>
          <a:blip r:embed="rId1"/>
          <a:stretch>
            <a:fillRect/>
          </a:stretch>
        </p:blipFill>
        <p:spPr>
          <a:xfrm>
            <a:off x="54610" y="6584950"/>
            <a:ext cx="708025" cy="2730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130" b="100000" l="0" r="39917">
                        <a14:foregroundMark x1="10187" y1="34463" x2="9563" y2="64407"/>
                        <a14:foregroundMark x1="18295" y1="11864" x2="16424" y2="37288"/>
                        <a14:foregroundMark x1="19751" y1="24294" x2="22453" y2="22599"/>
                        <a14:foregroundMark x1="13306" y1="20339" x2="14761" y2="25424"/>
                        <a14:foregroundMark x1="19335" y1="37288" x2="24532" y2="31638"/>
                        <a14:foregroundMark x1="28274" y1="31638" x2="28274" y2="45763"/>
                        <a14:foregroundMark x1="11850" y1="58192" x2="28690" y2="54237"/>
                        <a14:foregroundMark x1="11642" y1="48588" x2="26819" y2="45763"/>
                        <a14:foregroundMark x1="9563" y1="66102" x2="29730" y2="66667"/>
                        <a14:foregroundMark x1="28898" y1="55367" x2="27651" y2="61582"/>
                        <a14:foregroundMark x1="11227" y1="52542" x2="18295" y2="51977"/>
                        <a14:foregroundMark x1="20582" y1="61582" x2="25156" y2="58192"/>
                        <a14:foregroundMark x1="20166" y1="48588" x2="20166" y2="51412"/>
                        <a14:foregroundMark x1="13306" y1="74011" x2="18295" y2="82486"/>
                        <a14:foregroundMark x1="19751" y1="83616" x2="23909" y2="73446"/>
                      </a14:backgroundRemoval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>
            <a:off x="0" y="12700"/>
            <a:ext cx="1078865" cy="831850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414020" y="551815"/>
            <a:ext cx="140970" cy="121920"/>
            <a:chOff x="715963" y="600758"/>
            <a:chExt cx="2201410" cy="2201406"/>
          </a:xfrm>
        </p:grpSpPr>
        <p:sp>
          <p:nvSpPr>
            <p:cNvPr id="5" name="Freeform 20"/>
            <p:cNvSpPr/>
            <p:nvPr/>
          </p:nvSpPr>
          <p:spPr>
            <a:xfrm>
              <a:off x="715963" y="843713"/>
              <a:ext cx="349618" cy="1712535"/>
            </a:xfrm>
            <a:custGeom>
              <a:avLst/>
              <a:gdLst/>
              <a:ahLst/>
              <a:cxnLst>
                <a:cxn ang="0">
                  <a:pos x="349618" y="1122925"/>
                </a:cxn>
                <a:cxn ang="0">
                  <a:pos x="0" y="1712535"/>
                </a:cxn>
                <a:cxn ang="0">
                  <a:pos x="0" y="0"/>
                </a:cxn>
                <a:cxn ang="0">
                  <a:pos x="349618" y="1122925"/>
                </a:cxn>
              </a:cxnLst>
              <a:pathLst>
                <a:path w="118" h="578">
                  <a:moveTo>
                    <a:pt x="118" y="379"/>
                  </a:moveTo>
                  <a:lnTo>
                    <a:pt x="0" y="578"/>
                  </a:lnTo>
                  <a:lnTo>
                    <a:pt x="0" y="0"/>
                  </a:lnTo>
                  <a:lnTo>
                    <a:pt x="118" y="379"/>
                  </a:lnTo>
                  <a:close/>
                </a:path>
              </a:pathLst>
            </a:custGeom>
            <a:noFill/>
            <a:ln w="9525" cap="flat" cmpd="sng">
              <a:solidFill>
                <a:srgbClr val="FEF22A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6" name="Freeform 21"/>
            <p:cNvSpPr/>
            <p:nvPr/>
          </p:nvSpPr>
          <p:spPr>
            <a:xfrm>
              <a:off x="715963" y="600758"/>
              <a:ext cx="651830" cy="399987"/>
            </a:xfrm>
            <a:custGeom>
              <a:avLst/>
              <a:gdLst/>
              <a:ahLst/>
              <a:cxnLst>
                <a:cxn ang="0">
                  <a:pos x="651830" y="399987"/>
                </a:cxn>
                <a:cxn ang="0">
                  <a:pos x="0" y="242955"/>
                </a:cxn>
                <a:cxn ang="0">
                  <a:pos x="242954" y="0"/>
                </a:cxn>
                <a:cxn ang="0">
                  <a:pos x="651830" y="399987"/>
                </a:cxn>
              </a:cxnLst>
              <a:pathLst>
                <a:path w="220" h="135">
                  <a:moveTo>
                    <a:pt x="220" y="135"/>
                  </a:moveTo>
                  <a:lnTo>
                    <a:pt x="0" y="82"/>
                  </a:lnTo>
                  <a:lnTo>
                    <a:pt x="82" y="0"/>
                  </a:lnTo>
                  <a:lnTo>
                    <a:pt x="220" y="135"/>
                  </a:lnTo>
                  <a:close/>
                </a:path>
              </a:pathLst>
            </a:custGeom>
            <a:noFill/>
            <a:ln w="9525" cap="flat" cmpd="sng">
              <a:solidFill>
                <a:srgbClr val="5B3B87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7" name="Freeform 22"/>
            <p:cNvSpPr/>
            <p:nvPr/>
          </p:nvSpPr>
          <p:spPr>
            <a:xfrm>
              <a:off x="715963" y="1966637"/>
              <a:ext cx="349618" cy="835527"/>
            </a:xfrm>
            <a:custGeom>
              <a:avLst/>
              <a:gdLst/>
              <a:ahLst/>
              <a:cxnLst>
                <a:cxn ang="0">
                  <a:pos x="349618" y="0"/>
                </a:cxn>
                <a:cxn ang="0">
                  <a:pos x="242954" y="835527"/>
                </a:cxn>
                <a:cxn ang="0">
                  <a:pos x="0" y="589609"/>
                </a:cxn>
                <a:cxn ang="0">
                  <a:pos x="349618" y="0"/>
                </a:cxn>
              </a:cxnLst>
              <a:pathLst>
                <a:path w="118" h="282">
                  <a:moveTo>
                    <a:pt x="118" y="0"/>
                  </a:moveTo>
                  <a:lnTo>
                    <a:pt x="82" y="282"/>
                  </a:lnTo>
                  <a:lnTo>
                    <a:pt x="0" y="199"/>
                  </a:lnTo>
                  <a:lnTo>
                    <a:pt x="11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FD665B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8" name="Freeform 23"/>
            <p:cNvSpPr/>
            <p:nvPr/>
          </p:nvSpPr>
          <p:spPr>
            <a:xfrm>
              <a:off x="715963" y="843713"/>
              <a:ext cx="651830" cy="1122926"/>
            </a:xfrm>
            <a:custGeom>
              <a:avLst/>
              <a:gdLst/>
              <a:ahLst/>
              <a:cxnLst>
                <a:cxn ang="0">
                  <a:pos x="651830" y="157031"/>
                </a:cxn>
                <a:cxn ang="0">
                  <a:pos x="349617" y="1122926"/>
                </a:cxn>
                <a:cxn ang="0">
                  <a:pos x="0" y="0"/>
                </a:cxn>
                <a:cxn ang="0">
                  <a:pos x="651830" y="157031"/>
                </a:cxn>
              </a:cxnLst>
              <a:pathLst>
                <a:path w="220" h="379">
                  <a:moveTo>
                    <a:pt x="220" y="53"/>
                  </a:moveTo>
                  <a:lnTo>
                    <a:pt x="118" y="379"/>
                  </a:lnTo>
                  <a:lnTo>
                    <a:pt x="0" y="0"/>
                  </a:lnTo>
                  <a:lnTo>
                    <a:pt x="220" y="53"/>
                  </a:lnTo>
                  <a:close/>
                </a:path>
              </a:pathLst>
            </a:custGeom>
            <a:noFill/>
            <a:ln w="9525" cap="flat" cmpd="sng">
              <a:solidFill>
                <a:srgbClr val="A82878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10" name="Freeform 24"/>
            <p:cNvSpPr/>
            <p:nvPr/>
          </p:nvSpPr>
          <p:spPr>
            <a:xfrm>
              <a:off x="958918" y="1966637"/>
              <a:ext cx="948117" cy="835527"/>
            </a:xfrm>
            <a:custGeom>
              <a:avLst/>
              <a:gdLst/>
              <a:ahLst/>
              <a:cxnLst>
                <a:cxn ang="0">
                  <a:pos x="948117" y="373320"/>
                </a:cxn>
                <a:cxn ang="0">
                  <a:pos x="0" y="835527"/>
                </a:cxn>
                <a:cxn ang="0">
                  <a:pos x="106663" y="0"/>
                </a:cxn>
                <a:cxn ang="0">
                  <a:pos x="948117" y="373320"/>
                </a:cxn>
              </a:cxnLst>
              <a:pathLst>
                <a:path w="320" h="282">
                  <a:moveTo>
                    <a:pt x="320" y="126"/>
                  </a:moveTo>
                  <a:lnTo>
                    <a:pt x="0" y="282"/>
                  </a:lnTo>
                  <a:lnTo>
                    <a:pt x="36" y="0"/>
                  </a:lnTo>
                  <a:lnTo>
                    <a:pt x="320" y="126"/>
                  </a:lnTo>
                  <a:close/>
                </a:path>
              </a:pathLst>
            </a:custGeom>
            <a:noFill/>
            <a:ln w="9525" cap="flat" cmpd="sng">
              <a:solidFill>
                <a:srgbClr val="FEF22A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12" name="Freeform 25"/>
            <p:cNvSpPr/>
            <p:nvPr/>
          </p:nvSpPr>
          <p:spPr>
            <a:xfrm>
              <a:off x="958918" y="600758"/>
              <a:ext cx="1712536" cy="399987"/>
            </a:xfrm>
            <a:custGeom>
              <a:avLst/>
              <a:gdLst/>
              <a:ahLst/>
              <a:cxnLst>
                <a:cxn ang="0">
                  <a:pos x="408875" y="399987"/>
                </a:cxn>
                <a:cxn ang="0">
                  <a:pos x="0" y="0"/>
                </a:cxn>
                <a:cxn ang="0">
                  <a:pos x="1712536" y="0"/>
                </a:cxn>
                <a:cxn ang="0">
                  <a:pos x="408875" y="399987"/>
                </a:cxn>
              </a:cxnLst>
              <a:pathLst>
                <a:path w="578" h="135">
                  <a:moveTo>
                    <a:pt x="138" y="135"/>
                  </a:moveTo>
                  <a:lnTo>
                    <a:pt x="0" y="0"/>
                  </a:lnTo>
                  <a:lnTo>
                    <a:pt x="578" y="0"/>
                  </a:lnTo>
                  <a:lnTo>
                    <a:pt x="138" y="135"/>
                  </a:lnTo>
                  <a:close/>
                </a:path>
              </a:pathLst>
            </a:custGeom>
            <a:noFill/>
            <a:ln w="9525" cap="flat" cmpd="sng">
              <a:solidFill>
                <a:srgbClr val="79307A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13" name="Freeform 26"/>
            <p:cNvSpPr/>
            <p:nvPr/>
          </p:nvSpPr>
          <p:spPr>
            <a:xfrm>
              <a:off x="958918" y="2339957"/>
              <a:ext cx="1712536" cy="462207"/>
            </a:xfrm>
            <a:custGeom>
              <a:avLst/>
              <a:gdLst/>
              <a:ahLst/>
              <a:cxnLst>
                <a:cxn ang="0">
                  <a:pos x="948116" y="0"/>
                </a:cxn>
                <a:cxn ang="0">
                  <a:pos x="1712536" y="462207"/>
                </a:cxn>
                <a:cxn ang="0">
                  <a:pos x="0" y="462207"/>
                </a:cxn>
                <a:cxn ang="0">
                  <a:pos x="948116" y="0"/>
                </a:cxn>
              </a:cxnLst>
              <a:pathLst>
                <a:path w="578" h="156">
                  <a:moveTo>
                    <a:pt x="320" y="0"/>
                  </a:moveTo>
                  <a:lnTo>
                    <a:pt x="578" y="156"/>
                  </a:lnTo>
                  <a:lnTo>
                    <a:pt x="0" y="156"/>
                  </a:lnTo>
                  <a:lnTo>
                    <a:pt x="32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FA8538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14" name="Freeform 27"/>
            <p:cNvSpPr/>
            <p:nvPr/>
          </p:nvSpPr>
          <p:spPr>
            <a:xfrm>
              <a:off x="1367793" y="600758"/>
              <a:ext cx="1303661" cy="805899"/>
            </a:xfrm>
            <a:custGeom>
              <a:avLst/>
              <a:gdLst/>
              <a:ahLst/>
              <a:cxnLst>
                <a:cxn ang="0">
                  <a:pos x="1303661" y="0"/>
                </a:cxn>
                <a:cxn ang="0">
                  <a:pos x="897748" y="805899"/>
                </a:cxn>
                <a:cxn ang="0">
                  <a:pos x="0" y="399986"/>
                </a:cxn>
                <a:cxn ang="0">
                  <a:pos x="1303661" y="0"/>
                </a:cxn>
              </a:cxnLst>
              <a:pathLst>
                <a:path w="440" h="272">
                  <a:moveTo>
                    <a:pt x="440" y="0"/>
                  </a:moveTo>
                  <a:lnTo>
                    <a:pt x="303" y="272"/>
                  </a:lnTo>
                  <a:lnTo>
                    <a:pt x="0" y="135"/>
                  </a:lnTo>
                  <a:lnTo>
                    <a:pt x="44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82878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15" name="Freeform 28"/>
            <p:cNvSpPr/>
            <p:nvPr/>
          </p:nvSpPr>
          <p:spPr>
            <a:xfrm>
              <a:off x="2265543" y="843713"/>
              <a:ext cx="651830" cy="1712535"/>
            </a:xfrm>
            <a:custGeom>
              <a:avLst/>
              <a:gdLst/>
              <a:ahLst/>
              <a:cxnLst>
                <a:cxn ang="0">
                  <a:pos x="651830" y="0"/>
                </a:cxn>
                <a:cxn ang="0">
                  <a:pos x="651830" y="1712535"/>
                </a:cxn>
                <a:cxn ang="0">
                  <a:pos x="0" y="562944"/>
                </a:cxn>
                <a:cxn ang="0">
                  <a:pos x="651830" y="0"/>
                </a:cxn>
              </a:cxnLst>
              <a:pathLst>
                <a:path w="220" h="578">
                  <a:moveTo>
                    <a:pt x="220" y="0"/>
                  </a:moveTo>
                  <a:lnTo>
                    <a:pt x="220" y="578"/>
                  </a:lnTo>
                  <a:lnTo>
                    <a:pt x="0" y="190"/>
                  </a:lnTo>
                  <a:lnTo>
                    <a:pt x="22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F1286A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16" name="Freeform 29"/>
            <p:cNvSpPr/>
            <p:nvPr/>
          </p:nvSpPr>
          <p:spPr>
            <a:xfrm>
              <a:off x="1907035" y="2339957"/>
              <a:ext cx="1010338" cy="462207"/>
            </a:xfrm>
            <a:custGeom>
              <a:avLst/>
              <a:gdLst/>
              <a:ahLst/>
              <a:cxnLst>
                <a:cxn ang="0">
                  <a:pos x="1010338" y="216289"/>
                </a:cxn>
                <a:cxn ang="0">
                  <a:pos x="0" y="0"/>
                </a:cxn>
                <a:cxn ang="0">
                  <a:pos x="764419" y="462207"/>
                </a:cxn>
                <a:cxn ang="0">
                  <a:pos x="1010338" y="216289"/>
                </a:cxn>
              </a:cxnLst>
              <a:pathLst>
                <a:path w="341" h="156">
                  <a:moveTo>
                    <a:pt x="341" y="73"/>
                  </a:moveTo>
                  <a:lnTo>
                    <a:pt x="0" y="0"/>
                  </a:lnTo>
                  <a:lnTo>
                    <a:pt x="258" y="156"/>
                  </a:lnTo>
                  <a:lnTo>
                    <a:pt x="341" y="73"/>
                  </a:lnTo>
                  <a:close/>
                </a:path>
              </a:pathLst>
            </a:custGeom>
            <a:noFill/>
            <a:ln w="9525" cap="flat" cmpd="sng">
              <a:solidFill>
                <a:srgbClr val="FD665B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17" name="Freeform 30"/>
            <p:cNvSpPr/>
            <p:nvPr/>
          </p:nvSpPr>
          <p:spPr>
            <a:xfrm>
              <a:off x="1065581" y="1406657"/>
              <a:ext cx="1199961" cy="933303"/>
            </a:xfrm>
            <a:custGeom>
              <a:avLst/>
              <a:gdLst/>
              <a:ahLst/>
              <a:cxnLst>
                <a:cxn ang="0">
                  <a:pos x="1199961" y="0"/>
                </a:cxn>
                <a:cxn ang="0">
                  <a:pos x="0" y="559981"/>
                </a:cxn>
                <a:cxn ang="0">
                  <a:pos x="841454" y="933303"/>
                </a:cxn>
                <a:cxn ang="0">
                  <a:pos x="1199961" y="0"/>
                </a:cxn>
              </a:cxnLst>
              <a:pathLst>
                <a:path w="405" h="315">
                  <a:moveTo>
                    <a:pt x="405" y="0"/>
                  </a:moveTo>
                  <a:lnTo>
                    <a:pt x="0" y="189"/>
                  </a:lnTo>
                  <a:lnTo>
                    <a:pt x="284" y="315"/>
                  </a:lnTo>
                  <a:lnTo>
                    <a:pt x="40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FA8538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18" name="Freeform 31"/>
            <p:cNvSpPr/>
            <p:nvPr/>
          </p:nvSpPr>
          <p:spPr>
            <a:xfrm>
              <a:off x="1907035" y="1406657"/>
              <a:ext cx="1010338" cy="1149591"/>
            </a:xfrm>
            <a:custGeom>
              <a:avLst/>
              <a:gdLst/>
              <a:ahLst/>
              <a:cxnLst>
                <a:cxn ang="0">
                  <a:pos x="358507" y="0"/>
                </a:cxn>
                <a:cxn ang="0">
                  <a:pos x="1010338" y="1149591"/>
                </a:cxn>
                <a:cxn ang="0">
                  <a:pos x="0" y="933301"/>
                </a:cxn>
                <a:cxn ang="0">
                  <a:pos x="358507" y="0"/>
                </a:cxn>
              </a:cxnLst>
              <a:pathLst>
                <a:path w="341" h="388">
                  <a:moveTo>
                    <a:pt x="121" y="0"/>
                  </a:moveTo>
                  <a:lnTo>
                    <a:pt x="341" y="388"/>
                  </a:lnTo>
                  <a:lnTo>
                    <a:pt x="0" y="315"/>
                  </a:lnTo>
                  <a:lnTo>
                    <a:pt x="12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FD3F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19" name="Freeform 32"/>
            <p:cNvSpPr/>
            <p:nvPr/>
          </p:nvSpPr>
          <p:spPr>
            <a:xfrm>
              <a:off x="2265543" y="600758"/>
              <a:ext cx="651830" cy="805899"/>
            </a:xfrm>
            <a:custGeom>
              <a:avLst/>
              <a:gdLst/>
              <a:ahLst/>
              <a:cxnLst>
                <a:cxn ang="0">
                  <a:pos x="405912" y="0"/>
                </a:cxn>
                <a:cxn ang="0">
                  <a:pos x="651830" y="242954"/>
                </a:cxn>
                <a:cxn ang="0">
                  <a:pos x="0" y="805899"/>
                </a:cxn>
                <a:cxn ang="0">
                  <a:pos x="405912" y="0"/>
                </a:cxn>
              </a:cxnLst>
              <a:pathLst>
                <a:path w="220" h="272">
                  <a:moveTo>
                    <a:pt x="137" y="0"/>
                  </a:moveTo>
                  <a:lnTo>
                    <a:pt x="220" y="82"/>
                  </a:lnTo>
                  <a:lnTo>
                    <a:pt x="0" y="272"/>
                  </a:lnTo>
                  <a:lnTo>
                    <a:pt x="13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02579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22" name="Freeform 33"/>
            <p:cNvSpPr/>
            <p:nvPr/>
          </p:nvSpPr>
          <p:spPr>
            <a:xfrm>
              <a:off x="1065581" y="1000744"/>
              <a:ext cx="1199961" cy="965893"/>
            </a:xfrm>
            <a:custGeom>
              <a:avLst/>
              <a:gdLst/>
              <a:ahLst/>
              <a:cxnLst>
                <a:cxn ang="0">
                  <a:pos x="1199961" y="405912"/>
                </a:cxn>
                <a:cxn ang="0">
                  <a:pos x="302212" y="0"/>
                </a:cxn>
                <a:cxn ang="0">
                  <a:pos x="0" y="965893"/>
                </a:cxn>
                <a:cxn ang="0">
                  <a:pos x="1199961" y="405912"/>
                </a:cxn>
              </a:cxnLst>
              <a:pathLst>
                <a:path w="405" h="326">
                  <a:moveTo>
                    <a:pt x="405" y="137"/>
                  </a:moveTo>
                  <a:lnTo>
                    <a:pt x="102" y="0"/>
                  </a:lnTo>
                  <a:lnTo>
                    <a:pt x="0" y="326"/>
                  </a:lnTo>
                  <a:lnTo>
                    <a:pt x="405" y="137"/>
                  </a:lnTo>
                  <a:close/>
                </a:path>
              </a:pathLst>
            </a:custGeom>
            <a:noFill/>
            <a:ln w="9525" cap="flat" cmpd="sng">
              <a:solidFill>
                <a:srgbClr val="E02579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</p:grpSp>
      <p:sp>
        <p:nvSpPr>
          <p:cNvPr id="27" name="文本框 26"/>
          <p:cNvSpPr txBox="1"/>
          <p:nvPr/>
        </p:nvSpPr>
        <p:spPr>
          <a:xfrm>
            <a:off x="1241425" y="198120"/>
            <a:ext cx="905954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400" b="1" dirty="0" smtClean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40.</a:t>
            </a:r>
            <a:r>
              <a:rPr lang="zh-CN" altLang="en-US" sz="2400" b="1" dirty="0" smtClean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批评；指责；贬低；</a:t>
            </a:r>
            <a:r>
              <a:rPr lang="en-US" altLang="zh-CN" sz="2400" b="1" dirty="0" smtClean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blame；speak ill of</a:t>
            </a:r>
            <a:endParaRPr lang="en-US" altLang="zh-CN" sz="2400" b="1" dirty="0" smtClean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ea"/>
            </a:endParaRPr>
          </a:p>
        </p:txBody>
      </p:sp>
      <p:sp>
        <p:nvSpPr>
          <p:cNvPr id="11272" name="AutoShape 36"/>
          <p:cNvSpPr/>
          <p:nvPr>
            <p:custDataLst>
              <p:tags r:id="rId4"/>
            </p:custDataLst>
          </p:nvPr>
        </p:nvSpPr>
        <p:spPr>
          <a:xfrm>
            <a:off x="171450" y="826135"/>
            <a:ext cx="11843385" cy="288417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FFFFFF"/>
              </a:gs>
              <a:gs pos="100000">
                <a:srgbClr val="FBFBBB">
                  <a:alpha val="89999"/>
                </a:srgbClr>
              </a:gs>
            </a:gsLst>
            <a:lin ang="0" scaled="1"/>
            <a:tileRect/>
          </a:gradFill>
          <a:ln w="9525" cap="flat" cmpd="sng">
            <a:solidFill>
              <a:srgbClr val="C0C0C0"/>
            </a:solidFill>
            <a:prstDash val="solid"/>
            <a:headEnd type="none" w="med" len="med"/>
            <a:tailEnd type="none" w="med" len="med"/>
          </a:ln>
          <a:effectLst>
            <a:prstShdw prst="shdw13" dist="53882" dir="13499999">
              <a:srgbClr val="F5B363">
                <a:alpha val="50000"/>
              </a:srgbClr>
            </a:prstShdw>
          </a:effectLst>
        </p:spPr>
        <p:txBody>
          <a:bodyPr wrap="none" anchor="ctr"/>
          <a:p>
            <a:pPr algn="l"/>
            <a:endParaRPr lang="zh-CN" altLang="en-US" sz="20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37490" y="3804920"/>
            <a:ext cx="5495290" cy="2789555"/>
          </a:xfrm>
          <a:prstGeom prst="rect">
            <a:avLst/>
          </a:prstGeom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</p:pic>
      <p:pic>
        <p:nvPicPr>
          <p:cNvPr id="9" name="图片 8"/>
          <p:cNvPicPr/>
          <p:nvPr/>
        </p:nvPicPr>
        <p:blipFill>
          <a:blip r:embed="rId6"/>
          <a:stretch>
            <a:fillRect/>
          </a:stretch>
        </p:blipFill>
        <p:spPr>
          <a:xfrm>
            <a:off x="10135870" y="5061585"/>
            <a:ext cx="2321560" cy="190373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969515" y="6146366"/>
            <a:ext cx="520050" cy="819282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 flipH="1">
            <a:off x="10026650" y="1136015"/>
            <a:ext cx="2052955" cy="947420"/>
          </a:xfrm>
          <a:prstGeom prst="rect">
            <a:avLst/>
          </a:prstGeom>
        </p:spPr>
      </p:pic>
      <p:sp>
        <p:nvSpPr>
          <p:cNvPr id="28" name="文本框 27"/>
          <p:cNvSpPr txBox="1"/>
          <p:nvPr/>
        </p:nvSpPr>
        <p:spPr>
          <a:xfrm>
            <a:off x="5732780" y="3794760"/>
            <a:ext cx="6347460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>
              <a:buClrTx/>
              <a:buSzTx/>
              <a:buNone/>
            </a:pPr>
            <a:r>
              <a:rPr lang="en-US" altLang="zh-CN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3.Some experts </a:t>
            </a:r>
            <a:r>
              <a:rPr lang="en-US" altLang="zh-CN" sz="2000" b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criticize </a:t>
            </a:r>
            <a:r>
              <a:rPr lang="en-US" altLang="zh-CN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certain technologies for potential risks, while others </a:t>
            </a:r>
            <a:r>
              <a:rPr lang="en-US" altLang="zh-CN" sz="2000" b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disparage</a:t>
            </a:r>
            <a:r>
              <a:rPr lang="en-US" altLang="zh-CN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 or </a:t>
            </a:r>
            <a:r>
              <a:rPr lang="en-US" altLang="zh-CN" sz="2000" b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belittle</a:t>
            </a:r>
            <a:r>
              <a:rPr lang="en-US" altLang="zh-CN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 innovations that are not yet perfect. It is unreasonable to </a:t>
            </a:r>
            <a:r>
              <a:rPr lang="en-US" altLang="zh-CN" sz="2000" b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find fault with</a:t>
            </a:r>
            <a:r>
              <a:rPr lang="en-US" altLang="zh-CN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 every new method or </a:t>
            </a:r>
            <a:r>
              <a:rPr lang="en-US" altLang="zh-CN" sz="2000" b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look down on </a:t>
            </a:r>
            <a:r>
              <a:rPr lang="en-US" altLang="zh-CN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emerging technologies. </a:t>
            </a:r>
            <a:r>
              <a:rPr lang="en-US" altLang="zh-CN" sz="2000" b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Blind condemn </a:t>
            </a:r>
            <a:r>
              <a:rPr lang="en-US" altLang="zh-CN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may </a:t>
            </a:r>
            <a:r>
              <a:rPr lang="en-US" altLang="zh-CN" sz="2000" b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undermine </a:t>
            </a:r>
            <a:r>
              <a:rPr lang="en-US" altLang="zh-CN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public trust in science and </a:t>
            </a:r>
            <a:r>
              <a:rPr lang="en-US" altLang="zh-CN" sz="2000" b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hinder</a:t>
            </a:r>
            <a:r>
              <a:rPr lang="en-US" altLang="zh-CN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 technological progress. Therefore, we should view scientific advances objectively: </a:t>
            </a:r>
            <a:r>
              <a:rPr lang="en-US" altLang="zh-CN" sz="20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commend</a:t>
            </a:r>
            <a:r>
              <a:rPr lang="en-US" altLang="zh-CN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 what is beneficial and give reasonable suggestions rather than meaningless </a:t>
            </a:r>
            <a:r>
              <a:rPr lang="en-US" altLang="zh-CN" sz="2000" b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criticism</a:t>
            </a:r>
            <a:r>
              <a:rPr lang="en-US" altLang="zh-CN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altLang="zh-CN" sz="20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331470" y="839470"/>
            <a:ext cx="11421745" cy="2774315"/>
          </a:xfrm>
          <a:prstGeom prst="rect">
            <a:avLst/>
          </a:prstGeom>
        </p:spPr>
        <p:txBody>
          <a:bodyPr wrap="square">
            <a:noAutofit/>
          </a:bodyPr>
          <a:p>
            <a:pPr indent="0" algn="l" defTabSz="266700" fontAlgn="auto">
              <a:lnSpc>
                <a:spcPts val="27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600" i="1">
                <a:latin typeface="Times New Roman" panose="02020603050405020304"/>
                <a:ea typeface="黑体" panose="02010609060101010101" pitchFamily="49" charset="-122"/>
              </a:rPr>
              <a:t>①</a:t>
            </a:r>
            <a:r>
              <a:rPr lang="en-US" altLang="zh-CN" sz="2400" b="1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disapprove</a:t>
            </a:r>
            <a:r>
              <a:rPr lang="en-US" altLang="zh-CN" sz="1600" i="1">
                <a:latin typeface="Times New Roman" panose="02020603050405020304"/>
                <a:ea typeface="黑体" panose="02010609060101010101" pitchFamily="49" charset="-122"/>
              </a:rPr>
              <a:t> v.--</a:t>
            </a:r>
            <a:r>
              <a:rPr lang="en-US" altLang="zh-CN" sz="2400" b="1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disapproval</a:t>
            </a:r>
            <a:r>
              <a:rPr lang="en-US" altLang="zh-CN" sz="1600" i="1">
                <a:latin typeface="Times New Roman" panose="02020603050405020304"/>
                <a:ea typeface="黑体" panose="02010609060101010101" pitchFamily="49" charset="-122"/>
              </a:rPr>
              <a:t> n.-- </a:t>
            </a:r>
            <a:r>
              <a:rPr lang="en-US" altLang="zh-CN" sz="2400" b="1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disapproving</a:t>
            </a:r>
            <a:r>
              <a:rPr lang="en-US" altLang="zh-CN" sz="1600" i="1">
                <a:latin typeface="Times New Roman" panose="02020603050405020304"/>
                <a:ea typeface="黑体" panose="02010609060101010101" pitchFamily="49" charset="-122"/>
              </a:rPr>
              <a:t> adj.</a:t>
            </a:r>
            <a:r>
              <a:rPr lang="zh-CN" altLang="en-US" sz="1600" i="1">
                <a:latin typeface="Times New Roman" panose="02020603050405020304"/>
                <a:ea typeface="黑体" panose="02010609060101010101" pitchFamily="49" charset="-122"/>
              </a:rPr>
              <a:t>不赞同、不认可</a:t>
            </a:r>
            <a:endParaRPr lang="zh-CN" altLang="en-US" sz="1600" i="1">
              <a:latin typeface="Times New Roman" panose="02020603050405020304"/>
              <a:ea typeface="黑体" panose="02010609060101010101" pitchFamily="49" charset="-122"/>
            </a:endParaRPr>
          </a:p>
          <a:p>
            <a:pPr indent="0" algn="l" defTabSz="266700" fontAlgn="auto">
              <a:lnSpc>
                <a:spcPts val="27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600" i="1">
                <a:latin typeface="Times New Roman" panose="02020603050405020304"/>
                <a:ea typeface="黑体" panose="02010609060101010101" pitchFamily="49" charset="-122"/>
              </a:rPr>
              <a:t>②</a:t>
            </a:r>
            <a:r>
              <a:rPr lang="en-US" altLang="zh-CN" sz="2400" b="1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criticize</a:t>
            </a:r>
            <a:r>
              <a:rPr lang="en-US" altLang="zh-CN" sz="1600" i="1">
                <a:latin typeface="Times New Roman" panose="02020603050405020304"/>
                <a:ea typeface="黑体" panose="02010609060101010101" pitchFamily="49" charset="-122"/>
              </a:rPr>
              <a:t> v.--</a:t>
            </a:r>
            <a:r>
              <a:rPr lang="en-US" altLang="zh-CN" sz="2400" b="1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criticism</a:t>
            </a:r>
            <a:r>
              <a:rPr lang="en-US" altLang="zh-CN" sz="1600" i="1">
                <a:latin typeface="Times New Roman" panose="02020603050405020304"/>
                <a:ea typeface="黑体" panose="02010609060101010101" pitchFamily="49" charset="-122"/>
              </a:rPr>
              <a:t> n.-- </a:t>
            </a:r>
            <a:r>
              <a:rPr lang="en-US" altLang="zh-CN" sz="2400" b="1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critical</a:t>
            </a:r>
            <a:r>
              <a:rPr lang="en-US" altLang="zh-CN" sz="1600" i="1">
                <a:latin typeface="Times New Roman" panose="02020603050405020304"/>
                <a:ea typeface="黑体" panose="02010609060101010101" pitchFamily="49" charset="-122"/>
              </a:rPr>
              <a:t> adj. </a:t>
            </a:r>
            <a:r>
              <a:rPr lang="zh-CN" altLang="en-US" sz="1600" i="1">
                <a:latin typeface="Times New Roman" panose="02020603050405020304"/>
                <a:ea typeface="黑体" panose="02010609060101010101" pitchFamily="49" charset="-122"/>
              </a:rPr>
              <a:t>爱挑剔的、批评性的</a:t>
            </a:r>
            <a:endParaRPr lang="zh-CN" altLang="en-US" sz="1600" i="1">
              <a:latin typeface="Times New Roman" panose="02020603050405020304"/>
              <a:ea typeface="黑体" panose="02010609060101010101" pitchFamily="49" charset="-122"/>
            </a:endParaRPr>
          </a:p>
          <a:p>
            <a:pPr indent="0" algn="l" defTabSz="266700" fontAlgn="auto">
              <a:lnSpc>
                <a:spcPts val="27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600" i="1">
                <a:latin typeface="Times New Roman" panose="02020603050405020304"/>
                <a:ea typeface="黑体" panose="02010609060101010101" pitchFamily="49" charset="-122"/>
              </a:rPr>
              <a:t>③</a:t>
            </a:r>
            <a:r>
              <a:rPr lang="en-US" altLang="zh-CN" sz="2400" b="1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condemn</a:t>
            </a:r>
            <a:r>
              <a:rPr lang="en-US" altLang="zh-CN" sz="1600" i="1">
                <a:latin typeface="Times New Roman" panose="02020603050405020304"/>
                <a:ea typeface="黑体" panose="02010609060101010101" pitchFamily="49" charset="-122"/>
              </a:rPr>
              <a:t> /k</a:t>
            </a:r>
            <a:r>
              <a:rPr lang="en-US" altLang="en-US" sz="1600" i="1">
                <a:latin typeface="Times New Roman" panose="02020603050405020304"/>
                <a:ea typeface="黑体" panose="02010609060101010101" pitchFamily="49" charset="-122"/>
              </a:rPr>
              <a:t>ə</a:t>
            </a:r>
            <a:r>
              <a:rPr lang="en-US" altLang="zh-CN" sz="1600" i="1">
                <a:latin typeface="Times New Roman" panose="02020603050405020304"/>
                <a:ea typeface="黑体" panose="02010609060101010101" pitchFamily="49" charset="-122"/>
              </a:rPr>
              <a:t>nˈdem/ v.</a:t>
            </a:r>
            <a:r>
              <a:rPr lang="zh-CN" altLang="en-US" sz="1600" i="1">
                <a:latin typeface="Times New Roman" panose="02020603050405020304"/>
                <a:ea typeface="黑体" panose="02010609060101010101" pitchFamily="49" charset="-122"/>
              </a:rPr>
              <a:t>谴责，严厉指责；宣判，判决；使陷入（不愉快的境地）</a:t>
            </a:r>
            <a:endParaRPr lang="zh-CN" altLang="en-US" sz="1600" i="1">
              <a:latin typeface="Times New Roman" panose="02020603050405020304"/>
              <a:ea typeface="黑体" panose="02010609060101010101" pitchFamily="49" charset="-122"/>
            </a:endParaRPr>
          </a:p>
          <a:p>
            <a:pPr indent="0" algn="l" defTabSz="266700" fontAlgn="auto">
              <a:lnSpc>
                <a:spcPts val="27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600" i="1">
                <a:latin typeface="Times New Roman" panose="02020603050405020304"/>
                <a:ea typeface="黑体" panose="02010609060101010101" pitchFamily="49" charset="-122"/>
              </a:rPr>
              <a:t>④</a:t>
            </a:r>
            <a:r>
              <a:rPr lang="en-US" altLang="zh-CN" sz="2400" b="1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censure </a:t>
            </a:r>
            <a:r>
              <a:rPr lang="en-US" altLang="zh-CN" sz="1600" i="1">
                <a:latin typeface="Times New Roman" panose="02020603050405020304"/>
                <a:ea typeface="黑体" panose="02010609060101010101" pitchFamily="49" charset="-122"/>
              </a:rPr>
              <a:t>/ˈsen</a:t>
            </a:r>
            <a:r>
              <a:rPr lang="en-US" altLang="en-US" sz="1600" i="1">
                <a:latin typeface="Times New Roman" panose="02020603050405020304"/>
                <a:ea typeface="黑体" panose="02010609060101010101" pitchFamily="49" charset="-122"/>
              </a:rPr>
              <a:t>ʃə(</a:t>
            </a:r>
            <a:r>
              <a:rPr lang="en-US" altLang="zh-CN" sz="1600" i="1">
                <a:latin typeface="Times New Roman" panose="02020603050405020304"/>
                <a:ea typeface="黑体" panose="02010609060101010101" pitchFamily="49" charset="-122"/>
              </a:rPr>
              <a:t>r)/</a:t>
            </a:r>
            <a:r>
              <a:rPr lang="zh-CN" altLang="en-US" sz="1600" i="1">
                <a:latin typeface="Times New Roman" panose="02020603050405020304"/>
                <a:ea typeface="黑体" panose="02010609060101010101" pitchFamily="49" charset="-122"/>
              </a:rPr>
              <a:t>严厉指责、非议            </a:t>
            </a:r>
            <a:r>
              <a:rPr lang="en-US" altLang="zh-CN" sz="1600" i="1">
                <a:latin typeface="Times New Roman" panose="02020603050405020304"/>
                <a:ea typeface="黑体" panose="02010609060101010101" pitchFamily="49" charset="-122"/>
              </a:rPr>
              <a:t>                               </a:t>
            </a:r>
            <a:r>
              <a:rPr lang="zh-CN" altLang="en-US" sz="1600" i="1">
                <a:latin typeface="Times New Roman" panose="02020603050405020304"/>
                <a:ea typeface="黑体" panose="02010609060101010101" pitchFamily="49" charset="-122"/>
              </a:rPr>
              <a:t>⑤</a:t>
            </a:r>
            <a:r>
              <a:rPr lang="en-US" altLang="zh-CN" sz="2400" b="1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disparage</a:t>
            </a:r>
            <a:r>
              <a:rPr lang="en-US" altLang="zh-CN" sz="1600" i="1">
                <a:latin typeface="Times New Roman" panose="02020603050405020304"/>
                <a:ea typeface="黑体" panose="02010609060101010101" pitchFamily="49" charset="-122"/>
              </a:rPr>
              <a:t> /d</a:t>
            </a:r>
            <a:r>
              <a:rPr lang="en-US" altLang="en-US" sz="1600" i="1">
                <a:latin typeface="Times New Roman" panose="02020603050405020304"/>
                <a:ea typeface="黑体" panose="02010609060101010101" pitchFamily="49" charset="-122"/>
              </a:rPr>
              <a:t>ɪˈ</a:t>
            </a:r>
            <a:r>
              <a:rPr lang="en-US" altLang="zh-CN" sz="1600" i="1">
                <a:latin typeface="Times New Roman" panose="02020603050405020304"/>
                <a:ea typeface="黑体" panose="02010609060101010101" pitchFamily="49" charset="-122"/>
              </a:rPr>
              <a:t>sp</a:t>
            </a:r>
            <a:r>
              <a:rPr lang="en-US" altLang="en-US" sz="1600" i="1">
                <a:latin typeface="Times New Roman" panose="02020603050405020304"/>
                <a:ea typeface="黑体" panose="02010609060101010101" pitchFamily="49" charset="-122"/>
              </a:rPr>
              <a:t>æ</a:t>
            </a:r>
            <a:r>
              <a:rPr lang="en-US" altLang="zh-CN" sz="1600" i="1">
                <a:latin typeface="Times New Roman" panose="02020603050405020304"/>
                <a:ea typeface="黑体" panose="02010609060101010101" pitchFamily="49" charset="-122"/>
              </a:rPr>
              <a:t>r</a:t>
            </a:r>
            <a:r>
              <a:rPr lang="en-US" altLang="en-US" sz="1600" i="1">
                <a:latin typeface="Times New Roman" panose="02020603050405020304"/>
                <a:ea typeface="黑体" panose="02010609060101010101" pitchFamily="49" charset="-122"/>
              </a:rPr>
              <a:t>ɪ</a:t>
            </a:r>
            <a:r>
              <a:rPr lang="en-US" altLang="zh-CN" sz="1600" i="1">
                <a:latin typeface="Times New Roman" panose="02020603050405020304"/>
                <a:ea typeface="黑体" panose="02010609060101010101" pitchFamily="49" charset="-122"/>
              </a:rPr>
              <a:t>d</a:t>
            </a:r>
            <a:r>
              <a:rPr lang="en-US" altLang="en-US" sz="1600" i="1">
                <a:latin typeface="Times New Roman" panose="02020603050405020304"/>
                <a:ea typeface="黑体" panose="02010609060101010101" pitchFamily="49" charset="-122"/>
              </a:rPr>
              <a:t>ʒ/</a:t>
            </a:r>
            <a:r>
              <a:rPr lang="zh-CN" altLang="en-US" sz="1600" i="1">
                <a:latin typeface="Times New Roman" panose="02020603050405020304"/>
                <a:ea typeface="黑体" panose="02010609060101010101" pitchFamily="49" charset="-122"/>
              </a:rPr>
              <a:t>贬低、诋毁、轻视</a:t>
            </a:r>
            <a:endParaRPr lang="zh-CN" altLang="en-US" sz="1600" i="1">
              <a:latin typeface="Times New Roman" panose="02020603050405020304"/>
              <a:ea typeface="黑体" panose="02010609060101010101" pitchFamily="49" charset="-122"/>
            </a:endParaRPr>
          </a:p>
          <a:p>
            <a:pPr indent="0" algn="l" defTabSz="266700" fontAlgn="auto">
              <a:lnSpc>
                <a:spcPts val="27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600" i="1">
                <a:latin typeface="Times New Roman" panose="02020603050405020304"/>
                <a:ea typeface="黑体" panose="02010609060101010101" pitchFamily="49" charset="-122"/>
              </a:rPr>
              <a:t>⑥</a:t>
            </a:r>
            <a:r>
              <a:rPr lang="en-US" altLang="zh-CN" sz="2400" b="1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belittle </a:t>
            </a:r>
            <a:r>
              <a:rPr lang="en-US" altLang="zh-CN" sz="1600" i="1">
                <a:latin typeface="Times New Roman" panose="02020603050405020304"/>
                <a:ea typeface="黑体" panose="02010609060101010101" pitchFamily="49" charset="-122"/>
              </a:rPr>
              <a:t>/b</a:t>
            </a:r>
            <a:r>
              <a:rPr lang="en-US" altLang="en-US" sz="1600" i="1">
                <a:latin typeface="Times New Roman" panose="02020603050405020304"/>
                <a:ea typeface="黑体" panose="02010609060101010101" pitchFamily="49" charset="-122"/>
              </a:rPr>
              <a:t>ɪˈ</a:t>
            </a:r>
            <a:r>
              <a:rPr lang="en-US" altLang="zh-CN" sz="1600" i="1">
                <a:latin typeface="Times New Roman" panose="02020603050405020304"/>
                <a:ea typeface="黑体" panose="02010609060101010101" pitchFamily="49" charset="-122"/>
              </a:rPr>
              <a:t>l</a:t>
            </a:r>
            <a:r>
              <a:rPr lang="en-US" altLang="en-US" sz="1600" i="1">
                <a:latin typeface="Times New Roman" panose="02020603050405020304"/>
                <a:ea typeface="黑体" panose="02010609060101010101" pitchFamily="49" charset="-122"/>
              </a:rPr>
              <a:t>ɪ</a:t>
            </a:r>
            <a:r>
              <a:rPr lang="en-US" altLang="zh-CN" sz="1600" i="1">
                <a:latin typeface="Times New Roman" panose="02020603050405020304"/>
                <a:ea typeface="黑体" panose="02010609060101010101" pitchFamily="49" charset="-122"/>
              </a:rPr>
              <a:t>t(</a:t>
            </a:r>
            <a:r>
              <a:rPr lang="en-US" altLang="en-US" sz="1600" i="1">
                <a:latin typeface="Times New Roman" panose="02020603050405020304"/>
                <a:ea typeface="黑体" panose="02010609060101010101" pitchFamily="49" charset="-122"/>
              </a:rPr>
              <a:t>ə)</a:t>
            </a:r>
            <a:r>
              <a:rPr lang="en-US" altLang="zh-CN" sz="1600" i="1">
                <a:latin typeface="Times New Roman" panose="02020603050405020304"/>
                <a:ea typeface="黑体" panose="02010609060101010101" pitchFamily="49" charset="-122"/>
              </a:rPr>
              <a:t>l/ vt.</a:t>
            </a:r>
            <a:r>
              <a:rPr lang="zh-CN" altLang="en-US" sz="1600" i="1">
                <a:latin typeface="Times New Roman" panose="02020603050405020304"/>
                <a:ea typeface="黑体" panose="02010609060101010101" pitchFamily="49" charset="-122"/>
              </a:rPr>
              <a:t>轻视；贬低；使相形见小   </a:t>
            </a:r>
            <a:r>
              <a:rPr lang="en-US" altLang="zh-CN" sz="1600" i="1">
                <a:latin typeface="Times New Roman" panose="02020603050405020304"/>
                <a:ea typeface="黑体" panose="02010609060101010101" pitchFamily="49" charset="-122"/>
              </a:rPr>
              <a:t>                     </a:t>
            </a:r>
            <a:r>
              <a:rPr lang="zh-CN" altLang="en-US" sz="1600" i="1">
                <a:latin typeface="Times New Roman" panose="02020603050405020304"/>
                <a:ea typeface="黑体" panose="02010609060101010101" pitchFamily="49" charset="-122"/>
              </a:rPr>
              <a:t>⑦</a:t>
            </a:r>
            <a:r>
              <a:rPr lang="en-US" altLang="zh-CN" sz="2400" b="1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mock</a:t>
            </a:r>
            <a:r>
              <a:rPr lang="en-US" altLang="zh-CN" sz="1600" i="1">
                <a:latin typeface="Times New Roman" panose="02020603050405020304"/>
                <a:ea typeface="黑体" panose="02010609060101010101" pitchFamily="49" charset="-122"/>
              </a:rPr>
              <a:t> /m</a:t>
            </a:r>
            <a:r>
              <a:rPr lang="en-US" altLang="en-US" sz="1600" i="1">
                <a:latin typeface="Times New Roman" panose="02020603050405020304"/>
                <a:ea typeface="黑体" panose="02010609060101010101" pitchFamily="49" charset="-122"/>
              </a:rPr>
              <a:t>ɒ</a:t>
            </a:r>
            <a:r>
              <a:rPr lang="en-US" altLang="zh-CN" sz="1600" i="1">
                <a:latin typeface="Times New Roman" panose="02020603050405020304"/>
                <a:ea typeface="黑体" panose="02010609060101010101" pitchFamily="49" charset="-122"/>
              </a:rPr>
              <a:t>k/ </a:t>
            </a:r>
            <a:r>
              <a:rPr lang="zh-CN" altLang="en-US" sz="1600" i="1">
                <a:latin typeface="Times New Roman" panose="02020603050405020304"/>
                <a:ea typeface="黑体" panose="02010609060101010101" pitchFamily="49" charset="-122"/>
              </a:rPr>
              <a:t>嘲讽、嘲弄</a:t>
            </a:r>
            <a:endParaRPr lang="zh-CN" altLang="en-US" sz="1600" i="1">
              <a:latin typeface="Times New Roman" panose="02020603050405020304"/>
              <a:ea typeface="黑体" panose="02010609060101010101" pitchFamily="49" charset="-122"/>
            </a:endParaRPr>
          </a:p>
          <a:p>
            <a:pPr indent="0" algn="l" defTabSz="266700" fontAlgn="auto">
              <a:lnSpc>
                <a:spcPts val="27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600" i="1">
                <a:latin typeface="Times New Roman" panose="02020603050405020304"/>
                <a:ea typeface="黑体" panose="02010609060101010101" pitchFamily="49" charset="-122"/>
              </a:rPr>
              <a:t>⑧</a:t>
            </a:r>
            <a:r>
              <a:rPr lang="en-US" altLang="zh-CN" sz="2400" b="1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undermine</a:t>
            </a:r>
            <a:r>
              <a:rPr lang="en-US" altLang="zh-CN" sz="1600" i="1">
                <a:latin typeface="Times New Roman" panose="02020603050405020304"/>
                <a:ea typeface="黑体" panose="02010609060101010101" pitchFamily="49" charset="-122"/>
              </a:rPr>
              <a:t> /ˌ</a:t>
            </a:r>
            <a:r>
              <a:rPr lang="en-US" altLang="en-US" sz="1600" i="1">
                <a:latin typeface="Times New Roman" panose="02020603050405020304"/>
                <a:ea typeface="黑体" panose="02010609060101010101" pitchFamily="49" charset="-122"/>
              </a:rPr>
              <a:t>ʌ</a:t>
            </a:r>
            <a:r>
              <a:rPr lang="en-US" altLang="zh-CN" sz="1600" i="1">
                <a:latin typeface="Times New Roman" panose="02020603050405020304"/>
                <a:ea typeface="黑体" panose="02010609060101010101" pitchFamily="49" charset="-122"/>
              </a:rPr>
              <a:t>nd</a:t>
            </a:r>
            <a:r>
              <a:rPr lang="en-US" altLang="en-US" sz="1600" i="1">
                <a:latin typeface="Times New Roman" panose="02020603050405020304"/>
                <a:ea typeface="黑体" panose="02010609060101010101" pitchFamily="49" charset="-122"/>
              </a:rPr>
              <a:t>əˈ</a:t>
            </a:r>
            <a:r>
              <a:rPr lang="en-US" altLang="zh-CN" sz="1600" i="1">
                <a:latin typeface="Times New Roman" panose="02020603050405020304"/>
                <a:ea typeface="黑体" panose="02010609060101010101" pitchFamily="49" charset="-122"/>
              </a:rPr>
              <a:t>ma</a:t>
            </a:r>
            <a:r>
              <a:rPr lang="en-US" altLang="en-US" sz="1600" i="1">
                <a:latin typeface="Times New Roman" panose="02020603050405020304"/>
                <a:ea typeface="黑体" panose="02010609060101010101" pitchFamily="49" charset="-122"/>
              </a:rPr>
              <a:t>ɪ</a:t>
            </a:r>
            <a:r>
              <a:rPr lang="en-US" altLang="zh-CN" sz="1600" i="1">
                <a:latin typeface="Times New Roman" panose="02020603050405020304"/>
                <a:ea typeface="黑体" panose="02010609060101010101" pitchFamily="49" charset="-122"/>
              </a:rPr>
              <a:t>n/</a:t>
            </a:r>
            <a:r>
              <a:rPr lang="zh-CN" altLang="en-US" sz="1600" i="1">
                <a:latin typeface="Times New Roman" panose="02020603050405020304"/>
                <a:ea typeface="黑体" panose="02010609060101010101" pitchFamily="49" charset="-122"/>
              </a:rPr>
              <a:t>暗中贬低、损害（声誉 / 自信）</a:t>
            </a:r>
            <a:endParaRPr lang="zh-CN" altLang="en-US" sz="1600" i="1">
              <a:latin typeface="Times New Roman" panose="02020603050405020304"/>
              <a:ea typeface="黑体" panose="02010609060101010101" pitchFamily="49" charset="-122"/>
            </a:endParaRPr>
          </a:p>
          <a:p>
            <a:pPr indent="0" algn="l" defTabSz="266700" fontAlgn="auto">
              <a:lnSpc>
                <a:spcPts val="27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600" i="1">
                <a:latin typeface="Times New Roman" panose="02020603050405020304"/>
                <a:ea typeface="黑体" panose="02010609060101010101" pitchFamily="49" charset="-122"/>
              </a:rPr>
              <a:t>⑨</a:t>
            </a:r>
            <a:r>
              <a:rPr lang="en-US" altLang="zh-CN" sz="2400" b="1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ridicule</a:t>
            </a:r>
            <a:r>
              <a:rPr lang="en-US" altLang="zh-CN" sz="1600" i="1">
                <a:latin typeface="Times New Roman" panose="02020603050405020304"/>
                <a:ea typeface="黑体" panose="02010609060101010101" pitchFamily="49" charset="-122"/>
              </a:rPr>
              <a:t> n./v. /ˈr</a:t>
            </a:r>
            <a:r>
              <a:rPr lang="en-US" altLang="en-US" sz="1600" i="1">
                <a:latin typeface="Times New Roman" panose="02020603050405020304"/>
                <a:ea typeface="黑体" panose="02010609060101010101" pitchFamily="49" charset="-122"/>
              </a:rPr>
              <a:t>ɪ</a:t>
            </a:r>
            <a:r>
              <a:rPr lang="en-US" altLang="zh-CN" sz="1600" i="1">
                <a:latin typeface="Times New Roman" panose="02020603050405020304"/>
                <a:ea typeface="黑体" panose="02010609060101010101" pitchFamily="49" charset="-122"/>
              </a:rPr>
              <a:t>d</a:t>
            </a:r>
            <a:r>
              <a:rPr lang="en-US" altLang="en-US" sz="1600" i="1">
                <a:latin typeface="Times New Roman" panose="02020603050405020304"/>
                <a:ea typeface="黑体" panose="02010609060101010101" pitchFamily="49" charset="-122"/>
              </a:rPr>
              <a:t>ɪ</a:t>
            </a:r>
            <a:r>
              <a:rPr lang="en-US" altLang="zh-CN" sz="1600" i="1">
                <a:latin typeface="Times New Roman" panose="02020603050405020304"/>
                <a:ea typeface="黑体" panose="02010609060101010101" pitchFamily="49" charset="-122"/>
              </a:rPr>
              <a:t>kju</a:t>
            </a:r>
            <a:r>
              <a:rPr lang="en-US" altLang="en-US" sz="1600" i="1">
                <a:latin typeface="Times New Roman" panose="02020603050405020304"/>
                <a:ea typeface="黑体" panose="02010609060101010101" pitchFamily="49" charset="-122"/>
              </a:rPr>
              <a:t>ː</a:t>
            </a:r>
            <a:r>
              <a:rPr lang="en-US" altLang="zh-CN" sz="1600" i="1">
                <a:latin typeface="Times New Roman" panose="02020603050405020304"/>
                <a:ea typeface="黑体" panose="02010609060101010101" pitchFamily="49" charset="-122"/>
              </a:rPr>
              <a:t>l/ </a:t>
            </a:r>
            <a:r>
              <a:rPr lang="zh-CN" altLang="en-US" sz="1600" i="1">
                <a:latin typeface="Times New Roman" panose="02020603050405020304"/>
                <a:ea typeface="黑体" panose="02010609060101010101" pitchFamily="49" charset="-122"/>
              </a:rPr>
              <a:t>嘲笑、奚落    </a:t>
            </a:r>
            <a:r>
              <a:rPr lang="en-US" altLang="zh-CN" sz="1600" i="1">
                <a:latin typeface="Times New Roman" panose="02020603050405020304"/>
                <a:ea typeface="黑体" panose="02010609060101010101" pitchFamily="49" charset="-122"/>
              </a:rPr>
              <a:t>                                    </a:t>
            </a:r>
            <a:r>
              <a:rPr lang="zh-CN" altLang="en-US" sz="1600" i="1">
                <a:latin typeface="Times New Roman" panose="02020603050405020304"/>
                <a:ea typeface="黑体" panose="02010609060101010101" pitchFamily="49" charset="-122"/>
              </a:rPr>
              <a:t>⑩</a:t>
            </a:r>
            <a:r>
              <a:rPr lang="en-US" altLang="zh-CN" sz="2400" b="1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contemptuous</a:t>
            </a:r>
            <a:r>
              <a:rPr lang="en-US" altLang="zh-CN" sz="1600" i="1">
                <a:latin typeface="Times New Roman" panose="02020603050405020304"/>
                <a:ea typeface="黑体" panose="02010609060101010101" pitchFamily="49" charset="-122"/>
              </a:rPr>
              <a:t> /k</a:t>
            </a:r>
            <a:r>
              <a:rPr lang="en-US" altLang="en-US" sz="1600" i="1">
                <a:latin typeface="Times New Roman" panose="02020603050405020304"/>
                <a:ea typeface="黑体" panose="02010609060101010101" pitchFamily="49" charset="-122"/>
              </a:rPr>
              <a:t>ə</a:t>
            </a:r>
            <a:r>
              <a:rPr lang="en-US" altLang="zh-CN" sz="1600" i="1">
                <a:latin typeface="Times New Roman" panose="02020603050405020304"/>
                <a:ea typeface="黑体" panose="02010609060101010101" pitchFamily="49" charset="-122"/>
              </a:rPr>
              <a:t>nˈtempt</a:t>
            </a:r>
            <a:r>
              <a:rPr lang="en-US" altLang="en-US" sz="1600" i="1">
                <a:latin typeface="Times New Roman" panose="02020603050405020304"/>
                <a:ea typeface="黑体" panose="02010609060101010101" pitchFamily="49" charset="-122"/>
              </a:rPr>
              <a:t>ʃ</a:t>
            </a:r>
            <a:r>
              <a:rPr lang="en-US" altLang="zh-CN" sz="1600" i="1">
                <a:latin typeface="Times New Roman" panose="02020603050405020304"/>
                <a:ea typeface="黑体" panose="02010609060101010101" pitchFamily="49" charset="-122"/>
              </a:rPr>
              <a:t>u</a:t>
            </a:r>
            <a:r>
              <a:rPr lang="en-US" altLang="en-US" sz="1600" i="1">
                <a:latin typeface="Times New Roman" panose="02020603050405020304"/>
                <a:ea typeface="黑体" panose="02010609060101010101" pitchFamily="49" charset="-122"/>
              </a:rPr>
              <a:t>ə</a:t>
            </a:r>
            <a:r>
              <a:rPr lang="en-US" altLang="zh-CN" sz="1600" i="1">
                <a:latin typeface="Times New Roman" panose="02020603050405020304"/>
                <a:ea typeface="黑体" panose="02010609060101010101" pitchFamily="49" charset="-122"/>
              </a:rPr>
              <a:t>s/ adj.</a:t>
            </a:r>
            <a:r>
              <a:rPr lang="zh-CN" altLang="en-US" sz="1600" i="1">
                <a:latin typeface="Times New Roman" panose="02020603050405020304"/>
                <a:ea typeface="黑体" panose="02010609060101010101" pitchFamily="49" charset="-122"/>
              </a:rPr>
              <a:t>轻蔑的、鄙视的</a:t>
            </a:r>
            <a:endParaRPr lang="zh-CN" altLang="en-US" sz="1600" i="1">
              <a:latin typeface="Times New Roman" panose="02020603050405020304"/>
              <a:ea typeface="黑体" panose="02010609060101010101" pitchFamily="49" charset="-122"/>
            </a:endParaRPr>
          </a:p>
          <a:p>
            <a:pPr indent="0" algn="l" defTabSz="266700" fontAlgn="auto">
              <a:lnSpc>
                <a:spcPts val="27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600" i="1">
                <a:latin typeface="Times New Roman" panose="02020603050405020304"/>
                <a:ea typeface="黑体" panose="02010609060101010101" pitchFamily="49" charset="-122"/>
              </a:rPr>
              <a:t>⑪</a:t>
            </a:r>
            <a:r>
              <a:rPr lang="en-US" altLang="zh-CN" sz="2400" b="1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find fault with</a:t>
            </a:r>
            <a:r>
              <a:rPr lang="en-US" altLang="zh-CN" sz="1600" i="1">
                <a:latin typeface="Times New Roman" panose="02020603050405020304"/>
                <a:ea typeface="黑体" panose="02010609060101010101" pitchFamily="49" charset="-122"/>
              </a:rPr>
              <a:t> </a:t>
            </a:r>
            <a:r>
              <a:rPr lang="zh-CN" altLang="en-US" sz="1600" i="1">
                <a:latin typeface="Times New Roman" panose="02020603050405020304"/>
                <a:ea typeface="黑体" panose="02010609060101010101" pitchFamily="49" charset="-122"/>
              </a:rPr>
              <a:t>挑剔、吹毛求疵/ </a:t>
            </a:r>
            <a:r>
              <a:rPr lang="en-US" altLang="zh-CN" sz="2400" b="1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put down</a:t>
            </a:r>
            <a:r>
              <a:rPr lang="en-US" altLang="zh-CN" sz="1600" i="1">
                <a:latin typeface="Times New Roman" panose="02020603050405020304"/>
                <a:ea typeface="黑体" panose="02010609060101010101" pitchFamily="49" charset="-122"/>
              </a:rPr>
              <a:t> </a:t>
            </a:r>
            <a:r>
              <a:rPr lang="zh-CN" altLang="en-US" sz="1600" i="1">
                <a:latin typeface="Times New Roman" panose="02020603050405020304"/>
                <a:ea typeface="黑体" panose="02010609060101010101" pitchFamily="49" charset="-122"/>
              </a:rPr>
              <a:t>贬低、打压/ </a:t>
            </a:r>
            <a:r>
              <a:rPr lang="en-US" altLang="zh-CN" sz="2400" b="1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look down on </a:t>
            </a:r>
            <a:r>
              <a:rPr lang="zh-CN" altLang="en-US" sz="1600" i="1">
                <a:latin typeface="Times New Roman" panose="02020603050405020304"/>
                <a:ea typeface="黑体" panose="02010609060101010101" pitchFamily="49" charset="-122"/>
              </a:rPr>
              <a:t>轻视、瞧不起</a:t>
            </a:r>
            <a:endParaRPr lang="zh-CN" altLang="en-US" sz="1600" i="1">
              <a:latin typeface="Times New Roman" panose="02020603050405020304"/>
              <a:ea typeface="黑体" panose="02010609060101010101" pitchFamily="49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316865" y="3909060"/>
            <a:ext cx="5234305" cy="263207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zh-CN" altLang="en-US">
                <a:solidFill>
                  <a:srgbClr val="002060"/>
                </a:solidFill>
              </a:rPr>
              <a:t>1.高分搭配: ①理性批评②谴责不道德行为 ③贬低他人成就 ④抹杀他人付出 ⑤诋毁他人声誉</a:t>
            </a:r>
            <a:endParaRPr lang="zh-CN" altLang="en-US">
              <a:solidFill>
                <a:srgbClr val="002060"/>
              </a:solidFill>
            </a:endParaRPr>
          </a:p>
          <a:p>
            <a:r>
              <a:rPr lang="zh-CN" altLang="en-US">
                <a:solidFill>
                  <a:srgbClr val="002060"/>
                </a:solidFill>
              </a:rPr>
              <a:t>2.一些研究者嘲笑该假设缺乏科学依据。</a:t>
            </a:r>
            <a:endParaRPr lang="zh-CN" altLang="en-US">
              <a:solidFill>
                <a:srgbClr val="002060"/>
              </a:solidFill>
            </a:endParaRPr>
          </a:p>
          <a:p>
            <a:r>
              <a:rPr lang="zh-CN" altLang="en-US">
                <a:solidFill>
                  <a:srgbClr val="002060"/>
                </a:solidFill>
              </a:rPr>
              <a:t>3.</a:t>
            </a:r>
            <a:r>
              <a:rPr lang="zh-CN" altLang="en-US" b="1">
                <a:solidFill>
                  <a:srgbClr val="002060"/>
                </a:solidFill>
              </a:rPr>
              <a:t>高级语义场:</a:t>
            </a:r>
            <a:r>
              <a:rPr lang="zh-CN" altLang="en-US">
                <a:solidFill>
                  <a:srgbClr val="002060"/>
                </a:solidFill>
              </a:rPr>
              <a:t> 一些专家批评某些技术存在潜在风险，另一些人则贬低或轻视尚未完善的创新。对每种新方法吹毛求疵、轻视新兴技术是不合理的。盲目谴责会削弱公众对科学的信任，阻碍技术进步。因此，我们应客观看待科学进步：肯定有益之处，并给出合理建议，而非无谓批评。</a:t>
            </a:r>
            <a:endParaRPr lang="zh-CN" altLang="en-US"/>
          </a:p>
          <a:p>
            <a:endParaRPr lang="zh-CN" altLang="en-US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28" grpId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635" y="-33020"/>
            <a:ext cx="12192000" cy="6320790"/>
          </a:xfrm>
          <a:prstGeom prst="rect">
            <a:avLst/>
          </a:prstGeom>
        </p:spPr>
      </p:pic>
      <p:sp>
        <p:nvSpPr>
          <p:cNvPr id="25" name="矩形 24"/>
          <p:cNvSpPr/>
          <p:nvPr/>
        </p:nvSpPr>
        <p:spPr>
          <a:xfrm>
            <a:off x="0" y="6685613"/>
            <a:ext cx="12192000" cy="172387"/>
          </a:xfrm>
          <a:prstGeom prst="rect">
            <a:avLst/>
          </a:prstGeom>
          <a:solidFill>
            <a:srgbClr val="0B33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339544" y="479684"/>
            <a:ext cx="45719" cy="339788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600">
              <a:solidFill>
                <a:sysClr val="windowText" lastClr="000000"/>
              </a:solidFill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422275" y="1324610"/>
            <a:ext cx="11215370" cy="4965065"/>
            <a:chOff x="1073090" y="1998518"/>
            <a:chExt cx="10045820" cy="3791613"/>
          </a:xfrm>
          <a:solidFill>
            <a:srgbClr val="0B334B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4" name="L 形 3"/>
            <p:cNvSpPr/>
            <p:nvPr/>
          </p:nvSpPr>
          <p:spPr>
            <a:xfrm>
              <a:off x="1073090" y="4914900"/>
              <a:ext cx="5022909" cy="875231"/>
            </a:xfrm>
            <a:prstGeom prst="corner">
              <a:avLst>
                <a:gd name="adj1" fmla="val 9196"/>
                <a:gd name="adj2" fmla="val 9195"/>
              </a:avLst>
            </a:prstGeom>
            <a:grpFill/>
            <a:ln>
              <a:solidFill>
                <a:srgbClr val="482E4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L 形 30"/>
            <p:cNvSpPr/>
            <p:nvPr/>
          </p:nvSpPr>
          <p:spPr>
            <a:xfrm flipH="1">
              <a:off x="5924550" y="4927823"/>
              <a:ext cx="5194360" cy="860945"/>
            </a:xfrm>
            <a:prstGeom prst="corner">
              <a:avLst>
                <a:gd name="adj1" fmla="val 9196"/>
                <a:gd name="adj2" fmla="val 9195"/>
              </a:avLst>
            </a:prstGeom>
            <a:grpFill/>
            <a:ln>
              <a:solidFill>
                <a:srgbClr val="482E4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L 形 32"/>
            <p:cNvSpPr/>
            <p:nvPr/>
          </p:nvSpPr>
          <p:spPr>
            <a:xfrm flipV="1">
              <a:off x="1073091" y="1998767"/>
              <a:ext cx="3905250" cy="928650"/>
            </a:xfrm>
            <a:prstGeom prst="corner">
              <a:avLst>
                <a:gd name="adj1" fmla="val 9196"/>
                <a:gd name="adj2" fmla="val 9195"/>
              </a:avLst>
            </a:prstGeom>
            <a:grpFill/>
            <a:ln>
              <a:solidFill>
                <a:srgbClr val="482E4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L 形 33"/>
            <p:cNvSpPr/>
            <p:nvPr/>
          </p:nvSpPr>
          <p:spPr>
            <a:xfrm flipH="1" flipV="1">
              <a:off x="7213660" y="1998518"/>
              <a:ext cx="3905250" cy="916132"/>
            </a:xfrm>
            <a:prstGeom prst="corner">
              <a:avLst>
                <a:gd name="adj1" fmla="val 9196"/>
                <a:gd name="adj2" fmla="val 9195"/>
              </a:avLst>
            </a:prstGeom>
            <a:grpFill/>
            <a:ln>
              <a:solidFill>
                <a:srgbClr val="482E4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130" b="100000" l="0" r="39917">
                        <a14:foregroundMark x1="10187" y1="34463" x2="9563" y2="64407"/>
                        <a14:foregroundMark x1="18295" y1="11864" x2="16424" y2="37288"/>
                        <a14:foregroundMark x1="19751" y1="24294" x2="22453" y2="22599"/>
                        <a14:foregroundMark x1="13306" y1="20339" x2="14761" y2="25424"/>
                        <a14:foregroundMark x1="19335" y1="37288" x2="24532" y2="31638"/>
                        <a14:foregroundMark x1="28274" y1="31638" x2="28274" y2="45763"/>
                        <a14:foregroundMark x1="11850" y1="58192" x2="28690" y2="54237"/>
                        <a14:foregroundMark x1="11642" y1="48588" x2="26819" y2="45763"/>
                        <a14:foregroundMark x1="9563" y1="66102" x2="29730" y2="66667"/>
                        <a14:foregroundMark x1="28898" y1="55367" x2="27651" y2="61582"/>
                        <a14:foregroundMark x1="11227" y1="52542" x2="18295" y2="51977"/>
                        <a14:foregroundMark x1="20582" y1="61582" x2="25156" y2="58192"/>
                        <a14:foregroundMark x1="20166" y1="48588" x2="20166" y2="51412"/>
                        <a14:foregroundMark x1="13306" y1="74011" x2="18295" y2="82486"/>
                        <a14:foregroundMark x1="19751" y1="83616" x2="23909" y2="73446"/>
                      </a14:backgroundRemoval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>
            <a:off x="678180" y="103505"/>
            <a:ext cx="1517015" cy="82486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385060" y="437515"/>
            <a:ext cx="3309620" cy="423545"/>
          </a:xfrm>
          <a:prstGeom prst="rect">
            <a:avLst/>
          </a:prstGeom>
        </p:spPr>
        <p:txBody>
          <a:bodyPr wrap="square">
            <a:spAutoFit/>
          </a:bodyPr>
          <a:p>
            <a:pPr algn="ctr">
              <a:lnSpc>
                <a:spcPct val="120000"/>
              </a:lnSpc>
            </a:pPr>
            <a:r>
              <a:rPr lang="en-US" altLang="zh-CN" b="1" dirty="0" smtClean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http://www.sunedu.com</a:t>
            </a:r>
            <a:endParaRPr lang="en-US" altLang="zh-CN" b="1" dirty="0" smtClean="0">
              <a:solidFill>
                <a:sysClr val="windowText" lastClr="000000">
                  <a:lumMod val="65000"/>
                  <a:lumOff val="35000"/>
                </a:sys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1069340" y="5245100"/>
            <a:ext cx="4769485" cy="1106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600" b="1" spc="600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reflection blurRad="6350" stA="50000" endA="300" endPos="50000" dist="29997" dir="5400000" sy="-100000" algn="bl" rotWithShape="0"/>
                </a:effectLst>
              </a:rPr>
              <a:t>T</a:t>
            </a:r>
            <a:r>
              <a:rPr lang="zh-CN" altLang="en-US" sz="6600" b="1" spc="600" dirty="0" smtClean="0"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reflection blurRad="6350" stA="50000" endA="300" endPos="50000" dist="29997" dir="5400000" sy="-100000" algn="bl" rotWithShape="0"/>
                </a:effectLst>
              </a:rPr>
              <a:t>H</a:t>
            </a:r>
            <a:r>
              <a:rPr lang="zh-CN" altLang="en-US" sz="6600" b="1" spc="600" dirty="0" smtClean="0">
                <a:solidFill>
                  <a:srgbClr val="002060"/>
                </a:solidFill>
                <a:effectLst>
                  <a:reflection blurRad="6350" stA="50000" endA="300" endPos="50000" dist="29997" dir="5400000" sy="-100000" algn="bl" rotWithShape="0"/>
                </a:effectLst>
              </a:rPr>
              <a:t>A</a:t>
            </a:r>
            <a:r>
              <a:rPr lang="zh-CN" altLang="en-US" sz="6600" b="1" spc="600" dirty="0" smtClean="0">
                <a:solidFill>
                  <a:srgbClr val="FFC000"/>
                </a:solidFill>
                <a:effectLst>
                  <a:reflection blurRad="6350" stA="50000" endA="300" endPos="50000" dist="29997" dir="5400000" sy="-100000" algn="bl" rotWithShape="0"/>
                </a:effectLst>
              </a:rPr>
              <a:t>N</a:t>
            </a:r>
            <a:r>
              <a:rPr lang="zh-CN" altLang="en-US" sz="6600" b="1" spc="600" dirty="0" smtClean="0">
                <a:solidFill>
                  <a:srgbClr val="7030A0"/>
                </a:solidFill>
                <a:effectLst>
                  <a:reflection blurRad="6350" stA="50000" endA="300" endPos="50000" dist="29997" dir="5400000" sy="-100000" algn="bl" rotWithShape="0"/>
                </a:effectLst>
              </a:rPr>
              <a:t>K</a:t>
            </a:r>
            <a:r>
              <a:rPr lang="zh-CN" altLang="en-US" sz="6600" b="1" spc="600" dirty="0" smtClean="0">
                <a:solidFill>
                  <a:srgbClr val="C00000"/>
                </a:solidFill>
                <a:effectLst>
                  <a:reflection blurRad="6350" stA="50000" endA="300" endPos="50000" dist="29997" dir="5400000" sy="-100000" algn="bl" rotWithShape="0"/>
                </a:effectLst>
              </a:rPr>
              <a:t>S</a:t>
            </a:r>
            <a:endParaRPr lang="zh-CN" altLang="en-US" sz="6600" b="1" spc="600" dirty="0" smtClean="0">
              <a:solidFill>
                <a:srgbClr val="C00000"/>
              </a:solidFill>
              <a:effectLst>
                <a:reflection blurRad="6350" stA="50000" endA="300" endPos="50000" dist="29997" dir="5400000" sy="-100000" algn="bl" rotWithShape="0"/>
              </a:effectLst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6095" y="5556885"/>
            <a:ext cx="915035" cy="1002030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42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7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38" grpId="0"/>
      <p:bldP spid="5" grpId="0"/>
      <p:bldP spid="5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0" name="直接连接符 19"/>
          <p:cNvCxnSpPr/>
          <p:nvPr/>
        </p:nvCxnSpPr>
        <p:spPr>
          <a:xfrm>
            <a:off x="512860" y="688340"/>
            <a:ext cx="10972825" cy="0"/>
          </a:xfrm>
          <a:prstGeom prst="line">
            <a:avLst/>
          </a:prstGeom>
          <a:ln>
            <a:gradFill>
              <a:gsLst>
                <a:gs pos="0">
                  <a:srgbClr val="400040"/>
                </a:gs>
                <a:gs pos="32000">
                  <a:srgbClr val="8F0040"/>
                </a:gs>
                <a:gs pos="63000">
                  <a:srgbClr val="F27300"/>
                </a:gs>
                <a:gs pos="100000">
                  <a:srgbClr val="FFBF00"/>
                </a:gs>
              </a:gsLst>
              <a:lin ang="10800000" scaled="0"/>
            </a:gradFill>
          </a:ln>
        </p:spPr>
        <p:style>
          <a:lnRef idx="1">
            <a:srgbClr val="5B9BD5"/>
          </a:lnRef>
          <a:fillRef idx="0">
            <a:srgbClr val="5B9BD5"/>
          </a:fillRef>
          <a:effectRef idx="0">
            <a:srgbClr val="5B9BD5"/>
          </a:effectRef>
          <a:fontRef idx="minor">
            <a:sysClr val="windowText" lastClr="000000"/>
          </a:fontRef>
        </p:style>
      </p:cxnSp>
      <p:sp>
        <p:nvSpPr>
          <p:cNvPr id="25" name="矩形 24"/>
          <p:cNvSpPr/>
          <p:nvPr/>
        </p:nvSpPr>
        <p:spPr>
          <a:xfrm>
            <a:off x="0" y="6685613"/>
            <a:ext cx="12192000" cy="172387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/>
          <p:nvPr/>
        </p:nvPicPr>
        <p:blipFill>
          <a:blip r:embed="rId1"/>
          <a:stretch>
            <a:fillRect/>
          </a:stretch>
        </p:blipFill>
        <p:spPr>
          <a:xfrm>
            <a:off x="54610" y="6584950"/>
            <a:ext cx="708025" cy="2730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130" b="100000" l="0" r="39917">
                        <a14:foregroundMark x1="10187" y1="34463" x2="9563" y2="64407"/>
                        <a14:foregroundMark x1="18295" y1="11864" x2="16424" y2="37288"/>
                        <a14:foregroundMark x1="19751" y1="24294" x2="22453" y2="22599"/>
                        <a14:foregroundMark x1="13306" y1="20339" x2="14761" y2="25424"/>
                        <a14:foregroundMark x1="19335" y1="37288" x2="24532" y2="31638"/>
                        <a14:foregroundMark x1="28274" y1="31638" x2="28274" y2="45763"/>
                        <a14:foregroundMark x1="11850" y1="58192" x2="28690" y2="54237"/>
                        <a14:foregroundMark x1="11642" y1="48588" x2="26819" y2="45763"/>
                        <a14:foregroundMark x1="9563" y1="66102" x2="29730" y2="66667"/>
                        <a14:foregroundMark x1="28898" y1="55367" x2="27651" y2="61582"/>
                        <a14:foregroundMark x1="11227" y1="52542" x2="18295" y2="51977"/>
                        <a14:foregroundMark x1="20582" y1="61582" x2="25156" y2="58192"/>
                        <a14:foregroundMark x1="20166" y1="48588" x2="20166" y2="51412"/>
                        <a14:foregroundMark x1="13306" y1="74011" x2="18295" y2="82486"/>
                        <a14:foregroundMark x1="19751" y1="83616" x2="23909" y2="73446"/>
                      </a14:backgroundRemoval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>
            <a:off x="0" y="12700"/>
            <a:ext cx="1078865" cy="831850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414020" y="551815"/>
            <a:ext cx="140970" cy="121920"/>
            <a:chOff x="715963" y="600758"/>
            <a:chExt cx="2201410" cy="2201406"/>
          </a:xfrm>
        </p:grpSpPr>
        <p:sp>
          <p:nvSpPr>
            <p:cNvPr id="5" name="Freeform 20"/>
            <p:cNvSpPr/>
            <p:nvPr/>
          </p:nvSpPr>
          <p:spPr>
            <a:xfrm>
              <a:off x="715963" y="843713"/>
              <a:ext cx="349618" cy="1712535"/>
            </a:xfrm>
            <a:custGeom>
              <a:avLst/>
              <a:gdLst/>
              <a:ahLst/>
              <a:cxnLst>
                <a:cxn ang="0">
                  <a:pos x="349618" y="1122925"/>
                </a:cxn>
                <a:cxn ang="0">
                  <a:pos x="0" y="1712535"/>
                </a:cxn>
                <a:cxn ang="0">
                  <a:pos x="0" y="0"/>
                </a:cxn>
                <a:cxn ang="0">
                  <a:pos x="349618" y="1122925"/>
                </a:cxn>
              </a:cxnLst>
              <a:pathLst>
                <a:path w="118" h="578">
                  <a:moveTo>
                    <a:pt x="118" y="379"/>
                  </a:moveTo>
                  <a:lnTo>
                    <a:pt x="0" y="578"/>
                  </a:lnTo>
                  <a:lnTo>
                    <a:pt x="0" y="0"/>
                  </a:lnTo>
                  <a:lnTo>
                    <a:pt x="118" y="379"/>
                  </a:lnTo>
                  <a:close/>
                </a:path>
              </a:pathLst>
            </a:custGeom>
            <a:noFill/>
            <a:ln w="9525" cap="flat" cmpd="sng">
              <a:solidFill>
                <a:srgbClr val="FEF22A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6" name="Freeform 21"/>
            <p:cNvSpPr/>
            <p:nvPr/>
          </p:nvSpPr>
          <p:spPr>
            <a:xfrm>
              <a:off x="715963" y="600758"/>
              <a:ext cx="651830" cy="399987"/>
            </a:xfrm>
            <a:custGeom>
              <a:avLst/>
              <a:gdLst/>
              <a:ahLst/>
              <a:cxnLst>
                <a:cxn ang="0">
                  <a:pos x="651830" y="399987"/>
                </a:cxn>
                <a:cxn ang="0">
                  <a:pos x="0" y="242955"/>
                </a:cxn>
                <a:cxn ang="0">
                  <a:pos x="242954" y="0"/>
                </a:cxn>
                <a:cxn ang="0">
                  <a:pos x="651830" y="399987"/>
                </a:cxn>
              </a:cxnLst>
              <a:pathLst>
                <a:path w="220" h="135">
                  <a:moveTo>
                    <a:pt x="220" y="135"/>
                  </a:moveTo>
                  <a:lnTo>
                    <a:pt x="0" y="82"/>
                  </a:lnTo>
                  <a:lnTo>
                    <a:pt x="82" y="0"/>
                  </a:lnTo>
                  <a:lnTo>
                    <a:pt x="220" y="135"/>
                  </a:lnTo>
                  <a:close/>
                </a:path>
              </a:pathLst>
            </a:custGeom>
            <a:noFill/>
            <a:ln w="9525" cap="flat" cmpd="sng">
              <a:solidFill>
                <a:srgbClr val="5B3B87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7" name="Freeform 22"/>
            <p:cNvSpPr/>
            <p:nvPr/>
          </p:nvSpPr>
          <p:spPr>
            <a:xfrm>
              <a:off x="715963" y="1966637"/>
              <a:ext cx="349618" cy="835527"/>
            </a:xfrm>
            <a:custGeom>
              <a:avLst/>
              <a:gdLst/>
              <a:ahLst/>
              <a:cxnLst>
                <a:cxn ang="0">
                  <a:pos x="349618" y="0"/>
                </a:cxn>
                <a:cxn ang="0">
                  <a:pos x="242954" y="835527"/>
                </a:cxn>
                <a:cxn ang="0">
                  <a:pos x="0" y="589609"/>
                </a:cxn>
                <a:cxn ang="0">
                  <a:pos x="349618" y="0"/>
                </a:cxn>
              </a:cxnLst>
              <a:pathLst>
                <a:path w="118" h="282">
                  <a:moveTo>
                    <a:pt x="118" y="0"/>
                  </a:moveTo>
                  <a:lnTo>
                    <a:pt x="82" y="282"/>
                  </a:lnTo>
                  <a:lnTo>
                    <a:pt x="0" y="199"/>
                  </a:lnTo>
                  <a:lnTo>
                    <a:pt x="11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FD665B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8" name="Freeform 23"/>
            <p:cNvSpPr/>
            <p:nvPr/>
          </p:nvSpPr>
          <p:spPr>
            <a:xfrm>
              <a:off x="715963" y="843713"/>
              <a:ext cx="651830" cy="1122926"/>
            </a:xfrm>
            <a:custGeom>
              <a:avLst/>
              <a:gdLst/>
              <a:ahLst/>
              <a:cxnLst>
                <a:cxn ang="0">
                  <a:pos x="651830" y="157031"/>
                </a:cxn>
                <a:cxn ang="0">
                  <a:pos x="349617" y="1122926"/>
                </a:cxn>
                <a:cxn ang="0">
                  <a:pos x="0" y="0"/>
                </a:cxn>
                <a:cxn ang="0">
                  <a:pos x="651830" y="157031"/>
                </a:cxn>
              </a:cxnLst>
              <a:pathLst>
                <a:path w="220" h="379">
                  <a:moveTo>
                    <a:pt x="220" y="53"/>
                  </a:moveTo>
                  <a:lnTo>
                    <a:pt x="118" y="379"/>
                  </a:lnTo>
                  <a:lnTo>
                    <a:pt x="0" y="0"/>
                  </a:lnTo>
                  <a:lnTo>
                    <a:pt x="220" y="53"/>
                  </a:lnTo>
                  <a:close/>
                </a:path>
              </a:pathLst>
            </a:custGeom>
            <a:noFill/>
            <a:ln w="9525" cap="flat" cmpd="sng">
              <a:solidFill>
                <a:srgbClr val="A82878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10" name="Freeform 24"/>
            <p:cNvSpPr/>
            <p:nvPr/>
          </p:nvSpPr>
          <p:spPr>
            <a:xfrm>
              <a:off x="958918" y="1966637"/>
              <a:ext cx="948117" cy="835527"/>
            </a:xfrm>
            <a:custGeom>
              <a:avLst/>
              <a:gdLst/>
              <a:ahLst/>
              <a:cxnLst>
                <a:cxn ang="0">
                  <a:pos x="948117" y="373320"/>
                </a:cxn>
                <a:cxn ang="0">
                  <a:pos x="0" y="835527"/>
                </a:cxn>
                <a:cxn ang="0">
                  <a:pos x="106663" y="0"/>
                </a:cxn>
                <a:cxn ang="0">
                  <a:pos x="948117" y="373320"/>
                </a:cxn>
              </a:cxnLst>
              <a:pathLst>
                <a:path w="320" h="282">
                  <a:moveTo>
                    <a:pt x="320" y="126"/>
                  </a:moveTo>
                  <a:lnTo>
                    <a:pt x="0" y="282"/>
                  </a:lnTo>
                  <a:lnTo>
                    <a:pt x="36" y="0"/>
                  </a:lnTo>
                  <a:lnTo>
                    <a:pt x="320" y="126"/>
                  </a:lnTo>
                  <a:close/>
                </a:path>
              </a:pathLst>
            </a:custGeom>
            <a:noFill/>
            <a:ln w="9525" cap="flat" cmpd="sng">
              <a:solidFill>
                <a:srgbClr val="FEF22A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12" name="Freeform 25"/>
            <p:cNvSpPr/>
            <p:nvPr/>
          </p:nvSpPr>
          <p:spPr>
            <a:xfrm>
              <a:off x="958918" y="600758"/>
              <a:ext cx="1712536" cy="399987"/>
            </a:xfrm>
            <a:custGeom>
              <a:avLst/>
              <a:gdLst/>
              <a:ahLst/>
              <a:cxnLst>
                <a:cxn ang="0">
                  <a:pos x="408875" y="399987"/>
                </a:cxn>
                <a:cxn ang="0">
                  <a:pos x="0" y="0"/>
                </a:cxn>
                <a:cxn ang="0">
                  <a:pos x="1712536" y="0"/>
                </a:cxn>
                <a:cxn ang="0">
                  <a:pos x="408875" y="399987"/>
                </a:cxn>
              </a:cxnLst>
              <a:pathLst>
                <a:path w="578" h="135">
                  <a:moveTo>
                    <a:pt x="138" y="135"/>
                  </a:moveTo>
                  <a:lnTo>
                    <a:pt x="0" y="0"/>
                  </a:lnTo>
                  <a:lnTo>
                    <a:pt x="578" y="0"/>
                  </a:lnTo>
                  <a:lnTo>
                    <a:pt x="138" y="135"/>
                  </a:lnTo>
                  <a:close/>
                </a:path>
              </a:pathLst>
            </a:custGeom>
            <a:noFill/>
            <a:ln w="9525" cap="flat" cmpd="sng">
              <a:solidFill>
                <a:srgbClr val="79307A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13" name="Freeform 26"/>
            <p:cNvSpPr/>
            <p:nvPr/>
          </p:nvSpPr>
          <p:spPr>
            <a:xfrm>
              <a:off x="958918" y="2339957"/>
              <a:ext cx="1712536" cy="462207"/>
            </a:xfrm>
            <a:custGeom>
              <a:avLst/>
              <a:gdLst/>
              <a:ahLst/>
              <a:cxnLst>
                <a:cxn ang="0">
                  <a:pos x="948116" y="0"/>
                </a:cxn>
                <a:cxn ang="0">
                  <a:pos x="1712536" y="462207"/>
                </a:cxn>
                <a:cxn ang="0">
                  <a:pos x="0" y="462207"/>
                </a:cxn>
                <a:cxn ang="0">
                  <a:pos x="948116" y="0"/>
                </a:cxn>
              </a:cxnLst>
              <a:pathLst>
                <a:path w="578" h="156">
                  <a:moveTo>
                    <a:pt x="320" y="0"/>
                  </a:moveTo>
                  <a:lnTo>
                    <a:pt x="578" y="156"/>
                  </a:lnTo>
                  <a:lnTo>
                    <a:pt x="0" y="156"/>
                  </a:lnTo>
                  <a:lnTo>
                    <a:pt x="32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FA8538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14" name="Freeform 27"/>
            <p:cNvSpPr/>
            <p:nvPr/>
          </p:nvSpPr>
          <p:spPr>
            <a:xfrm>
              <a:off x="1367793" y="600758"/>
              <a:ext cx="1303661" cy="805899"/>
            </a:xfrm>
            <a:custGeom>
              <a:avLst/>
              <a:gdLst/>
              <a:ahLst/>
              <a:cxnLst>
                <a:cxn ang="0">
                  <a:pos x="1303661" y="0"/>
                </a:cxn>
                <a:cxn ang="0">
                  <a:pos x="897748" y="805899"/>
                </a:cxn>
                <a:cxn ang="0">
                  <a:pos x="0" y="399986"/>
                </a:cxn>
                <a:cxn ang="0">
                  <a:pos x="1303661" y="0"/>
                </a:cxn>
              </a:cxnLst>
              <a:pathLst>
                <a:path w="440" h="272">
                  <a:moveTo>
                    <a:pt x="440" y="0"/>
                  </a:moveTo>
                  <a:lnTo>
                    <a:pt x="303" y="272"/>
                  </a:lnTo>
                  <a:lnTo>
                    <a:pt x="0" y="135"/>
                  </a:lnTo>
                  <a:lnTo>
                    <a:pt x="44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82878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15" name="Freeform 28"/>
            <p:cNvSpPr/>
            <p:nvPr/>
          </p:nvSpPr>
          <p:spPr>
            <a:xfrm>
              <a:off x="2265543" y="843713"/>
              <a:ext cx="651830" cy="1712535"/>
            </a:xfrm>
            <a:custGeom>
              <a:avLst/>
              <a:gdLst/>
              <a:ahLst/>
              <a:cxnLst>
                <a:cxn ang="0">
                  <a:pos x="651830" y="0"/>
                </a:cxn>
                <a:cxn ang="0">
                  <a:pos x="651830" y="1712535"/>
                </a:cxn>
                <a:cxn ang="0">
                  <a:pos x="0" y="562944"/>
                </a:cxn>
                <a:cxn ang="0">
                  <a:pos x="651830" y="0"/>
                </a:cxn>
              </a:cxnLst>
              <a:pathLst>
                <a:path w="220" h="578">
                  <a:moveTo>
                    <a:pt x="220" y="0"/>
                  </a:moveTo>
                  <a:lnTo>
                    <a:pt x="220" y="578"/>
                  </a:lnTo>
                  <a:lnTo>
                    <a:pt x="0" y="190"/>
                  </a:lnTo>
                  <a:lnTo>
                    <a:pt x="22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F1286A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16" name="Freeform 29"/>
            <p:cNvSpPr/>
            <p:nvPr/>
          </p:nvSpPr>
          <p:spPr>
            <a:xfrm>
              <a:off x="1907035" y="2339957"/>
              <a:ext cx="1010338" cy="462207"/>
            </a:xfrm>
            <a:custGeom>
              <a:avLst/>
              <a:gdLst/>
              <a:ahLst/>
              <a:cxnLst>
                <a:cxn ang="0">
                  <a:pos x="1010338" y="216289"/>
                </a:cxn>
                <a:cxn ang="0">
                  <a:pos x="0" y="0"/>
                </a:cxn>
                <a:cxn ang="0">
                  <a:pos x="764419" y="462207"/>
                </a:cxn>
                <a:cxn ang="0">
                  <a:pos x="1010338" y="216289"/>
                </a:cxn>
              </a:cxnLst>
              <a:pathLst>
                <a:path w="341" h="156">
                  <a:moveTo>
                    <a:pt x="341" y="73"/>
                  </a:moveTo>
                  <a:lnTo>
                    <a:pt x="0" y="0"/>
                  </a:lnTo>
                  <a:lnTo>
                    <a:pt x="258" y="156"/>
                  </a:lnTo>
                  <a:lnTo>
                    <a:pt x="341" y="73"/>
                  </a:lnTo>
                  <a:close/>
                </a:path>
              </a:pathLst>
            </a:custGeom>
            <a:noFill/>
            <a:ln w="9525" cap="flat" cmpd="sng">
              <a:solidFill>
                <a:srgbClr val="FD665B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17" name="Freeform 30"/>
            <p:cNvSpPr/>
            <p:nvPr/>
          </p:nvSpPr>
          <p:spPr>
            <a:xfrm>
              <a:off x="1065581" y="1406657"/>
              <a:ext cx="1199961" cy="933303"/>
            </a:xfrm>
            <a:custGeom>
              <a:avLst/>
              <a:gdLst/>
              <a:ahLst/>
              <a:cxnLst>
                <a:cxn ang="0">
                  <a:pos x="1199961" y="0"/>
                </a:cxn>
                <a:cxn ang="0">
                  <a:pos x="0" y="559981"/>
                </a:cxn>
                <a:cxn ang="0">
                  <a:pos x="841454" y="933303"/>
                </a:cxn>
                <a:cxn ang="0">
                  <a:pos x="1199961" y="0"/>
                </a:cxn>
              </a:cxnLst>
              <a:pathLst>
                <a:path w="405" h="315">
                  <a:moveTo>
                    <a:pt x="405" y="0"/>
                  </a:moveTo>
                  <a:lnTo>
                    <a:pt x="0" y="189"/>
                  </a:lnTo>
                  <a:lnTo>
                    <a:pt x="284" y="315"/>
                  </a:lnTo>
                  <a:lnTo>
                    <a:pt x="40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FA8538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18" name="Freeform 31"/>
            <p:cNvSpPr/>
            <p:nvPr/>
          </p:nvSpPr>
          <p:spPr>
            <a:xfrm>
              <a:off x="1907035" y="1406657"/>
              <a:ext cx="1010338" cy="1149591"/>
            </a:xfrm>
            <a:custGeom>
              <a:avLst/>
              <a:gdLst/>
              <a:ahLst/>
              <a:cxnLst>
                <a:cxn ang="0">
                  <a:pos x="358507" y="0"/>
                </a:cxn>
                <a:cxn ang="0">
                  <a:pos x="1010338" y="1149591"/>
                </a:cxn>
                <a:cxn ang="0">
                  <a:pos x="0" y="933301"/>
                </a:cxn>
                <a:cxn ang="0">
                  <a:pos x="358507" y="0"/>
                </a:cxn>
              </a:cxnLst>
              <a:pathLst>
                <a:path w="341" h="388">
                  <a:moveTo>
                    <a:pt x="121" y="0"/>
                  </a:moveTo>
                  <a:lnTo>
                    <a:pt x="341" y="388"/>
                  </a:lnTo>
                  <a:lnTo>
                    <a:pt x="0" y="315"/>
                  </a:lnTo>
                  <a:lnTo>
                    <a:pt x="12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FD3F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19" name="Freeform 32"/>
            <p:cNvSpPr/>
            <p:nvPr/>
          </p:nvSpPr>
          <p:spPr>
            <a:xfrm>
              <a:off x="2265543" y="600758"/>
              <a:ext cx="651830" cy="805899"/>
            </a:xfrm>
            <a:custGeom>
              <a:avLst/>
              <a:gdLst/>
              <a:ahLst/>
              <a:cxnLst>
                <a:cxn ang="0">
                  <a:pos x="405912" y="0"/>
                </a:cxn>
                <a:cxn ang="0">
                  <a:pos x="651830" y="242954"/>
                </a:cxn>
                <a:cxn ang="0">
                  <a:pos x="0" y="805899"/>
                </a:cxn>
                <a:cxn ang="0">
                  <a:pos x="405912" y="0"/>
                </a:cxn>
              </a:cxnLst>
              <a:pathLst>
                <a:path w="220" h="272">
                  <a:moveTo>
                    <a:pt x="137" y="0"/>
                  </a:moveTo>
                  <a:lnTo>
                    <a:pt x="220" y="82"/>
                  </a:lnTo>
                  <a:lnTo>
                    <a:pt x="0" y="272"/>
                  </a:lnTo>
                  <a:lnTo>
                    <a:pt x="13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02579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22" name="Freeform 33"/>
            <p:cNvSpPr/>
            <p:nvPr/>
          </p:nvSpPr>
          <p:spPr>
            <a:xfrm>
              <a:off x="1065581" y="1000744"/>
              <a:ext cx="1199961" cy="965893"/>
            </a:xfrm>
            <a:custGeom>
              <a:avLst/>
              <a:gdLst/>
              <a:ahLst/>
              <a:cxnLst>
                <a:cxn ang="0">
                  <a:pos x="1199961" y="405912"/>
                </a:cxn>
                <a:cxn ang="0">
                  <a:pos x="302212" y="0"/>
                </a:cxn>
                <a:cxn ang="0">
                  <a:pos x="0" y="965893"/>
                </a:cxn>
                <a:cxn ang="0">
                  <a:pos x="1199961" y="405912"/>
                </a:cxn>
              </a:cxnLst>
              <a:pathLst>
                <a:path w="405" h="326">
                  <a:moveTo>
                    <a:pt x="405" y="137"/>
                  </a:moveTo>
                  <a:lnTo>
                    <a:pt x="102" y="0"/>
                  </a:lnTo>
                  <a:lnTo>
                    <a:pt x="0" y="326"/>
                  </a:lnTo>
                  <a:lnTo>
                    <a:pt x="405" y="137"/>
                  </a:lnTo>
                  <a:close/>
                </a:path>
              </a:pathLst>
            </a:custGeom>
            <a:noFill/>
            <a:ln w="9525" cap="flat" cmpd="sng">
              <a:solidFill>
                <a:srgbClr val="E02579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</p:grpSp>
      <p:sp>
        <p:nvSpPr>
          <p:cNvPr id="27" name="文本框 26"/>
          <p:cNvSpPr txBox="1"/>
          <p:nvPr/>
        </p:nvSpPr>
        <p:spPr>
          <a:xfrm>
            <a:off x="1241425" y="198120"/>
            <a:ext cx="924814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400" b="1" dirty="0" smtClean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31. </a:t>
            </a:r>
            <a:r>
              <a:rPr lang="zh-CN" altLang="en-US" sz="2400" b="1" dirty="0" smtClean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态度、基调</a:t>
            </a:r>
            <a:r>
              <a:rPr lang="en-US" altLang="zh-CN" sz="2400" b="1" dirty="0" smtClean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 attitude  ; tone </a:t>
            </a:r>
            <a:r>
              <a:rPr lang="en-US" altLang="zh-CN" sz="24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---</a:t>
            </a:r>
            <a:r>
              <a:rPr lang="zh-CN" altLang="en-US" sz="24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贬义</a:t>
            </a:r>
            <a:endParaRPr lang="zh-CN" altLang="en-US" sz="2400" b="1" dirty="0" smtClean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ea"/>
            </a:endParaRPr>
          </a:p>
        </p:txBody>
      </p:sp>
      <p:sp>
        <p:nvSpPr>
          <p:cNvPr id="11272" name="AutoShape 36"/>
          <p:cNvSpPr/>
          <p:nvPr>
            <p:custDataLst>
              <p:tags r:id="rId4"/>
            </p:custDataLst>
          </p:nvPr>
        </p:nvSpPr>
        <p:spPr>
          <a:xfrm>
            <a:off x="111125" y="826135"/>
            <a:ext cx="12004675" cy="5765165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FFFFFF"/>
              </a:gs>
              <a:gs pos="100000">
                <a:srgbClr val="FBFBBB">
                  <a:alpha val="89999"/>
                </a:srgbClr>
              </a:gs>
            </a:gsLst>
            <a:lin ang="0" scaled="1"/>
            <a:tileRect/>
          </a:gradFill>
          <a:ln w="9525" cap="flat" cmpd="sng">
            <a:solidFill>
              <a:srgbClr val="C0C0C0"/>
            </a:solidFill>
            <a:prstDash val="solid"/>
            <a:headEnd type="none" w="med" len="med"/>
            <a:tailEnd type="none" w="med" len="med"/>
          </a:ln>
          <a:effectLst>
            <a:prstShdw prst="shdw13" dist="53882" dir="13499999">
              <a:srgbClr val="F5B363">
                <a:alpha val="50000"/>
              </a:srgbClr>
            </a:prstShdw>
          </a:effectLst>
        </p:spPr>
        <p:txBody>
          <a:bodyPr wrap="none" anchor="ctr"/>
          <a:p>
            <a:pPr algn="l"/>
            <a:endParaRPr lang="zh-CN" altLang="en-US" sz="20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9" name="图片 8"/>
          <p:cNvPicPr/>
          <p:nvPr/>
        </p:nvPicPr>
        <p:blipFill>
          <a:blip r:embed="rId5"/>
          <a:stretch>
            <a:fillRect/>
          </a:stretch>
        </p:blipFill>
        <p:spPr>
          <a:xfrm>
            <a:off x="10135870" y="5061585"/>
            <a:ext cx="2321560" cy="190373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969515" y="6146366"/>
            <a:ext cx="520050" cy="819282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 flipH="1">
            <a:off x="-60325" y="5960745"/>
            <a:ext cx="1266190" cy="773430"/>
          </a:xfrm>
          <a:prstGeom prst="rect">
            <a:avLst/>
          </a:prstGeom>
        </p:spPr>
      </p:pic>
      <p:pic>
        <p:nvPicPr>
          <p:cNvPr id="34" name="图片 33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46455" y="1134110"/>
            <a:ext cx="11071225" cy="5226685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32" name="图片 31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56565" y="1134110"/>
            <a:ext cx="11411585" cy="5191760"/>
          </a:xfrm>
          <a:prstGeom prst="rect">
            <a:avLst/>
          </a:prstGeom>
          <a:solidFill>
            <a:schemeClr val="bg1"/>
          </a:solidFill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0" name="直接连接符 19"/>
          <p:cNvCxnSpPr/>
          <p:nvPr/>
        </p:nvCxnSpPr>
        <p:spPr>
          <a:xfrm>
            <a:off x="512860" y="688340"/>
            <a:ext cx="10972825" cy="0"/>
          </a:xfrm>
          <a:prstGeom prst="line">
            <a:avLst/>
          </a:prstGeom>
          <a:ln>
            <a:gradFill>
              <a:gsLst>
                <a:gs pos="0">
                  <a:srgbClr val="400040"/>
                </a:gs>
                <a:gs pos="32000">
                  <a:srgbClr val="8F0040"/>
                </a:gs>
                <a:gs pos="63000">
                  <a:srgbClr val="F27300"/>
                </a:gs>
                <a:gs pos="100000">
                  <a:srgbClr val="FFBF00"/>
                </a:gs>
              </a:gsLst>
              <a:lin ang="10800000" scaled="0"/>
            </a:gradFill>
          </a:ln>
        </p:spPr>
        <p:style>
          <a:lnRef idx="1">
            <a:srgbClr val="5B9BD5"/>
          </a:lnRef>
          <a:fillRef idx="0">
            <a:srgbClr val="5B9BD5"/>
          </a:fillRef>
          <a:effectRef idx="0">
            <a:srgbClr val="5B9BD5"/>
          </a:effectRef>
          <a:fontRef idx="minor">
            <a:sysClr val="windowText" lastClr="000000"/>
          </a:fontRef>
        </p:style>
      </p:cxnSp>
      <p:sp>
        <p:nvSpPr>
          <p:cNvPr id="25" name="矩形 24"/>
          <p:cNvSpPr/>
          <p:nvPr/>
        </p:nvSpPr>
        <p:spPr>
          <a:xfrm>
            <a:off x="0" y="6685613"/>
            <a:ext cx="12192000" cy="172387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/>
          <p:nvPr/>
        </p:nvPicPr>
        <p:blipFill>
          <a:blip r:embed="rId1"/>
          <a:stretch>
            <a:fillRect/>
          </a:stretch>
        </p:blipFill>
        <p:spPr>
          <a:xfrm>
            <a:off x="54610" y="6584950"/>
            <a:ext cx="708025" cy="2730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130" b="100000" l="0" r="39917">
                        <a14:foregroundMark x1="10187" y1="34463" x2="9563" y2="64407"/>
                        <a14:foregroundMark x1="18295" y1="11864" x2="16424" y2="37288"/>
                        <a14:foregroundMark x1="19751" y1="24294" x2="22453" y2="22599"/>
                        <a14:foregroundMark x1="13306" y1="20339" x2="14761" y2="25424"/>
                        <a14:foregroundMark x1="19335" y1="37288" x2="24532" y2="31638"/>
                        <a14:foregroundMark x1="28274" y1="31638" x2="28274" y2="45763"/>
                        <a14:foregroundMark x1="11850" y1="58192" x2="28690" y2="54237"/>
                        <a14:foregroundMark x1="11642" y1="48588" x2="26819" y2="45763"/>
                        <a14:foregroundMark x1="9563" y1="66102" x2="29730" y2="66667"/>
                        <a14:foregroundMark x1="28898" y1="55367" x2="27651" y2="61582"/>
                        <a14:foregroundMark x1="11227" y1="52542" x2="18295" y2="51977"/>
                        <a14:foregroundMark x1="20582" y1="61582" x2="25156" y2="58192"/>
                        <a14:foregroundMark x1="20166" y1="48588" x2="20166" y2="51412"/>
                        <a14:foregroundMark x1="13306" y1="74011" x2="18295" y2="82486"/>
                        <a14:foregroundMark x1="19751" y1="83616" x2="23909" y2="73446"/>
                      </a14:backgroundRemoval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>
            <a:off x="0" y="12700"/>
            <a:ext cx="1078865" cy="831850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414020" y="551815"/>
            <a:ext cx="140970" cy="121920"/>
            <a:chOff x="715963" y="600758"/>
            <a:chExt cx="2201410" cy="2201406"/>
          </a:xfrm>
        </p:grpSpPr>
        <p:sp>
          <p:nvSpPr>
            <p:cNvPr id="5" name="Freeform 20"/>
            <p:cNvSpPr/>
            <p:nvPr/>
          </p:nvSpPr>
          <p:spPr>
            <a:xfrm>
              <a:off x="715963" y="843713"/>
              <a:ext cx="349618" cy="1712535"/>
            </a:xfrm>
            <a:custGeom>
              <a:avLst/>
              <a:gdLst/>
              <a:ahLst/>
              <a:cxnLst>
                <a:cxn ang="0">
                  <a:pos x="349618" y="1122925"/>
                </a:cxn>
                <a:cxn ang="0">
                  <a:pos x="0" y="1712535"/>
                </a:cxn>
                <a:cxn ang="0">
                  <a:pos x="0" y="0"/>
                </a:cxn>
                <a:cxn ang="0">
                  <a:pos x="349618" y="1122925"/>
                </a:cxn>
              </a:cxnLst>
              <a:pathLst>
                <a:path w="118" h="578">
                  <a:moveTo>
                    <a:pt x="118" y="379"/>
                  </a:moveTo>
                  <a:lnTo>
                    <a:pt x="0" y="578"/>
                  </a:lnTo>
                  <a:lnTo>
                    <a:pt x="0" y="0"/>
                  </a:lnTo>
                  <a:lnTo>
                    <a:pt x="118" y="379"/>
                  </a:lnTo>
                  <a:close/>
                </a:path>
              </a:pathLst>
            </a:custGeom>
            <a:noFill/>
            <a:ln w="9525" cap="flat" cmpd="sng">
              <a:solidFill>
                <a:srgbClr val="FEF22A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6" name="Freeform 21"/>
            <p:cNvSpPr/>
            <p:nvPr/>
          </p:nvSpPr>
          <p:spPr>
            <a:xfrm>
              <a:off x="715963" y="600758"/>
              <a:ext cx="651830" cy="399987"/>
            </a:xfrm>
            <a:custGeom>
              <a:avLst/>
              <a:gdLst/>
              <a:ahLst/>
              <a:cxnLst>
                <a:cxn ang="0">
                  <a:pos x="651830" y="399987"/>
                </a:cxn>
                <a:cxn ang="0">
                  <a:pos x="0" y="242955"/>
                </a:cxn>
                <a:cxn ang="0">
                  <a:pos x="242954" y="0"/>
                </a:cxn>
                <a:cxn ang="0">
                  <a:pos x="651830" y="399987"/>
                </a:cxn>
              </a:cxnLst>
              <a:pathLst>
                <a:path w="220" h="135">
                  <a:moveTo>
                    <a:pt x="220" y="135"/>
                  </a:moveTo>
                  <a:lnTo>
                    <a:pt x="0" y="82"/>
                  </a:lnTo>
                  <a:lnTo>
                    <a:pt x="82" y="0"/>
                  </a:lnTo>
                  <a:lnTo>
                    <a:pt x="220" y="135"/>
                  </a:lnTo>
                  <a:close/>
                </a:path>
              </a:pathLst>
            </a:custGeom>
            <a:noFill/>
            <a:ln w="9525" cap="flat" cmpd="sng">
              <a:solidFill>
                <a:srgbClr val="5B3B87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7" name="Freeform 22"/>
            <p:cNvSpPr/>
            <p:nvPr/>
          </p:nvSpPr>
          <p:spPr>
            <a:xfrm>
              <a:off x="715963" y="1966637"/>
              <a:ext cx="349618" cy="835527"/>
            </a:xfrm>
            <a:custGeom>
              <a:avLst/>
              <a:gdLst/>
              <a:ahLst/>
              <a:cxnLst>
                <a:cxn ang="0">
                  <a:pos x="349618" y="0"/>
                </a:cxn>
                <a:cxn ang="0">
                  <a:pos x="242954" y="835527"/>
                </a:cxn>
                <a:cxn ang="0">
                  <a:pos x="0" y="589609"/>
                </a:cxn>
                <a:cxn ang="0">
                  <a:pos x="349618" y="0"/>
                </a:cxn>
              </a:cxnLst>
              <a:pathLst>
                <a:path w="118" h="282">
                  <a:moveTo>
                    <a:pt x="118" y="0"/>
                  </a:moveTo>
                  <a:lnTo>
                    <a:pt x="82" y="282"/>
                  </a:lnTo>
                  <a:lnTo>
                    <a:pt x="0" y="199"/>
                  </a:lnTo>
                  <a:lnTo>
                    <a:pt x="11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FD665B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8" name="Freeform 23"/>
            <p:cNvSpPr/>
            <p:nvPr/>
          </p:nvSpPr>
          <p:spPr>
            <a:xfrm>
              <a:off x="715963" y="843713"/>
              <a:ext cx="651830" cy="1122926"/>
            </a:xfrm>
            <a:custGeom>
              <a:avLst/>
              <a:gdLst/>
              <a:ahLst/>
              <a:cxnLst>
                <a:cxn ang="0">
                  <a:pos x="651830" y="157031"/>
                </a:cxn>
                <a:cxn ang="0">
                  <a:pos x="349617" y="1122926"/>
                </a:cxn>
                <a:cxn ang="0">
                  <a:pos x="0" y="0"/>
                </a:cxn>
                <a:cxn ang="0">
                  <a:pos x="651830" y="157031"/>
                </a:cxn>
              </a:cxnLst>
              <a:pathLst>
                <a:path w="220" h="379">
                  <a:moveTo>
                    <a:pt x="220" y="53"/>
                  </a:moveTo>
                  <a:lnTo>
                    <a:pt x="118" y="379"/>
                  </a:lnTo>
                  <a:lnTo>
                    <a:pt x="0" y="0"/>
                  </a:lnTo>
                  <a:lnTo>
                    <a:pt x="220" y="53"/>
                  </a:lnTo>
                  <a:close/>
                </a:path>
              </a:pathLst>
            </a:custGeom>
            <a:noFill/>
            <a:ln w="9525" cap="flat" cmpd="sng">
              <a:solidFill>
                <a:srgbClr val="A82878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10" name="Freeform 24"/>
            <p:cNvSpPr/>
            <p:nvPr/>
          </p:nvSpPr>
          <p:spPr>
            <a:xfrm>
              <a:off x="958918" y="1966637"/>
              <a:ext cx="948117" cy="835527"/>
            </a:xfrm>
            <a:custGeom>
              <a:avLst/>
              <a:gdLst/>
              <a:ahLst/>
              <a:cxnLst>
                <a:cxn ang="0">
                  <a:pos x="948117" y="373320"/>
                </a:cxn>
                <a:cxn ang="0">
                  <a:pos x="0" y="835527"/>
                </a:cxn>
                <a:cxn ang="0">
                  <a:pos x="106663" y="0"/>
                </a:cxn>
                <a:cxn ang="0">
                  <a:pos x="948117" y="373320"/>
                </a:cxn>
              </a:cxnLst>
              <a:pathLst>
                <a:path w="320" h="282">
                  <a:moveTo>
                    <a:pt x="320" y="126"/>
                  </a:moveTo>
                  <a:lnTo>
                    <a:pt x="0" y="282"/>
                  </a:lnTo>
                  <a:lnTo>
                    <a:pt x="36" y="0"/>
                  </a:lnTo>
                  <a:lnTo>
                    <a:pt x="320" y="126"/>
                  </a:lnTo>
                  <a:close/>
                </a:path>
              </a:pathLst>
            </a:custGeom>
            <a:noFill/>
            <a:ln w="9525" cap="flat" cmpd="sng">
              <a:solidFill>
                <a:srgbClr val="FEF22A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12" name="Freeform 25"/>
            <p:cNvSpPr/>
            <p:nvPr/>
          </p:nvSpPr>
          <p:spPr>
            <a:xfrm>
              <a:off x="958918" y="600758"/>
              <a:ext cx="1712536" cy="399987"/>
            </a:xfrm>
            <a:custGeom>
              <a:avLst/>
              <a:gdLst/>
              <a:ahLst/>
              <a:cxnLst>
                <a:cxn ang="0">
                  <a:pos x="408875" y="399987"/>
                </a:cxn>
                <a:cxn ang="0">
                  <a:pos x="0" y="0"/>
                </a:cxn>
                <a:cxn ang="0">
                  <a:pos x="1712536" y="0"/>
                </a:cxn>
                <a:cxn ang="0">
                  <a:pos x="408875" y="399987"/>
                </a:cxn>
              </a:cxnLst>
              <a:pathLst>
                <a:path w="578" h="135">
                  <a:moveTo>
                    <a:pt x="138" y="135"/>
                  </a:moveTo>
                  <a:lnTo>
                    <a:pt x="0" y="0"/>
                  </a:lnTo>
                  <a:lnTo>
                    <a:pt x="578" y="0"/>
                  </a:lnTo>
                  <a:lnTo>
                    <a:pt x="138" y="135"/>
                  </a:lnTo>
                  <a:close/>
                </a:path>
              </a:pathLst>
            </a:custGeom>
            <a:noFill/>
            <a:ln w="9525" cap="flat" cmpd="sng">
              <a:solidFill>
                <a:srgbClr val="79307A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13" name="Freeform 26"/>
            <p:cNvSpPr/>
            <p:nvPr/>
          </p:nvSpPr>
          <p:spPr>
            <a:xfrm>
              <a:off x="958918" y="2339957"/>
              <a:ext cx="1712536" cy="462207"/>
            </a:xfrm>
            <a:custGeom>
              <a:avLst/>
              <a:gdLst/>
              <a:ahLst/>
              <a:cxnLst>
                <a:cxn ang="0">
                  <a:pos x="948116" y="0"/>
                </a:cxn>
                <a:cxn ang="0">
                  <a:pos x="1712536" y="462207"/>
                </a:cxn>
                <a:cxn ang="0">
                  <a:pos x="0" y="462207"/>
                </a:cxn>
                <a:cxn ang="0">
                  <a:pos x="948116" y="0"/>
                </a:cxn>
              </a:cxnLst>
              <a:pathLst>
                <a:path w="578" h="156">
                  <a:moveTo>
                    <a:pt x="320" y="0"/>
                  </a:moveTo>
                  <a:lnTo>
                    <a:pt x="578" y="156"/>
                  </a:lnTo>
                  <a:lnTo>
                    <a:pt x="0" y="156"/>
                  </a:lnTo>
                  <a:lnTo>
                    <a:pt x="32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FA8538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14" name="Freeform 27"/>
            <p:cNvSpPr/>
            <p:nvPr/>
          </p:nvSpPr>
          <p:spPr>
            <a:xfrm>
              <a:off x="1367793" y="600758"/>
              <a:ext cx="1303661" cy="805899"/>
            </a:xfrm>
            <a:custGeom>
              <a:avLst/>
              <a:gdLst/>
              <a:ahLst/>
              <a:cxnLst>
                <a:cxn ang="0">
                  <a:pos x="1303661" y="0"/>
                </a:cxn>
                <a:cxn ang="0">
                  <a:pos x="897748" y="805899"/>
                </a:cxn>
                <a:cxn ang="0">
                  <a:pos x="0" y="399986"/>
                </a:cxn>
                <a:cxn ang="0">
                  <a:pos x="1303661" y="0"/>
                </a:cxn>
              </a:cxnLst>
              <a:pathLst>
                <a:path w="440" h="272">
                  <a:moveTo>
                    <a:pt x="440" y="0"/>
                  </a:moveTo>
                  <a:lnTo>
                    <a:pt x="303" y="272"/>
                  </a:lnTo>
                  <a:lnTo>
                    <a:pt x="0" y="135"/>
                  </a:lnTo>
                  <a:lnTo>
                    <a:pt x="44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82878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15" name="Freeform 28"/>
            <p:cNvSpPr/>
            <p:nvPr/>
          </p:nvSpPr>
          <p:spPr>
            <a:xfrm>
              <a:off x="2265543" y="843713"/>
              <a:ext cx="651830" cy="1712535"/>
            </a:xfrm>
            <a:custGeom>
              <a:avLst/>
              <a:gdLst/>
              <a:ahLst/>
              <a:cxnLst>
                <a:cxn ang="0">
                  <a:pos x="651830" y="0"/>
                </a:cxn>
                <a:cxn ang="0">
                  <a:pos x="651830" y="1712535"/>
                </a:cxn>
                <a:cxn ang="0">
                  <a:pos x="0" y="562944"/>
                </a:cxn>
                <a:cxn ang="0">
                  <a:pos x="651830" y="0"/>
                </a:cxn>
              </a:cxnLst>
              <a:pathLst>
                <a:path w="220" h="578">
                  <a:moveTo>
                    <a:pt x="220" y="0"/>
                  </a:moveTo>
                  <a:lnTo>
                    <a:pt x="220" y="578"/>
                  </a:lnTo>
                  <a:lnTo>
                    <a:pt x="0" y="190"/>
                  </a:lnTo>
                  <a:lnTo>
                    <a:pt x="22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F1286A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16" name="Freeform 29"/>
            <p:cNvSpPr/>
            <p:nvPr/>
          </p:nvSpPr>
          <p:spPr>
            <a:xfrm>
              <a:off x="1907035" y="2339957"/>
              <a:ext cx="1010338" cy="462207"/>
            </a:xfrm>
            <a:custGeom>
              <a:avLst/>
              <a:gdLst/>
              <a:ahLst/>
              <a:cxnLst>
                <a:cxn ang="0">
                  <a:pos x="1010338" y="216289"/>
                </a:cxn>
                <a:cxn ang="0">
                  <a:pos x="0" y="0"/>
                </a:cxn>
                <a:cxn ang="0">
                  <a:pos x="764419" y="462207"/>
                </a:cxn>
                <a:cxn ang="0">
                  <a:pos x="1010338" y="216289"/>
                </a:cxn>
              </a:cxnLst>
              <a:pathLst>
                <a:path w="341" h="156">
                  <a:moveTo>
                    <a:pt x="341" y="73"/>
                  </a:moveTo>
                  <a:lnTo>
                    <a:pt x="0" y="0"/>
                  </a:lnTo>
                  <a:lnTo>
                    <a:pt x="258" y="156"/>
                  </a:lnTo>
                  <a:lnTo>
                    <a:pt x="341" y="73"/>
                  </a:lnTo>
                  <a:close/>
                </a:path>
              </a:pathLst>
            </a:custGeom>
            <a:noFill/>
            <a:ln w="9525" cap="flat" cmpd="sng">
              <a:solidFill>
                <a:srgbClr val="FD665B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17" name="Freeform 30"/>
            <p:cNvSpPr/>
            <p:nvPr/>
          </p:nvSpPr>
          <p:spPr>
            <a:xfrm>
              <a:off x="1065581" y="1406657"/>
              <a:ext cx="1199961" cy="933303"/>
            </a:xfrm>
            <a:custGeom>
              <a:avLst/>
              <a:gdLst/>
              <a:ahLst/>
              <a:cxnLst>
                <a:cxn ang="0">
                  <a:pos x="1199961" y="0"/>
                </a:cxn>
                <a:cxn ang="0">
                  <a:pos x="0" y="559981"/>
                </a:cxn>
                <a:cxn ang="0">
                  <a:pos x="841454" y="933303"/>
                </a:cxn>
                <a:cxn ang="0">
                  <a:pos x="1199961" y="0"/>
                </a:cxn>
              </a:cxnLst>
              <a:pathLst>
                <a:path w="405" h="315">
                  <a:moveTo>
                    <a:pt x="405" y="0"/>
                  </a:moveTo>
                  <a:lnTo>
                    <a:pt x="0" y="189"/>
                  </a:lnTo>
                  <a:lnTo>
                    <a:pt x="284" y="315"/>
                  </a:lnTo>
                  <a:lnTo>
                    <a:pt x="40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FA8538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18" name="Freeform 31"/>
            <p:cNvSpPr/>
            <p:nvPr/>
          </p:nvSpPr>
          <p:spPr>
            <a:xfrm>
              <a:off x="1907035" y="1406657"/>
              <a:ext cx="1010338" cy="1149591"/>
            </a:xfrm>
            <a:custGeom>
              <a:avLst/>
              <a:gdLst/>
              <a:ahLst/>
              <a:cxnLst>
                <a:cxn ang="0">
                  <a:pos x="358507" y="0"/>
                </a:cxn>
                <a:cxn ang="0">
                  <a:pos x="1010338" y="1149591"/>
                </a:cxn>
                <a:cxn ang="0">
                  <a:pos x="0" y="933301"/>
                </a:cxn>
                <a:cxn ang="0">
                  <a:pos x="358507" y="0"/>
                </a:cxn>
              </a:cxnLst>
              <a:pathLst>
                <a:path w="341" h="388">
                  <a:moveTo>
                    <a:pt x="121" y="0"/>
                  </a:moveTo>
                  <a:lnTo>
                    <a:pt x="341" y="388"/>
                  </a:lnTo>
                  <a:lnTo>
                    <a:pt x="0" y="315"/>
                  </a:lnTo>
                  <a:lnTo>
                    <a:pt x="12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FD3F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19" name="Freeform 32"/>
            <p:cNvSpPr/>
            <p:nvPr/>
          </p:nvSpPr>
          <p:spPr>
            <a:xfrm>
              <a:off x="2265543" y="600758"/>
              <a:ext cx="651830" cy="805899"/>
            </a:xfrm>
            <a:custGeom>
              <a:avLst/>
              <a:gdLst/>
              <a:ahLst/>
              <a:cxnLst>
                <a:cxn ang="0">
                  <a:pos x="405912" y="0"/>
                </a:cxn>
                <a:cxn ang="0">
                  <a:pos x="651830" y="242954"/>
                </a:cxn>
                <a:cxn ang="0">
                  <a:pos x="0" y="805899"/>
                </a:cxn>
                <a:cxn ang="0">
                  <a:pos x="405912" y="0"/>
                </a:cxn>
              </a:cxnLst>
              <a:pathLst>
                <a:path w="220" h="272">
                  <a:moveTo>
                    <a:pt x="137" y="0"/>
                  </a:moveTo>
                  <a:lnTo>
                    <a:pt x="220" y="82"/>
                  </a:lnTo>
                  <a:lnTo>
                    <a:pt x="0" y="272"/>
                  </a:lnTo>
                  <a:lnTo>
                    <a:pt x="13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02579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22" name="Freeform 33"/>
            <p:cNvSpPr/>
            <p:nvPr/>
          </p:nvSpPr>
          <p:spPr>
            <a:xfrm>
              <a:off x="1065581" y="1000744"/>
              <a:ext cx="1199961" cy="965893"/>
            </a:xfrm>
            <a:custGeom>
              <a:avLst/>
              <a:gdLst/>
              <a:ahLst/>
              <a:cxnLst>
                <a:cxn ang="0">
                  <a:pos x="1199961" y="405912"/>
                </a:cxn>
                <a:cxn ang="0">
                  <a:pos x="302212" y="0"/>
                </a:cxn>
                <a:cxn ang="0">
                  <a:pos x="0" y="965893"/>
                </a:cxn>
                <a:cxn ang="0">
                  <a:pos x="1199961" y="405912"/>
                </a:cxn>
              </a:cxnLst>
              <a:pathLst>
                <a:path w="405" h="326">
                  <a:moveTo>
                    <a:pt x="405" y="137"/>
                  </a:moveTo>
                  <a:lnTo>
                    <a:pt x="102" y="0"/>
                  </a:lnTo>
                  <a:lnTo>
                    <a:pt x="0" y="326"/>
                  </a:lnTo>
                  <a:lnTo>
                    <a:pt x="405" y="137"/>
                  </a:lnTo>
                  <a:close/>
                </a:path>
              </a:pathLst>
            </a:custGeom>
            <a:noFill/>
            <a:ln w="9525" cap="flat" cmpd="sng">
              <a:solidFill>
                <a:srgbClr val="E02579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</p:grpSp>
      <p:sp>
        <p:nvSpPr>
          <p:cNvPr id="27" name="文本框 26"/>
          <p:cNvSpPr txBox="1"/>
          <p:nvPr/>
        </p:nvSpPr>
        <p:spPr>
          <a:xfrm>
            <a:off x="1241425" y="198120"/>
            <a:ext cx="924814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400" b="1" dirty="0" smtClean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31. </a:t>
            </a:r>
            <a:r>
              <a:rPr lang="zh-CN" altLang="en-US" sz="2400" b="1" dirty="0" smtClean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态度、基调</a:t>
            </a:r>
            <a:r>
              <a:rPr lang="en-US" altLang="zh-CN" sz="2400" b="1" dirty="0" smtClean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 attitude  ; tone </a:t>
            </a:r>
            <a:r>
              <a:rPr lang="en-US" altLang="zh-CN" sz="24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---</a:t>
            </a:r>
            <a:r>
              <a:rPr lang="zh-CN" altLang="en-US" sz="24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中性</a:t>
            </a:r>
            <a:endParaRPr lang="zh-CN" altLang="en-US" sz="2400" b="1" dirty="0" smtClean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ea"/>
            </a:endParaRPr>
          </a:p>
        </p:txBody>
      </p:sp>
      <p:sp>
        <p:nvSpPr>
          <p:cNvPr id="11272" name="AutoShape 36"/>
          <p:cNvSpPr/>
          <p:nvPr>
            <p:custDataLst>
              <p:tags r:id="rId4"/>
            </p:custDataLst>
          </p:nvPr>
        </p:nvSpPr>
        <p:spPr>
          <a:xfrm>
            <a:off x="111125" y="826135"/>
            <a:ext cx="12004675" cy="5765165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FFFFFF"/>
              </a:gs>
              <a:gs pos="100000">
                <a:srgbClr val="FBFBBB">
                  <a:alpha val="89999"/>
                </a:srgbClr>
              </a:gs>
            </a:gsLst>
            <a:lin ang="0" scaled="1"/>
            <a:tileRect/>
          </a:gradFill>
          <a:ln w="9525" cap="flat" cmpd="sng">
            <a:solidFill>
              <a:srgbClr val="C0C0C0"/>
            </a:solidFill>
            <a:prstDash val="solid"/>
            <a:headEnd type="none" w="med" len="med"/>
            <a:tailEnd type="none" w="med" len="med"/>
          </a:ln>
          <a:effectLst>
            <a:prstShdw prst="shdw13" dist="53882" dir="13499999">
              <a:srgbClr val="F5B363">
                <a:alpha val="50000"/>
              </a:srgbClr>
            </a:prstShdw>
          </a:effectLst>
        </p:spPr>
        <p:txBody>
          <a:bodyPr wrap="none" anchor="ctr"/>
          <a:p>
            <a:pPr algn="l"/>
            <a:endParaRPr lang="zh-CN" altLang="en-US" sz="20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9" name="图片 8"/>
          <p:cNvPicPr/>
          <p:nvPr/>
        </p:nvPicPr>
        <p:blipFill>
          <a:blip r:embed="rId5"/>
          <a:stretch>
            <a:fillRect/>
          </a:stretch>
        </p:blipFill>
        <p:spPr>
          <a:xfrm>
            <a:off x="10135870" y="5061585"/>
            <a:ext cx="2321560" cy="190373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969515" y="6146366"/>
            <a:ext cx="520050" cy="819282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 flipH="1">
            <a:off x="-60325" y="5960745"/>
            <a:ext cx="1266190" cy="773430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88365" y="1183640"/>
            <a:ext cx="10769600" cy="5050790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888365" y="1096010"/>
            <a:ext cx="10769600" cy="5050790"/>
          </a:xfrm>
          <a:prstGeom prst="rect">
            <a:avLst/>
          </a:prstGeom>
          <a:solidFill>
            <a:schemeClr val="bg1"/>
          </a:solidFill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0" name="直接连接符 19"/>
          <p:cNvCxnSpPr/>
          <p:nvPr/>
        </p:nvCxnSpPr>
        <p:spPr>
          <a:xfrm>
            <a:off x="512860" y="688340"/>
            <a:ext cx="10972825" cy="0"/>
          </a:xfrm>
          <a:prstGeom prst="line">
            <a:avLst/>
          </a:prstGeom>
          <a:ln>
            <a:gradFill>
              <a:gsLst>
                <a:gs pos="0">
                  <a:srgbClr val="400040"/>
                </a:gs>
                <a:gs pos="32000">
                  <a:srgbClr val="8F0040"/>
                </a:gs>
                <a:gs pos="63000">
                  <a:srgbClr val="F27300"/>
                </a:gs>
                <a:gs pos="100000">
                  <a:srgbClr val="FFBF00"/>
                </a:gs>
              </a:gsLst>
              <a:lin ang="10800000" scaled="0"/>
            </a:gradFill>
          </a:ln>
        </p:spPr>
        <p:style>
          <a:lnRef idx="1">
            <a:srgbClr val="5B9BD5"/>
          </a:lnRef>
          <a:fillRef idx="0">
            <a:srgbClr val="5B9BD5"/>
          </a:fillRef>
          <a:effectRef idx="0">
            <a:srgbClr val="5B9BD5"/>
          </a:effectRef>
          <a:fontRef idx="minor">
            <a:sysClr val="windowText" lastClr="000000"/>
          </a:fontRef>
        </p:style>
      </p:cxnSp>
      <p:sp>
        <p:nvSpPr>
          <p:cNvPr id="25" name="矩形 24"/>
          <p:cNvSpPr/>
          <p:nvPr/>
        </p:nvSpPr>
        <p:spPr>
          <a:xfrm>
            <a:off x="0" y="6685613"/>
            <a:ext cx="12192000" cy="172387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/>
          <p:nvPr/>
        </p:nvPicPr>
        <p:blipFill>
          <a:blip r:embed="rId1"/>
          <a:stretch>
            <a:fillRect/>
          </a:stretch>
        </p:blipFill>
        <p:spPr>
          <a:xfrm>
            <a:off x="54610" y="6584950"/>
            <a:ext cx="708025" cy="2730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130" b="100000" l="0" r="39917">
                        <a14:foregroundMark x1="10187" y1="34463" x2="9563" y2="64407"/>
                        <a14:foregroundMark x1="18295" y1="11864" x2="16424" y2="37288"/>
                        <a14:foregroundMark x1="19751" y1="24294" x2="22453" y2="22599"/>
                        <a14:foregroundMark x1="13306" y1="20339" x2="14761" y2="25424"/>
                        <a14:foregroundMark x1="19335" y1="37288" x2="24532" y2="31638"/>
                        <a14:foregroundMark x1="28274" y1="31638" x2="28274" y2="45763"/>
                        <a14:foregroundMark x1="11850" y1="58192" x2="28690" y2="54237"/>
                        <a14:foregroundMark x1="11642" y1="48588" x2="26819" y2="45763"/>
                        <a14:foregroundMark x1="9563" y1="66102" x2="29730" y2="66667"/>
                        <a14:foregroundMark x1="28898" y1="55367" x2="27651" y2="61582"/>
                        <a14:foregroundMark x1="11227" y1="52542" x2="18295" y2="51977"/>
                        <a14:foregroundMark x1="20582" y1="61582" x2="25156" y2="58192"/>
                        <a14:foregroundMark x1="20166" y1="48588" x2="20166" y2="51412"/>
                        <a14:foregroundMark x1="13306" y1="74011" x2="18295" y2="82486"/>
                        <a14:foregroundMark x1="19751" y1="83616" x2="23909" y2="73446"/>
                      </a14:backgroundRemoval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>
            <a:off x="0" y="12700"/>
            <a:ext cx="1078865" cy="831850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414020" y="551815"/>
            <a:ext cx="140970" cy="121920"/>
            <a:chOff x="715963" y="600758"/>
            <a:chExt cx="2201410" cy="2201406"/>
          </a:xfrm>
        </p:grpSpPr>
        <p:sp>
          <p:nvSpPr>
            <p:cNvPr id="5" name="Freeform 20"/>
            <p:cNvSpPr/>
            <p:nvPr/>
          </p:nvSpPr>
          <p:spPr>
            <a:xfrm>
              <a:off x="715963" y="843713"/>
              <a:ext cx="349618" cy="1712535"/>
            </a:xfrm>
            <a:custGeom>
              <a:avLst/>
              <a:gdLst/>
              <a:ahLst/>
              <a:cxnLst>
                <a:cxn ang="0">
                  <a:pos x="349618" y="1122925"/>
                </a:cxn>
                <a:cxn ang="0">
                  <a:pos x="0" y="1712535"/>
                </a:cxn>
                <a:cxn ang="0">
                  <a:pos x="0" y="0"/>
                </a:cxn>
                <a:cxn ang="0">
                  <a:pos x="349618" y="1122925"/>
                </a:cxn>
              </a:cxnLst>
              <a:pathLst>
                <a:path w="118" h="578">
                  <a:moveTo>
                    <a:pt x="118" y="379"/>
                  </a:moveTo>
                  <a:lnTo>
                    <a:pt x="0" y="578"/>
                  </a:lnTo>
                  <a:lnTo>
                    <a:pt x="0" y="0"/>
                  </a:lnTo>
                  <a:lnTo>
                    <a:pt x="118" y="379"/>
                  </a:lnTo>
                  <a:close/>
                </a:path>
              </a:pathLst>
            </a:custGeom>
            <a:noFill/>
            <a:ln w="9525" cap="flat" cmpd="sng">
              <a:solidFill>
                <a:srgbClr val="FEF22A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6" name="Freeform 21"/>
            <p:cNvSpPr/>
            <p:nvPr/>
          </p:nvSpPr>
          <p:spPr>
            <a:xfrm>
              <a:off x="715963" y="600758"/>
              <a:ext cx="651830" cy="399987"/>
            </a:xfrm>
            <a:custGeom>
              <a:avLst/>
              <a:gdLst/>
              <a:ahLst/>
              <a:cxnLst>
                <a:cxn ang="0">
                  <a:pos x="651830" y="399987"/>
                </a:cxn>
                <a:cxn ang="0">
                  <a:pos x="0" y="242955"/>
                </a:cxn>
                <a:cxn ang="0">
                  <a:pos x="242954" y="0"/>
                </a:cxn>
                <a:cxn ang="0">
                  <a:pos x="651830" y="399987"/>
                </a:cxn>
              </a:cxnLst>
              <a:pathLst>
                <a:path w="220" h="135">
                  <a:moveTo>
                    <a:pt x="220" y="135"/>
                  </a:moveTo>
                  <a:lnTo>
                    <a:pt x="0" y="82"/>
                  </a:lnTo>
                  <a:lnTo>
                    <a:pt x="82" y="0"/>
                  </a:lnTo>
                  <a:lnTo>
                    <a:pt x="220" y="135"/>
                  </a:lnTo>
                  <a:close/>
                </a:path>
              </a:pathLst>
            </a:custGeom>
            <a:noFill/>
            <a:ln w="9525" cap="flat" cmpd="sng">
              <a:solidFill>
                <a:srgbClr val="5B3B87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7" name="Freeform 22"/>
            <p:cNvSpPr/>
            <p:nvPr/>
          </p:nvSpPr>
          <p:spPr>
            <a:xfrm>
              <a:off x="715963" y="1966637"/>
              <a:ext cx="349618" cy="835527"/>
            </a:xfrm>
            <a:custGeom>
              <a:avLst/>
              <a:gdLst/>
              <a:ahLst/>
              <a:cxnLst>
                <a:cxn ang="0">
                  <a:pos x="349618" y="0"/>
                </a:cxn>
                <a:cxn ang="0">
                  <a:pos x="242954" y="835527"/>
                </a:cxn>
                <a:cxn ang="0">
                  <a:pos x="0" y="589609"/>
                </a:cxn>
                <a:cxn ang="0">
                  <a:pos x="349618" y="0"/>
                </a:cxn>
              </a:cxnLst>
              <a:pathLst>
                <a:path w="118" h="282">
                  <a:moveTo>
                    <a:pt x="118" y="0"/>
                  </a:moveTo>
                  <a:lnTo>
                    <a:pt x="82" y="282"/>
                  </a:lnTo>
                  <a:lnTo>
                    <a:pt x="0" y="199"/>
                  </a:lnTo>
                  <a:lnTo>
                    <a:pt x="11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FD665B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8" name="Freeform 23"/>
            <p:cNvSpPr/>
            <p:nvPr/>
          </p:nvSpPr>
          <p:spPr>
            <a:xfrm>
              <a:off x="715963" y="843713"/>
              <a:ext cx="651830" cy="1122926"/>
            </a:xfrm>
            <a:custGeom>
              <a:avLst/>
              <a:gdLst/>
              <a:ahLst/>
              <a:cxnLst>
                <a:cxn ang="0">
                  <a:pos x="651830" y="157031"/>
                </a:cxn>
                <a:cxn ang="0">
                  <a:pos x="349617" y="1122926"/>
                </a:cxn>
                <a:cxn ang="0">
                  <a:pos x="0" y="0"/>
                </a:cxn>
                <a:cxn ang="0">
                  <a:pos x="651830" y="157031"/>
                </a:cxn>
              </a:cxnLst>
              <a:pathLst>
                <a:path w="220" h="379">
                  <a:moveTo>
                    <a:pt x="220" y="53"/>
                  </a:moveTo>
                  <a:lnTo>
                    <a:pt x="118" y="379"/>
                  </a:lnTo>
                  <a:lnTo>
                    <a:pt x="0" y="0"/>
                  </a:lnTo>
                  <a:lnTo>
                    <a:pt x="220" y="53"/>
                  </a:lnTo>
                  <a:close/>
                </a:path>
              </a:pathLst>
            </a:custGeom>
            <a:noFill/>
            <a:ln w="9525" cap="flat" cmpd="sng">
              <a:solidFill>
                <a:srgbClr val="A82878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10" name="Freeform 24"/>
            <p:cNvSpPr/>
            <p:nvPr/>
          </p:nvSpPr>
          <p:spPr>
            <a:xfrm>
              <a:off x="958918" y="1966637"/>
              <a:ext cx="948117" cy="835527"/>
            </a:xfrm>
            <a:custGeom>
              <a:avLst/>
              <a:gdLst/>
              <a:ahLst/>
              <a:cxnLst>
                <a:cxn ang="0">
                  <a:pos x="948117" y="373320"/>
                </a:cxn>
                <a:cxn ang="0">
                  <a:pos x="0" y="835527"/>
                </a:cxn>
                <a:cxn ang="0">
                  <a:pos x="106663" y="0"/>
                </a:cxn>
                <a:cxn ang="0">
                  <a:pos x="948117" y="373320"/>
                </a:cxn>
              </a:cxnLst>
              <a:pathLst>
                <a:path w="320" h="282">
                  <a:moveTo>
                    <a:pt x="320" y="126"/>
                  </a:moveTo>
                  <a:lnTo>
                    <a:pt x="0" y="282"/>
                  </a:lnTo>
                  <a:lnTo>
                    <a:pt x="36" y="0"/>
                  </a:lnTo>
                  <a:lnTo>
                    <a:pt x="320" y="126"/>
                  </a:lnTo>
                  <a:close/>
                </a:path>
              </a:pathLst>
            </a:custGeom>
            <a:noFill/>
            <a:ln w="9525" cap="flat" cmpd="sng">
              <a:solidFill>
                <a:srgbClr val="FEF22A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12" name="Freeform 25"/>
            <p:cNvSpPr/>
            <p:nvPr/>
          </p:nvSpPr>
          <p:spPr>
            <a:xfrm>
              <a:off x="958918" y="600758"/>
              <a:ext cx="1712536" cy="399987"/>
            </a:xfrm>
            <a:custGeom>
              <a:avLst/>
              <a:gdLst/>
              <a:ahLst/>
              <a:cxnLst>
                <a:cxn ang="0">
                  <a:pos x="408875" y="399987"/>
                </a:cxn>
                <a:cxn ang="0">
                  <a:pos x="0" y="0"/>
                </a:cxn>
                <a:cxn ang="0">
                  <a:pos x="1712536" y="0"/>
                </a:cxn>
                <a:cxn ang="0">
                  <a:pos x="408875" y="399987"/>
                </a:cxn>
              </a:cxnLst>
              <a:pathLst>
                <a:path w="578" h="135">
                  <a:moveTo>
                    <a:pt x="138" y="135"/>
                  </a:moveTo>
                  <a:lnTo>
                    <a:pt x="0" y="0"/>
                  </a:lnTo>
                  <a:lnTo>
                    <a:pt x="578" y="0"/>
                  </a:lnTo>
                  <a:lnTo>
                    <a:pt x="138" y="135"/>
                  </a:lnTo>
                  <a:close/>
                </a:path>
              </a:pathLst>
            </a:custGeom>
            <a:noFill/>
            <a:ln w="9525" cap="flat" cmpd="sng">
              <a:solidFill>
                <a:srgbClr val="79307A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13" name="Freeform 26"/>
            <p:cNvSpPr/>
            <p:nvPr/>
          </p:nvSpPr>
          <p:spPr>
            <a:xfrm>
              <a:off x="958918" y="2339957"/>
              <a:ext cx="1712536" cy="462207"/>
            </a:xfrm>
            <a:custGeom>
              <a:avLst/>
              <a:gdLst/>
              <a:ahLst/>
              <a:cxnLst>
                <a:cxn ang="0">
                  <a:pos x="948116" y="0"/>
                </a:cxn>
                <a:cxn ang="0">
                  <a:pos x="1712536" y="462207"/>
                </a:cxn>
                <a:cxn ang="0">
                  <a:pos x="0" y="462207"/>
                </a:cxn>
                <a:cxn ang="0">
                  <a:pos x="948116" y="0"/>
                </a:cxn>
              </a:cxnLst>
              <a:pathLst>
                <a:path w="578" h="156">
                  <a:moveTo>
                    <a:pt x="320" y="0"/>
                  </a:moveTo>
                  <a:lnTo>
                    <a:pt x="578" y="156"/>
                  </a:lnTo>
                  <a:lnTo>
                    <a:pt x="0" y="156"/>
                  </a:lnTo>
                  <a:lnTo>
                    <a:pt x="32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FA8538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14" name="Freeform 27"/>
            <p:cNvSpPr/>
            <p:nvPr/>
          </p:nvSpPr>
          <p:spPr>
            <a:xfrm>
              <a:off x="1367793" y="600758"/>
              <a:ext cx="1303661" cy="805899"/>
            </a:xfrm>
            <a:custGeom>
              <a:avLst/>
              <a:gdLst/>
              <a:ahLst/>
              <a:cxnLst>
                <a:cxn ang="0">
                  <a:pos x="1303661" y="0"/>
                </a:cxn>
                <a:cxn ang="0">
                  <a:pos x="897748" y="805899"/>
                </a:cxn>
                <a:cxn ang="0">
                  <a:pos x="0" y="399986"/>
                </a:cxn>
                <a:cxn ang="0">
                  <a:pos x="1303661" y="0"/>
                </a:cxn>
              </a:cxnLst>
              <a:pathLst>
                <a:path w="440" h="272">
                  <a:moveTo>
                    <a:pt x="440" y="0"/>
                  </a:moveTo>
                  <a:lnTo>
                    <a:pt x="303" y="272"/>
                  </a:lnTo>
                  <a:lnTo>
                    <a:pt x="0" y="135"/>
                  </a:lnTo>
                  <a:lnTo>
                    <a:pt x="44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82878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15" name="Freeform 28"/>
            <p:cNvSpPr/>
            <p:nvPr/>
          </p:nvSpPr>
          <p:spPr>
            <a:xfrm>
              <a:off x="2265543" y="843713"/>
              <a:ext cx="651830" cy="1712535"/>
            </a:xfrm>
            <a:custGeom>
              <a:avLst/>
              <a:gdLst/>
              <a:ahLst/>
              <a:cxnLst>
                <a:cxn ang="0">
                  <a:pos x="651830" y="0"/>
                </a:cxn>
                <a:cxn ang="0">
                  <a:pos x="651830" y="1712535"/>
                </a:cxn>
                <a:cxn ang="0">
                  <a:pos x="0" y="562944"/>
                </a:cxn>
                <a:cxn ang="0">
                  <a:pos x="651830" y="0"/>
                </a:cxn>
              </a:cxnLst>
              <a:pathLst>
                <a:path w="220" h="578">
                  <a:moveTo>
                    <a:pt x="220" y="0"/>
                  </a:moveTo>
                  <a:lnTo>
                    <a:pt x="220" y="578"/>
                  </a:lnTo>
                  <a:lnTo>
                    <a:pt x="0" y="190"/>
                  </a:lnTo>
                  <a:lnTo>
                    <a:pt x="22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F1286A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16" name="Freeform 29"/>
            <p:cNvSpPr/>
            <p:nvPr/>
          </p:nvSpPr>
          <p:spPr>
            <a:xfrm>
              <a:off x="1907035" y="2339957"/>
              <a:ext cx="1010338" cy="462207"/>
            </a:xfrm>
            <a:custGeom>
              <a:avLst/>
              <a:gdLst/>
              <a:ahLst/>
              <a:cxnLst>
                <a:cxn ang="0">
                  <a:pos x="1010338" y="216289"/>
                </a:cxn>
                <a:cxn ang="0">
                  <a:pos x="0" y="0"/>
                </a:cxn>
                <a:cxn ang="0">
                  <a:pos x="764419" y="462207"/>
                </a:cxn>
                <a:cxn ang="0">
                  <a:pos x="1010338" y="216289"/>
                </a:cxn>
              </a:cxnLst>
              <a:pathLst>
                <a:path w="341" h="156">
                  <a:moveTo>
                    <a:pt x="341" y="73"/>
                  </a:moveTo>
                  <a:lnTo>
                    <a:pt x="0" y="0"/>
                  </a:lnTo>
                  <a:lnTo>
                    <a:pt x="258" y="156"/>
                  </a:lnTo>
                  <a:lnTo>
                    <a:pt x="341" y="73"/>
                  </a:lnTo>
                  <a:close/>
                </a:path>
              </a:pathLst>
            </a:custGeom>
            <a:noFill/>
            <a:ln w="9525" cap="flat" cmpd="sng">
              <a:solidFill>
                <a:srgbClr val="FD665B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17" name="Freeform 30"/>
            <p:cNvSpPr/>
            <p:nvPr/>
          </p:nvSpPr>
          <p:spPr>
            <a:xfrm>
              <a:off x="1065581" y="1406657"/>
              <a:ext cx="1199961" cy="933303"/>
            </a:xfrm>
            <a:custGeom>
              <a:avLst/>
              <a:gdLst/>
              <a:ahLst/>
              <a:cxnLst>
                <a:cxn ang="0">
                  <a:pos x="1199961" y="0"/>
                </a:cxn>
                <a:cxn ang="0">
                  <a:pos x="0" y="559981"/>
                </a:cxn>
                <a:cxn ang="0">
                  <a:pos x="841454" y="933303"/>
                </a:cxn>
                <a:cxn ang="0">
                  <a:pos x="1199961" y="0"/>
                </a:cxn>
              </a:cxnLst>
              <a:pathLst>
                <a:path w="405" h="315">
                  <a:moveTo>
                    <a:pt x="405" y="0"/>
                  </a:moveTo>
                  <a:lnTo>
                    <a:pt x="0" y="189"/>
                  </a:lnTo>
                  <a:lnTo>
                    <a:pt x="284" y="315"/>
                  </a:lnTo>
                  <a:lnTo>
                    <a:pt x="40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FA8538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18" name="Freeform 31"/>
            <p:cNvSpPr/>
            <p:nvPr/>
          </p:nvSpPr>
          <p:spPr>
            <a:xfrm>
              <a:off x="1907035" y="1406657"/>
              <a:ext cx="1010338" cy="1149591"/>
            </a:xfrm>
            <a:custGeom>
              <a:avLst/>
              <a:gdLst/>
              <a:ahLst/>
              <a:cxnLst>
                <a:cxn ang="0">
                  <a:pos x="358507" y="0"/>
                </a:cxn>
                <a:cxn ang="0">
                  <a:pos x="1010338" y="1149591"/>
                </a:cxn>
                <a:cxn ang="0">
                  <a:pos x="0" y="933301"/>
                </a:cxn>
                <a:cxn ang="0">
                  <a:pos x="358507" y="0"/>
                </a:cxn>
              </a:cxnLst>
              <a:pathLst>
                <a:path w="341" h="388">
                  <a:moveTo>
                    <a:pt x="121" y="0"/>
                  </a:moveTo>
                  <a:lnTo>
                    <a:pt x="341" y="388"/>
                  </a:lnTo>
                  <a:lnTo>
                    <a:pt x="0" y="315"/>
                  </a:lnTo>
                  <a:lnTo>
                    <a:pt x="12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FD3F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19" name="Freeform 32"/>
            <p:cNvSpPr/>
            <p:nvPr/>
          </p:nvSpPr>
          <p:spPr>
            <a:xfrm>
              <a:off x="2265543" y="600758"/>
              <a:ext cx="651830" cy="805899"/>
            </a:xfrm>
            <a:custGeom>
              <a:avLst/>
              <a:gdLst/>
              <a:ahLst/>
              <a:cxnLst>
                <a:cxn ang="0">
                  <a:pos x="405912" y="0"/>
                </a:cxn>
                <a:cxn ang="0">
                  <a:pos x="651830" y="242954"/>
                </a:cxn>
                <a:cxn ang="0">
                  <a:pos x="0" y="805899"/>
                </a:cxn>
                <a:cxn ang="0">
                  <a:pos x="405912" y="0"/>
                </a:cxn>
              </a:cxnLst>
              <a:pathLst>
                <a:path w="220" h="272">
                  <a:moveTo>
                    <a:pt x="137" y="0"/>
                  </a:moveTo>
                  <a:lnTo>
                    <a:pt x="220" y="82"/>
                  </a:lnTo>
                  <a:lnTo>
                    <a:pt x="0" y="272"/>
                  </a:lnTo>
                  <a:lnTo>
                    <a:pt x="13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02579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22" name="Freeform 33"/>
            <p:cNvSpPr/>
            <p:nvPr/>
          </p:nvSpPr>
          <p:spPr>
            <a:xfrm>
              <a:off x="1065581" y="1000744"/>
              <a:ext cx="1199961" cy="965893"/>
            </a:xfrm>
            <a:custGeom>
              <a:avLst/>
              <a:gdLst/>
              <a:ahLst/>
              <a:cxnLst>
                <a:cxn ang="0">
                  <a:pos x="1199961" y="405912"/>
                </a:cxn>
                <a:cxn ang="0">
                  <a:pos x="302212" y="0"/>
                </a:cxn>
                <a:cxn ang="0">
                  <a:pos x="0" y="965893"/>
                </a:cxn>
                <a:cxn ang="0">
                  <a:pos x="1199961" y="405912"/>
                </a:cxn>
              </a:cxnLst>
              <a:pathLst>
                <a:path w="405" h="326">
                  <a:moveTo>
                    <a:pt x="405" y="137"/>
                  </a:moveTo>
                  <a:lnTo>
                    <a:pt x="102" y="0"/>
                  </a:lnTo>
                  <a:lnTo>
                    <a:pt x="0" y="326"/>
                  </a:lnTo>
                  <a:lnTo>
                    <a:pt x="405" y="137"/>
                  </a:lnTo>
                  <a:close/>
                </a:path>
              </a:pathLst>
            </a:custGeom>
            <a:noFill/>
            <a:ln w="9525" cap="flat" cmpd="sng">
              <a:solidFill>
                <a:srgbClr val="E02579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</p:grpSp>
      <p:sp>
        <p:nvSpPr>
          <p:cNvPr id="27" name="文本框 26"/>
          <p:cNvSpPr txBox="1"/>
          <p:nvPr/>
        </p:nvSpPr>
        <p:spPr>
          <a:xfrm>
            <a:off x="1241425" y="198120"/>
            <a:ext cx="924814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400" b="1" dirty="0" smtClean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31. </a:t>
            </a:r>
            <a:r>
              <a:rPr lang="zh-CN" altLang="en-US" sz="2400" b="1" dirty="0" smtClean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态度、基调</a:t>
            </a:r>
            <a:r>
              <a:rPr lang="en-US" altLang="zh-CN" sz="2400" b="1" dirty="0" smtClean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 attitude  ; tone </a:t>
            </a:r>
            <a:r>
              <a:rPr lang="en-US" altLang="zh-CN" sz="24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---</a:t>
            </a:r>
            <a:r>
              <a:rPr lang="zh-CN" altLang="en-US" sz="24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褒义</a:t>
            </a:r>
            <a:endParaRPr lang="zh-CN" altLang="en-US" sz="2400" b="1" dirty="0" smtClean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ea"/>
            </a:endParaRPr>
          </a:p>
        </p:txBody>
      </p:sp>
      <p:sp>
        <p:nvSpPr>
          <p:cNvPr id="11272" name="AutoShape 36"/>
          <p:cNvSpPr/>
          <p:nvPr>
            <p:custDataLst>
              <p:tags r:id="rId4"/>
            </p:custDataLst>
          </p:nvPr>
        </p:nvSpPr>
        <p:spPr>
          <a:xfrm>
            <a:off x="111125" y="826135"/>
            <a:ext cx="12004675" cy="5765165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FFFFFF"/>
              </a:gs>
              <a:gs pos="100000">
                <a:srgbClr val="FBFBBB">
                  <a:alpha val="89999"/>
                </a:srgbClr>
              </a:gs>
            </a:gsLst>
            <a:lin ang="0" scaled="1"/>
            <a:tileRect/>
          </a:gradFill>
          <a:ln w="9525" cap="flat" cmpd="sng">
            <a:solidFill>
              <a:srgbClr val="C0C0C0"/>
            </a:solidFill>
            <a:prstDash val="solid"/>
            <a:headEnd type="none" w="med" len="med"/>
            <a:tailEnd type="none" w="med" len="med"/>
          </a:ln>
          <a:effectLst>
            <a:prstShdw prst="shdw13" dist="53882" dir="13499999">
              <a:srgbClr val="F5B363">
                <a:alpha val="50000"/>
              </a:srgbClr>
            </a:prstShdw>
          </a:effectLst>
        </p:spPr>
        <p:txBody>
          <a:bodyPr wrap="none" anchor="ctr"/>
          <a:p>
            <a:pPr algn="l"/>
            <a:endParaRPr lang="zh-CN" altLang="en-US" sz="20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9" name="图片 8"/>
          <p:cNvPicPr/>
          <p:nvPr/>
        </p:nvPicPr>
        <p:blipFill>
          <a:blip r:embed="rId5"/>
          <a:stretch>
            <a:fillRect/>
          </a:stretch>
        </p:blipFill>
        <p:spPr>
          <a:xfrm>
            <a:off x="10135870" y="5061585"/>
            <a:ext cx="2321560" cy="190373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969515" y="6146366"/>
            <a:ext cx="520050" cy="819282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 flipH="1">
            <a:off x="-60325" y="5960745"/>
            <a:ext cx="1266190" cy="773430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27405" y="982345"/>
            <a:ext cx="10703560" cy="4933315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827405" y="982345"/>
            <a:ext cx="10492740" cy="4887595"/>
          </a:xfrm>
          <a:prstGeom prst="rect">
            <a:avLst/>
          </a:prstGeom>
          <a:solidFill>
            <a:schemeClr val="bg1"/>
          </a:solidFill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0" name="直接连接符 19"/>
          <p:cNvCxnSpPr/>
          <p:nvPr/>
        </p:nvCxnSpPr>
        <p:spPr>
          <a:xfrm>
            <a:off x="512860" y="688340"/>
            <a:ext cx="10972825" cy="0"/>
          </a:xfrm>
          <a:prstGeom prst="line">
            <a:avLst/>
          </a:prstGeom>
          <a:ln>
            <a:gradFill>
              <a:gsLst>
                <a:gs pos="0">
                  <a:srgbClr val="400040"/>
                </a:gs>
                <a:gs pos="32000">
                  <a:srgbClr val="8F0040"/>
                </a:gs>
                <a:gs pos="63000">
                  <a:srgbClr val="F27300"/>
                </a:gs>
                <a:gs pos="100000">
                  <a:srgbClr val="FFBF00"/>
                </a:gs>
              </a:gsLst>
              <a:lin ang="10800000" scaled="0"/>
            </a:gradFill>
          </a:ln>
        </p:spPr>
        <p:style>
          <a:lnRef idx="1">
            <a:srgbClr val="5B9BD5"/>
          </a:lnRef>
          <a:fillRef idx="0">
            <a:srgbClr val="5B9BD5"/>
          </a:fillRef>
          <a:effectRef idx="0">
            <a:srgbClr val="5B9BD5"/>
          </a:effectRef>
          <a:fontRef idx="minor">
            <a:sysClr val="windowText" lastClr="000000"/>
          </a:fontRef>
        </p:style>
      </p:cxnSp>
      <p:sp>
        <p:nvSpPr>
          <p:cNvPr id="25" name="矩形 24"/>
          <p:cNvSpPr/>
          <p:nvPr/>
        </p:nvSpPr>
        <p:spPr>
          <a:xfrm>
            <a:off x="0" y="6685613"/>
            <a:ext cx="12192000" cy="172387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/>
          <p:nvPr/>
        </p:nvPicPr>
        <p:blipFill>
          <a:blip r:embed="rId1"/>
          <a:stretch>
            <a:fillRect/>
          </a:stretch>
        </p:blipFill>
        <p:spPr>
          <a:xfrm>
            <a:off x="54610" y="6584950"/>
            <a:ext cx="708025" cy="2730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130" b="100000" l="0" r="39917">
                        <a14:foregroundMark x1="10187" y1="34463" x2="9563" y2="64407"/>
                        <a14:foregroundMark x1="18295" y1="11864" x2="16424" y2="37288"/>
                        <a14:foregroundMark x1="19751" y1="24294" x2="22453" y2="22599"/>
                        <a14:foregroundMark x1="13306" y1="20339" x2="14761" y2="25424"/>
                        <a14:foregroundMark x1="19335" y1="37288" x2="24532" y2="31638"/>
                        <a14:foregroundMark x1="28274" y1="31638" x2="28274" y2="45763"/>
                        <a14:foregroundMark x1="11850" y1="58192" x2="28690" y2="54237"/>
                        <a14:foregroundMark x1="11642" y1="48588" x2="26819" y2="45763"/>
                        <a14:foregroundMark x1="9563" y1="66102" x2="29730" y2="66667"/>
                        <a14:foregroundMark x1="28898" y1="55367" x2="27651" y2="61582"/>
                        <a14:foregroundMark x1="11227" y1="52542" x2="18295" y2="51977"/>
                        <a14:foregroundMark x1="20582" y1="61582" x2="25156" y2="58192"/>
                        <a14:foregroundMark x1="20166" y1="48588" x2="20166" y2="51412"/>
                        <a14:foregroundMark x1="13306" y1="74011" x2="18295" y2="82486"/>
                        <a14:foregroundMark x1="19751" y1="83616" x2="23909" y2="73446"/>
                      </a14:backgroundRemoval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>
            <a:off x="0" y="12700"/>
            <a:ext cx="1078865" cy="831850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414020" y="551815"/>
            <a:ext cx="140970" cy="121920"/>
            <a:chOff x="715963" y="600758"/>
            <a:chExt cx="2201410" cy="2201406"/>
          </a:xfrm>
        </p:grpSpPr>
        <p:sp>
          <p:nvSpPr>
            <p:cNvPr id="5" name="Freeform 20"/>
            <p:cNvSpPr/>
            <p:nvPr/>
          </p:nvSpPr>
          <p:spPr>
            <a:xfrm>
              <a:off x="715963" y="843713"/>
              <a:ext cx="349618" cy="1712535"/>
            </a:xfrm>
            <a:custGeom>
              <a:avLst/>
              <a:gdLst/>
              <a:ahLst/>
              <a:cxnLst>
                <a:cxn ang="0">
                  <a:pos x="349618" y="1122925"/>
                </a:cxn>
                <a:cxn ang="0">
                  <a:pos x="0" y="1712535"/>
                </a:cxn>
                <a:cxn ang="0">
                  <a:pos x="0" y="0"/>
                </a:cxn>
                <a:cxn ang="0">
                  <a:pos x="349618" y="1122925"/>
                </a:cxn>
              </a:cxnLst>
              <a:pathLst>
                <a:path w="118" h="578">
                  <a:moveTo>
                    <a:pt x="118" y="379"/>
                  </a:moveTo>
                  <a:lnTo>
                    <a:pt x="0" y="578"/>
                  </a:lnTo>
                  <a:lnTo>
                    <a:pt x="0" y="0"/>
                  </a:lnTo>
                  <a:lnTo>
                    <a:pt x="118" y="379"/>
                  </a:lnTo>
                  <a:close/>
                </a:path>
              </a:pathLst>
            </a:custGeom>
            <a:noFill/>
            <a:ln w="9525" cap="flat" cmpd="sng">
              <a:solidFill>
                <a:srgbClr val="FEF22A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6" name="Freeform 21"/>
            <p:cNvSpPr/>
            <p:nvPr/>
          </p:nvSpPr>
          <p:spPr>
            <a:xfrm>
              <a:off x="715963" y="600758"/>
              <a:ext cx="651830" cy="399987"/>
            </a:xfrm>
            <a:custGeom>
              <a:avLst/>
              <a:gdLst/>
              <a:ahLst/>
              <a:cxnLst>
                <a:cxn ang="0">
                  <a:pos x="651830" y="399987"/>
                </a:cxn>
                <a:cxn ang="0">
                  <a:pos x="0" y="242955"/>
                </a:cxn>
                <a:cxn ang="0">
                  <a:pos x="242954" y="0"/>
                </a:cxn>
                <a:cxn ang="0">
                  <a:pos x="651830" y="399987"/>
                </a:cxn>
              </a:cxnLst>
              <a:pathLst>
                <a:path w="220" h="135">
                  <a:moveTo>
                    <a:pt x="220" y="135"/>
                  </a:moveTo>
                  <a:lnTo>
                    <a:pt x="0" y="82"/>
                  </a:lnTo>
                  <a:lnTo>
                    <a:pt x="82" y="0"/>
                  </a:lnTo>
                  <a:lnTo>
                    <a:pt x="220" y="135"/>
                  </a:lnTo>
                  <a:close/>
                </a:path>
              </a:pathLst>
            </a:custGeom>
            <a:noFill/>
            <a:ln w="9525" cap="flat" cmpd="sng">
              <a:solidFill>
                <a:srgbClr val="5B3B87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7" name="Freeform 22"/>
            <p:cNvSpPr/>
            <p:nvPr/>
          </p:nvSpPr>
          <p:spPr>
            <a:xfrm>
              <a:off x="715963" y="1966637"/>
              <a:ext cx="349618" cy="835527"/>
            </a:xfrm>
            <a:custGeom>
              <a:avLst/>
              <a:gdLst/>
              <a:ahLst/>
              <a:cxnLst>
                <a:cxn ang="0">
                  <a:pos x="349618" y="0"/>
                </a:cxn>
                <a:cxn ang="0">
                  <a:pos x="242954" y="835527"/>
                </a:cxn>
                <a:cxn ang="0">
                  <a:pos x="0" y="589609"/>
                </a:cxn>
                <a:cxn ang="0">
                  <a:pos x="349618" y="0"/>
                </a:cxn>
              </a:cxnLst>
              <a:pathLst>
                <a:path w="118" h="282">
                  <a:moveTo>
                    <a:pt x="118" y="0"/>
                  </a:moveTo>
                  <a:lnTo>
                    <a:pt x="82" y="282"/>
                  </a:lnTo>
                  <a:lnTo>
                    <a:pt x="0" y="199"/>
                  </a:lnTo>
                  <a:lnTo>
                    <a:pt x="11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FD665B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8" name="Freeform 23"/>
            <p:cNvSpPr/>
            <p:nvPr/>
          </p:nvSpPr>
          <p:spPr>
            <a:xfrm>
              <a:off x="715963" y="843713"/>
              <a:ext cx="651830" cy="1122926"/>
            </a:xfrm>
            <a:custGeom>
              <a:avLst/>
              <a:gdLst/>
              <a:ahLst/>
              <a:cxnLst>
                <a:cxn ang="0">
                  <a:pos x="651830" y="157031"/>
                </a:cxn>
                <a:cxn ang="0">
                  <a:pos x="349617" y="1122926"/>
                </a:cxn>
                <a:cxn ang="0">
                  <a:pos x="0" y="0"/>
                </a:cxn>
                <a:cxn ang="0">
                  <a:pos x="651830" y="157031"/>
                </a:cxn>
              </a:cxnLst>
              <a:pathLst>
                <a:path w="220" h="379">
                  <a:moveTo>
                    <a:pt x="220" y="53"/>
                  </a:moveTo>
                  <a:lnTo>
                    <a:pt x="118" y="379"/>
                  </a:lnTo>
                  <a:lnTo>
                    <a:pt x="0" y="0"/>
                  </a:lnTo>
                  <a:lnTo>
                    <a:pt x="220" y="53"/>
                  </a:lnTo>
                  <a:close/>
                </a:path>
              </a:pathLst>
            </a:custGeom>
            <a:noFill/>
            <a:ln w="9525" cap="flat" cmpd="sng">
              <a:solidFill>
                <a:srgbClr val="A82878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10" name="Freeform 24"/>
            <p:cNvSpPr/>
            <p:nvPr/>
          </p:nvSpPr>
          <p:spPr>
            <a:xfrm>
              <a:off x="958918" y="1966637"/>
              <a:ext cx="948117" cy="835527"/>
            </a:xfrm>
            <a:custGeom>
              <a:avLst/>
              <a:gdLst/>
              <a:ahLst/>
              <a:cxnLst>
                <a:cxn ang="0">
                  <a:pos x="948117" y="373320"/>
                </a:cxn>
                <a:cxn ang="0">
                  <a:pos x="0" y="835527"/>
                </a:cxn>
                <a:cxn ang="0">
                  <a:pos x="106663" y="0"/>
                </a:cxn>
                <a:cxn ang="0">
                  <a:pos x="948117" y="373320"/>
                </a:cxn>
              </a:cxnLst>
              <a:pathLst>
                <a:path w="320" h="282">
                  <a:moveTo>
                    <a:pt x="320" y="126"/>
                  </a:moveTo>
                  <a:lnTo>
                    <a:pt x="0" y="282"/>
                  </a:lnTo>
                  <a:lnTo>
                    <a:pt x="36" y="0"/>
                  </a:lnTo>
                  <a:lnTo>
                    <a:pt x="320" y="126"/>
                  </a:lnTo>
                  <a:close/>
                </a:path>
              </a:pathLst>
            </a:custGeom>
            <a:noFill/>
            <a:ln w="9525" cap="flat" cmpd="sng">
              <a:solidFill>
                <a:srgbClr val="FEF22A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12" name="Freeform 25"/>
            <p:cNvSpPr/>
            <p:nvPr/>
          </p:nvSpPr>
          <p:spPr>
            <a:xfrm>
              <a:off x="958918" y="600758"/>
              <a:ext cx="1712536" cy="399987"/>
            </a:xfrm>
            <a:custGeom>
              <a:avLst/>
              <a:gdLst/>
              <a:ahLst/>
              <a:cxnLst>
                <a:cxn ang="0">
                  <a:pos x="408875" y="399987"/>
                </a:cxn>
                <a:cxn ang="0">
                  <a:pos x="0" y="0"/>
                </a:cxn>
                <a:cxn ang="0">
                  <a:pos x="1712536" y="0"/>
                </a:cxn>
                <a:cxn ang="0">
                  <a:pos x="408875" y="399987"/>
                </a:cxn>
              </a:cxnLst>
              <a:pathLst>
                <a:path w="578" h="135">
                  <a:moveTo>
                    <a:pt x="138" y="135"/>
                  </a:moveTo>
                  <a:lnTo>
                    <a:pt x="0" y="0"/>
                  </a:lnTo>
                  <a:lnTo>
                    <a:pt x="578" y="0"/>
                  </a:lnTo>
                  <a:lnTo>
                    <a:pt x="138" y="135"/>
                  </a:lnTo>
                  <a:close/>
                </a:path>
              </a:pathLst>
            </a:custGeom>
            <a:noFill/>
            <a:ln w="9525" cap="flat" cmpd="sng">
              <a:solidFill>
                <a:srgbClr val="79307A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13" name="Freeform 26"/>
            <p:cNvSpPr/>
            <p:nvPr/>
          </p:nvSpPr>
          <p:spPr>
            <a:xfrm>
              <a:off x="958918" y="2339957"/>
              <a:ext cx="1712536" cy="462207"/>
            </a:xfrm>
            <a:custGeom>
              <a:avLst/>
              <a:gdLst/>
              <a:ahLst/>
              <a:cxnLst>
                <a:cxn ang="0">
                  <a:pos x="948116" y="0"/>
                </a:cxn>
                <a:cxn ang="0">
                  <a:pos x="1712536" y="462207"/>
                </a:cxn>
                <a:cxn ang="0">
                  <a:pos x="0" y="462207"/>
                </a:cxn>
                <a:cxn ang="0">
                  <a:pos x="948116" y="0"/>
                </a:cxn>
              </a:cxnLst>
              <a:pathLst>
                <a:path w="578" h="156">
                  <a:moveTo>
                    <a:pt x="320" y="0"/>
                  </a:moveTo>
                  <a:lnTo>
                    <a:pt x="578" y="156"/>
                  </a:lnTo>
                  <a:lnTo>
                    <a:pt x="0" y="156"/>
                  </a:lnTo>
                  <a:lnTo>
                    <a:pt x="32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FA8538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14" name="Freeform 27"/>
            <p:cNvSpPr/>
            <p:nvPr/>
          </p:nvSpPr>
          <p:spPr>
            <a:xfrm>
              <a:off x="1367793" y="600758"/>
              <a:ext cx="1303661" cy="805899"/>
            </a:xfrm>
            <a:custGeom>
              <a:avLst/>
              <a:gdLst/>
              <a:ahLst/>
              <a:cxnLst>
                <a:cxn ang="0">
                  <a:pos x="1303661" y="0"/>
                </a:cxn>
                <a:cxn ang="0">
                  <a:pos x="897748" y="805899"/>
                </a:cxn>
                <a:cxn ang="0">
                  <a:pos x="0" y="399986"/>
                </a:cxn>
                <a:cxn ang="0">
                  <a:pos x="1303661" y="0"/>
                </a:cxn>
              </a:cxnLst>
              <a:pathLst>
                <a:path w="440" h="272">
                  <a:moveTo>
                    <a:pt x="440" y="0"/>
                  </a:moveTo>
                  <a:lnTo>
                    <a:pt x="303" y="272"/>
                  </a:lnTo>
                  <a:lnTo>
                    <a:pt x="0" y="135"/>
                  </a:lnTo>
                  <a:lnTo>
                    <a:pt x="44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82878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15" name="Freeform 28"/>
            <p:cNvSpPr/>
            <p:nvPr/>
          </p:nvSpPr>
          <p:spPr>
            <a:xfrm>
              <a:off x="2265543" y="843713"/>
              <a:ext cx="651830" cy="1712535"/>
            </a:xfrm>
            <a:custGeom>
              <a:avLst/>
              <a:gdLst/>
              <a:ahLst/>
              <a:cxnLst>
                <a:cxn ang="0">
                  <a:pos x="651830" y="0"/>
                </a:cxn>
                <a:cxn ang="0">
                  <a:pos x="651830" y="1712535"/>
                </a:cxn>
                <a:cxn ang="0">
                  <a:pos x="0" y="562944"/>
                </a:cxn>
                <a:cxn ang="0">
                  <a:pos x="651830" y="0"/>
                </a:cxn>
              </a:cxnLst>
              <a:pathLst>
                <a:path w="220" h="578">
                  <a:moveTo>
                    <a:pt x="220" y="0"/>
                  </a:moveTo>
                  <a:lnTo>
                    <a:pt x="220" y="578"/>
                  </a:lnTo>
                  <a:lnTo>
                    <a:pt x="0" y="190"/>
                  </a:lnTo>
                  <a:lnTo>
                    <a:pt x="22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F1286A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16" name="Freeform 29"/>
            <p:cNvSpPr/>
            <p:nvPr/>
          </p:nvSpPr>
          <p:spPr>
            <a:xfrm>
              <a:off x="1907035" y="2339957"/>
              <a:ext cx="1010338" cy="462207"/>
            </a:xfrm>
            <a:custGeom>
              <a:avLst/>
              <a:gdLst/>
              <a:ahLst/>
              <a:cxnLst>
                <a:cxn ang="0">
                  <a:pos x="1010338" y="216289"/>
                </a:cxn>
                <a:cxn ang="0">
                  <a:pos x="0" y="0"/>
                </a:cxn>
                <a:cxn ang="0">
                  <a:pos x="764419" y="462207"/>
                </a:cxn>
                <a:cxn ang="0">
                  <a:pos x="1010338" y="216289"/>
                </a:cxn>
              </a:cxnLst>
              <a:pathLst>
                <a:path w="341" h="156">
                  <a:moveTo>
                    <a:pt x="341" y="73"/>
                  </a:moveTo>
                  <a:lnTo>
                    <a:pt x="0" y="0"/>
                  </a:lnTo>
                  <a:lnTo>
                    <a:pt x="258" y="156"/>
                  </a:lnTo>
                  <a:lnTo>
                    <a:pt x="341" y="73"/>
                  </a:lnTo>
                  <a:close/>
                </a:path>
              </a:pathLst>
            </a:custGeom>
            <a:noFill/>
            <a:ln w="9525" cap="flat" cmpd="sng">
              <a:solidFill>
                <a:srgbClr val="FD665B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17" name="Freeform 30"/>
            <p:cNvSpPr/>
            <p:nvPr/>
          </p:nvSpPr>
          <p:spPr>
            <a:xfrm>
              <a:off x="1065581" y="1406657"/>
              <a:ext cx="1199961" cy="933303"/>
            </a:xfrm>
            <a:custGeom>
              <a:avLst/>
              <a:gdLst/>
              <a:ahLst/>
              <a:cxnLst>
                <a:cxn ang="0">
                  <a:pos x="1199961" y="0"/>
                </a:cxn>
                <a:cxn ang="0">
                  <a:pos x="0" y="559981"/>
                </a:cxn>
                <a:cxn ang="0">
                  <a:pos x="841454" y="933303"/>
                </a:cxn>
                <a:cxn ang="0">
                  <a:pos x="1199961" y="0"/>
                </a:cxn>
              </a:cxnLst>
              <a:pathLst>
                <a:path w="405" h="315">
                  <a:moveTo>
                    <a:pt x="405" y="0"/>
                  </a:moveTo>
                  <a:lnTo>
                    <a:pt x="0" y="189"/>
                  </a:lnTo>
                  <a:lnTo>
                    <a:pt x="284" y="315"/>
                  </a:lnTo>
                  <a:lnTo>
                    <a:pt x="40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FA8538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18" name="Freeform 31"/>
            <p:cNvSpPr/>
            <p:nvPr/>
          </p:nvSpPr>
          <p:spPr>
            <a:xfrm>
              <a:off x="1907035" y="1406657"/>
              <a:ext cx="1010338" cy="1149591"/>
            </a:xfrm>
            <a:custGeom>
              <a:avLst/>
              <a:gdLst/>
              <a:ahLst/>
              <a:cxnLst>
                <a:cxn ang="0">
                  <a:pos x="358507" y="0"/>
                </a:cxn>
                <a:cxn ang="0">
                  <a:pos x="1010338" y="1149591"/>
                </a:cxn>
                <a:cxn ang="0">
                  <a:pos x="0" y="933301"/>
                </a:cxn>
                <a:cxn ang="0">
                  <a:pos x="358507" y="0"/>
                </a:cxn>
              </a:cxnLst>
              <a:pathLst>
                <a:path w="341" h="388">
                  <a:moveTo>
                    <a:pt x="121" y="0"/>
                  </a:moveTo>
                  <a:lnTo>
                    <a:pt x="341" y="388"/>
                  </a:lnTo>
                  <a:lnTo>
                    <a:pt x="0" y="315"/>
                  </a:lnTo>
                  <a:lnTo>
                    <a:pt x="12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FD3F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19" name="Freeform 32"/>
            <p:cNvSpPr/>
            <p:nvPr/>
          </p:nvSpPr>
          <p:spPr>
            <a:xfrm>
              <a:off x="2265543" y="600758"/>
              <a:ext cx="651830" cy="805899"/>
            </a:xfrm>
            <a:custGeom>
              <a:avLst/>
              <a:gdLst/>
              <a:ahLst/>
              <a:cxnLst>
                <a:cxn ang="0">
                  <a:pos x="405912" y="0"/>
                </a:cxn>
                <a:cxn ang="0">
                  <a:pos x="651830" y="242954"/>
                </a:cxn>
                <a:cxn ang="0">
                  <a:pos x="0" y="805899"/>
                </a:cxn>
                <a:cxn ang="0">
                  <a:pos x="405912" y="0"/>
                </a:cxn>
              </a:cxnLst>
              <a:pathLst>
                <a:path w="220" h="272">
                  <a:moveTo>
                    <a:pt x="137" y="0"/>
                  </a:moveTo>
                  <a:lnTo>
                    <a:pt x="220" y="82"/>
                  </a:lnTo>
                  <a:lnTo>
                    <a:pt x="0" y="272"/>
                  </a:lnTo>
                  <a:lnTo>
                    <a:pt x="13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02579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22" name="Freeform 33"/>
            <p:cNvSpPr/>
            <p:nvPr/>
          </p:nvSpPr>
          <p:spPr>
            <a:xfrm>
              <a:off x="1065581" y="1000744"/>
              <a:ext cx="1199961" cy="965893"/>
            </a:xfrm>
            <a:custGeom>
              <a:avLst/>
              <a:gdLst/>
              <a:ahLst/>
              <a:cxnLst>
                <a:cxn ang="0">
                  <a:pos x="1199961" y="405912"/>
                </a:cxn>
                <a:cxn ang="0">
                  <a:pos x="302212" y="0"/>
                </a:cxn>
                <a:cxn ang="0">
                  <a:pos x="0" y="965893"/>
                </a:cxn>
                <a:cxn ang="0">
                  <a:pos x="1199961" y="405912"/>
                </a:cxn>
              </a:cxnLst>
              <a:pathLst>
                <a:path w="405" h="326">
                  <a:moveTo>
                    <a:pt x="405" y="137"/>
                  </a:moveTo>
                  <a:lnTo>
                    <a:pt x="102" y="0"/>
                  </a:lnTo>
                  <a:lnTo>
                    <a:pt x="0" y="326"/>
                  </a:lnTo>
                  <a:lnTo>
                    <a:pt x="405" y="137"/>
                  </a:lnTo>
                  <a:close/>
                </a:path>
              </a:pathLst>
            </a:custGeom>
            <a:noFill/>
            <a:ln w="9525" cap="flat" cmpd="sng">
              <a:solidFill>
                <a:srgbClr val="E02579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</p:grpSp>
      <p:sp>
        <p:nvSpPr>
          <p:cNvPr id="27" name="文本框 26"/>
          <p:cNvSpPr txBox="1"/>
          <p:nvPr/>
        </p:nvSpPr>
        <p:spPr>
          <a:xfrm>
            <a:off x="1241425" y="198120"/>
            <a:ext cx="793051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/>
            <a:r>
              <a:rPr lang="en-US" altLang="zh-CN" sz="2400" b="1" dirty="0" smtClean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32. </a:t>
            </a:r>
            <a:r>
              <a:rPr lang="zh-CN" altLang="en-US" sz="2400" b="1" dirty="0" smtClean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观点</a:t>
            </a:r>
            <a:r>
              <a:rPr lang="en-US" altLang="zh-CN" sz="2400" b="1" dirty="0" smtClean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 opinion; belief; thought; idea; view;</a:t>
            </a:r>
            <a:endParaRPr lang="en-US" altLang="zh-CN" sz="2400" b="1" dirty="0" smtClean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ea"/>
            </a:endParaRPr>
          </a:p>
        </p:txBody>
      </p:sp>
      <p:sp>
        <p:nvSpPr>
          <p:cNvPr id="11272" name="AutoShape 36"/>
          <p:cNvSpPr/>
          <p:nvPr>
            <p:custDataLst>
              <p:tags r:id="rId4"/>
            </p:custDataLst>
          </p:nvPr>
        </p:nvSpPr>
        <p:spPr>
          <a:xfrm>
            <a:off x="111125" y="826135"/>
            <a:ext cx="3249295" cy="5765165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FFFFFF"/>
              </a:gs>
              <a:gs pos="100000">
                <a:srgbClr val="FBFBBB">
                  <a:alpha val="89999"/>
                </a:srgbClr>
              </a:gs>
            </a:gsLst>
            <a:lin ang="0" scaled="1"/>
            <a:tileRect/>
          </a:gradFill>
          <a:ln w="9525" cap="flat" cmpd="sng">
            <a:solidFill>
              <a:srgbClr val="C0C0C0"/>
            </a:solidFill>
            <a:prstDash val="solid"/>
            <a:headEnd type="none" w="med" len="med"/>
            <a:tailEnd type="none" w="med" len="med"/>
          </a:ln>
          <a:effectLst>
            <a:prstShdw prst="shdw13" dist="53882" dir="13499999">
              <a:srgbClr val="F5B363">
                <a:alpha val="50000"/>
              </a:srgbClr>
            </a:prstShdw>
          </a:effectLst>
        </p:spPr>
        <p:txBody>
          <a:bodyPr wrap="none" anchor="ctr"/>
          <a:p>
            <a:pPr algn="l"/>
            <a:endParaRPr lang="zh-CN" altLang="en-US" sz="20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429000" y="746125"/>
            <a:ext cx="8668385" cy="5944870"/>
          </a:xfrm>
          <a:prstGeom prst="rect">
            <a:avLst/>
          </a:prstGeom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</p:pic>
      <p:pic>
        <p:nvPicPr>
          <p:cNvPr id="9" name="图片 8"/>
          <p:cNvPicPr/>
          <p:nvPr/>
        </p:nvPicPr>
        <p:blipFill>
          <a:blip r:embed="rId6"/>
          <a:stretch>
            <a:fillRect/>
          </a:stretch>
        </p:blipFill>
        <p:spPr>
          <a:xfrm>
            <a:off x="10135870" y="5061585"/>
            <a:ext cx="2321560" cy="190373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969515" y="6146366"/>
            <a:ext cx="520050" cy="819282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54610" y="927100"/>
            <a:ext cx="3374390" cy="47694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buFont typeface="Arial" panose="020B0604020202020204" pitchFamily="34" charset="0"/>
              <a:buNone/>
            </a:pPr>
            <a:r>
              <a:rPr lang="en-US" altLang="zh-CN" b="1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①</a:t>
            </a:r>
            <a:r>
              <a:rPr lang="en-US" altLang="zh-CN" sz="2400" b="1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perspective</a:t>
            </a:r>
            <a:r>
              <a:rPr lang="en-US" altLang="zh-CN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 /p</a:t>
            </a:r>
            <a:r>
              <a:rPr lang="en-US" altLang="en-US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ə'</a:t>
            </a:r>
            <a:r>
              <a:rPr lang="en-US" altLang="zh-CN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spekt</a:t>
            </a:r>
            <a:r>
              <a:rPr lang="en-US" altLang="en-US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ɪ</a:t>
            </a:r>
            <a:r>
              <a:rPr lang="en-US" altLang="zh-CN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v/</a:t>
            </a:r>
            <a:endParaRPr lang="en-US" altLang="zh-CN" sz="1600" b="1" i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buFont typeface="Arial" panose="020B0604020202020204" pitchFamily="34" charset="0"/>
              <a:buNone/>
            </a:pPr>
            <a:r>
              <a:rPr lang="en-US" altLang="zh-CN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    （</a:t>
            </a:r>
            <a:r>
              <a:rPr lang="zh-CN" altLang="en-US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观察问题的）视角，观点</a:t>
            </a:r>
            <a:endParaRPr lang="zh-CN" altLang="en-US" sz="1600" b="1" i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buFont typeface="Arial" panose="020B0604020202020204" pitchFamily="34" charset="0"/>
              <a:buNone/>
            </a:pPr>
            <a:r>
              <a:rPr lang="en-US" altLang="zh-CN" sz="1800" b="1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②</a:t>
            </a:r>
            <a:r>
              <a:rPr lang="zh-CN" altLang="en-US" sz="1400" b="1" i="1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altLang="zh-CN" sz="2400" b="1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standpoint</a:t>
            </a:r>
            <a:r>
              <a:rPr lang="en-US" altLang="zh-CN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立场，观点</a:t>
            </a:r>
            <a:r>
              <a:rPr lang="zh-CN" altLang="en-US" sz="1400" b="1" i="1">
                <a:latin typeface="Times New Roman" panose="02020603050405020304" pitchFamily="18" charset="0"/>
                <a:ea typeface="宋体" panose="02010600030101010101" pitchFamily="2" charset="-122"/>
              </a:rPr>
              <a:t>, </a:t>
            </a:r>
            <a:endParaRPr lang="zh-CN" altLang="en-US" sz="1400" b="1" i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buFont typeface="Arial" panose="020B0604020202020204" pitchFamily="34" charset="0"/>
              <a:buNone/>
            </a:pPr>
            <a:r>
              <a:rPr lang="en-US" altLang="zh-CN" sz="1800" b="1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③</a:t>
            </a:r>
            <a:r>
              <a:rPr lang="en-US" altLang="zh-CN" sz="2400" b="1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viewpoint </a:t>
            </a:r>
            <a:r>
              <a:rPr lang="en-US" altLang="zh-CN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观点；看法</a:t>
            </a:r>
            <a:r>
              <a:rPr lang="zh-CN" altLang="en-US" sz="1400" b="1" i="1">
                <a:latin typeface="Times New Roman" panose="02020603050405020304" pitchFamily="18" charset="0"/>
                <a:ea typeface="宋体" panose="02010600030101010101" pitchFamily="2" charset="-122"/>
              </a:rPr>
              <a:t>  </a:t>
            </a:r>
            <a:endParaRPr lang="zh-CN" altLang="en-US" sz="1400" b="1" i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buFont typeface="Arial" panose="020B0604020202020204" pitchFamily="34" charset="0"/>
              <a:buNone/>
            </a:pPr>
            <a:r>
              <a:rPr lang="en-US" altLang="zh-CN" sz="1800" b="1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④</a:t>
            </a:r>
            <a:r>
              <a:rPr lang="en-US" altLang="zh-CN" sz="2400" b="1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outlook</a:t>
            </a:r>
            <a:r>
              <a:rPr lang="zh-CN" altLang="en-US" sz="1400" b="1" i="1">
                <a:latin typeface="Times New Roman" panose="02020603050405020304" pitchFamily="18" charset="0"/>
                <a:ea typeface="宋体" panose="02010600030101010101" pitchFamily="2" charset="-122"/>
              </a:rPr>
              <a:t>看</a:t>
            </a:r>
            <a:r>
              <a:rPr lang="en-US" altLang="zh-CN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法，态度；展望</a:t>
            </a:r>
            <a:r>
              <a:rPr lang="zh-CN" altLang="en-US" sz="1400" b="1" i="1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endParaRPr lang="zh-CN" altLang="en-US" sz="1400" b="1" i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buFont typeface="Arial" panose="020B0604020202020204" pitchFamily="34" charset="0"/>
              <a:buNone/>
            </a:pPr>
            <a:r>
              <a:rPr lang="en-US" altLang="zh-CN" sz="1800" b="1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⑤</a:t>
            </a:r>
            <a:r>
              <a:rPr lang="en-US" altLang="zh-CN" sz="2400" b="1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philosophy</a:t>
            </a:r>
            <a:r>
              <a:rPr lang="en-US" altLang="zh-CN" sz="1400" b="1" i="1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altLang="zh-CN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/fɪ'lɒsəfɪ/ </a:t>
            </a:r>
            <a:endParaRPr lang="en-US" altLang="zh-CN" sz="1600" b="1" i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buFont typeface="Arial" panose="020B0604020202020204" pitchFamily="34" charset="0"/>
              <a:buNone/>
            </a:pPr>
            <a:r>
              <a:rPr lang="en-US" altLang="zh-CN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        哲理;理念 </a:t>
            </a:r>
            <a:r>
              <a:rPr lang="zh-CN" altLang="en-US" sz="1400" b="1" i="1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endParaRPr lang="zh-CN" altLang="en-US" sz="1400" b="1" i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buFont typeface="Arial" panose="020B0604020202020204" pitchFamily="34" charset="0"/>
              <a:buNone/>
            </a:pPr>
            <a:r>
              <a:rPr lang="en-US" altLang="zh-CN" sz="1800" b="1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⑥</a:t>
            </a:r>
            <a:r>
              <a:rPr lang="en-US" altLang="zh-CN" sz="2400" b="1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claim </a:t>
            </a:r>
            <a:r>
              <a:rPr lang="en-US" altLang="zh-CN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n./v. 声称；观点</a:t>
            </a:r>
            <a:r>
              <a:rPr lang="zh-CN" altLang="en-US" sz="1400" b="1" i="1">
                <a:latin typeface="Times New Roman" panose="02020603050405020304" pitchFamily="18" charset="0"/>
                <a:ea typeface="宋体" panose="02010600030101010101" pitchFamily="2" charset="-122"/>
              </a:rPr>
              <a:t>    </a:t>
            </a:r>
            <a:endParaRPr lang="zh-CN" altLang="en-US" sz="1400" b="1" i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buFont typeface="Arial" panose="020B0604020202020204" pitchFamily="34" charset="0"/>
              <a:buNone/>
            </a:pPr>
            <a:r>
              <a:rPr lang="en-US" altLang="zh-CN" sz="1800" b="1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⑦</a:t>
            </a:r>
            <a:r>
              <a:rPr lang="en-US" altLang="zh-CN" sz="2400" b="1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conviction</a:t>
            </a:r>
            <a:r>
              <a:rPr lang="en-US" altLang="zh-CN" sz="1400" b="1" i="1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altLang="zh-CN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/kənˈvɪkʃn/ </a:t>
            </a:r>
            <a:endParaRPr lang="en-US" altLang="zh-CN" sz="1600" b="1" i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buFont typeface="Arial" panose="020B0604020202020204" pitchFamily="34" charset="0"/>
              <a:buNone/>
            </a:pPr>
            <a:r>
              <a:rPr lang="en-US" altLang="zh-CN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        坚定的看法；信念</a:t>
            </a:r>
            <a:endParaRPr lang="en-US" altLang="zh-CN" sz="1600" b="1" i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buFont typeface="Arial" panose="020B0604020202020204" pitchFamily="34" charset="0"/>
              <a:buNone/>
            </a:pPr>
            <a:r>
              <a:rPr lang="en-US" altLang="zh-CN" sz="1800" b="1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⑧</a:t>
            </a:r>
            <a:r>
              <a:rPr lang="en-US" altLang="zh-CN" sz="2400" b="1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notion</a:t>
            </a:r>
            <a:r>
              <a:rPr lang="en-US" altLang="zh-CN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 /ˈn</a:t>
            </a:r>
            <a:r>
              <a:rPr lang="en-US" altLang="en-US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əʊʃ</a:t>
            </a:r>
            <a:r>
              <a:rPr lang="en-US" altLang="zh-CN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n/</a:t>
            </a:r>
            <a:r>
              <a:rPr lang="zh-CN" altLang="en-US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概念，想法</a:t>
            </a:r>
            <a:endParaRPr lang="zh-CN" altLang="en-US" sz="1600" b="1" i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buFont typeface="Arial" panose="020B0604020202020204" pitchFamily="34" charset="0"/>
              <a:buNone/>
            </a:pPr>
            <a:r>
              <a:rPr lang="en-US" altLang="zh-CN" sz="1800" b="1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⑨</a:t>
            </a:r>
            <a:r>
              <a:rPr lang="en-US" altLang="zh-CN" sz="2400" b="1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cognition</a:t>
            </a:r>
            <a:r>
              <a:rPr lang="en-US" altLang="zh-CN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 /k</a:t>
            </a:r>
            <a:r>
              <a:rPr lang="en-US" altLang="en-US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ɒɡˈ</a:t>
            </a:r>
            <a:r>
              <a:rPr lang="en-US" altLang="zh-CN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n</a:t>
            </a:r>
            <a:r>
              <a:rPr lang="en-US" altLang="en-US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ɪʃ</a:t>
            </a:r>
            <a:r>
              <a:rPr lang="en-US" altLang="zh-CN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n/ </a:t>
            </a:r>
            <a:r>
              <a:rPr lang="zh-CN" altLang="en-US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认识</a:t>
            </a:r>
            <a:endParaRPr lang="zh-CN" altLang="en-US" sz="1600" b="1" i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buFont typeface="Arial" panose="020B0604020202020204" pitchFamily="34" charset="0"/>
              <a:buNone/>
            </a:pPr>
            <a:r>
              <a:rPr lang="en-US" altLang="zh-CN" sz="1800" b="1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⑩</a:t>
            </a:r>
            <a:r>
              <a:rPr lang="en-US" altLang="zh-CN" sz="2400" b="1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concept</a:t>
            </a:r>
            <a:r>
              <a:rPr lang="en-US" altLang="zh-CN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 /ˈk</a:t>
            </a:r>
            <a:r>
              <a:rPr lang="en-US" altLang="en-US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ɒ</a:t>
            </a:r>
            <a:r>
              <a:rPr lang="en-US" altLang="zh-CN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nsept/</a:t>
            </a:r>
            <a:r>
              <a:rPr lang="zh-CN" altLang="en-US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概念，观念</a:t>
            </a:r>
            <a:endParaRPr lang="zh-CN" altLang="en-US" sz="1600" b="1" i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buFont typeface="Arial" panose="020B0604020202020204" pitchFamily="34" charset="0"/>
              <a:buNone/>
            </a:pPr>
            <a:endParaRPr lang="en-US" altLang="zh-CN" sz="1600" b="1" i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3562350" y="844550"/>
            <a:ext cx="8375650" cy="53784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noAutofit/>
          </a:bodyPr>
          <a:p>
            <a:pPr indent="0"/>
            <a:r>
              <a:rPr lang="zh-CN" altLang="en-US" sz="2000">
                <a:solidFill>
                  <a:srgbClr val="0063A8"/>
                </a:solidFill>
              </a:rPr>
              <a:t>1.从科学的角度来看，麦当劳专门选择红色来激发人们的食欲，选择黄色则更容易识别标志。</a:t>
            </a:r>
            <a:endParaRPr lang="zh-CN" altLang="en-US" sz="2000">
              <a:solidFill>
                <a:srgbClr val="0063A8"/>
              </a:solidFill>
            </a:endParaRPr>
          </a:p>
          <a:p>
            <a:pPr indent="0"/>
            <a:endParaRPr lang="zh-CN" altLang="en-US" sz="2000">
              <a:solidFill>
                <a:srgbClr val="0063A8"/>
              </a:solidFill>
            </a:endParaRPr>
          </a:p>
          <a:p>
            <a:pPr indent="0"/>
            <a:endParaRPr lang="zh-CN" altLang="en-US" sz="2000">
              <a:solidFill>
                <a:srgbClr val="0063A8"/>
              </a:solidFill>
            </a:endParaRPr>
          </a:p>
          <a:p>
            <a:pPr indent="0"/>
            <a:endParaRPr lang="zh-CN" altLang="en-US" sz="2000">
              <a:solidFill>
                <a:srgbClr val="0063A8"/>
              </a:solidFill>
            </a:endParaRPr>
          </a:p>
          <a:p>
            <a:pPr indent="0"/>
            <a:r>
              <a:rPr lang="zh-CN" altLang="en-US" sz="2000">
                <a:solidFill>
                  <a:srgbClr val="0063A8"/>
                </a:solidFill>
              </a:rPr>
              <a:t>2.根据色彩理念，麦当劳融入了更多的绿色，使其店面设计更加环保。</a:t>
            </a:r>
            <a:endParaRPr lang="zh-CN" altLang="en-US" sz="2000">
              <a:solidFill>
                <a:srgbClr val="0063A8"/>
              </a:solidFill>
            </a:endParaRPr>
          </a:p>
          <a:p>
            <a:pPr indent="0"/>
            <a:endParaRPr lang="zh-CN" altLang="en-US" sz="2000">
              <a:solidFill>
                <a:srgbClr val="0063A8"/>
              </a:solidFill>
            </a:endParaRPr>
          </a:p>
          <a:p>
            <a:pPr indent="0"/>
            <a:endParaRPr lang="zh-CN" altLang="en-US" sz="2000">
              <a:solidFill>
                <a:srgbClr val="0063A8"/>
              </a:solidFill>
            </a:endParaRPr>
          </a:p>
          <a:p>
            <a:pPr indent="0"/>
            <a:endParaRPr lang="zh-CN" altLang="en-US" sz="2000">
              <a:solidFill>
                <a:srgbClr val="0063A8"/>
              </a:solidFill>
            </a:endParaRPr>
          </a:p>
          <a:p>
            <a:pPr indent="0"/>
            <a:r>
              <a:rPr lang="zh-CN" altLang="en-US" sz="2000">
                <a:solidFill>
                  <a:srgbClr val="0063A8"/>
                </a:solidFill>
              </a:rPr>
              <a:t>3.从健康的角度来看，一些简单的解决方案对我们的听力是有益的，比如戴耳塞，调低音量，限制使用和应用智能手机应用程序来监控。</a:t>
            </a:r>
            <a:endParaRPr lang="zh-CN" altLang="en-US" sz="2000">
              <a:solidFill>
                <a:srgbClr val="0063A8"/>
              </a:solidFill>
            </a:endParaRPr>
          </a:p>
          <a:p>
            <a:pPr indent="0"/>
            <a:endParaRPr lang="zh-CN" altLang="en-US" sz="2000">
              <a:solidFill>
                <a:srgbClr val="0063A8"/>
              </a:solidFill>
            </a:endParaRPr>
          </a:p>
          <a:p>
            <a:pPr indent="0"/>
            <a:endParaRPr lang="zh-CN" altLang="en-US" sz="2000">
              <a:solidFill>
                <a:srgbClr val="0063A8"/>
              </a:solidFill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3637915" y="1616075"/>
            <a:ext cx="824357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altLang="zh-CN" sz="2000" b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1.From a scientific </a:t>
            </a:r>
            <a:r>
              <a:rPr lang="en-US" altLang="zh-CN" sz="2000" b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perspective</a:t>
            </a:r>
            <a:r>
              <a:rPr lang="en-US" altLang="zh-CN" sz="2000" b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McDonald specifically choose red to motivate people’s appetite and yellow to recognize the logo easily.</a:t>
            </a:r>
            <a:endParaRPr lang="en-US" altLang="zh-CN" sz="2000" b="1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3638550" y="2784475"/>
            <a:ext cx="8242300" cy="10147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altLang="zh-CN" sz="2000" b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2.According to the color </a:t>
            </a:r>
            <a:r>
              <a:rPr lang="en-US" altLang="zh-CN" sz="2000" b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philosophy</a:t>
            </a:r>
            <a:r>
              <a:rPr lang="en-US" altLang="zh-CN" sz="2000" b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McDonald incorporates more green to make their store designs environmentally friendly .</a:t>
            </a:r>
            <a:endParaRPr lang="en-US" altLang="zh-CN" sz="2000" b="1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0"/>
            <a:endParaRPr lang="en-US" altLang="zh-CN" sz="2000" b="1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3639185" y="4374515"/>
            <a:ext cx="8298815" cy="13220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altLang="zh-CN" sz="2000" b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3.From a healthy </a:t>
            </a:r>
            <a:r>
              <a:rPr lang="en-US" altLang="zh-CN" sz="2000" b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perspective</a:t>
            </a:r>
            <a:r>
              <a:rPr lang="en-US" altLang="zh-CN" sz="2000" b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some easy solutions can be beneficial to our hearing, such as wearing earplugs, turning down the volume, limiting the use and applying smart phone apps to monitor.</a:t>
            </a:r>
            <a:endParaRPr lang="en-US" altLang="zh-CN" sz="2000" b="1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0"/>
            <a:endParaRPr lang="en-US" altLang="zh-CN" sz="2000" b="1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1" name="图片 30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29945" y="5483860"/>
            <a:ext cx="2074545" cy="1059180"/>
          </a:xfrm>
          <a:prstGeom prst="roundRect">
            <a:avLst/>
          </a:prstGeom>
        </p:spPr>
      </p:pic>
      <p:pic>
        <p:nvPicPr>
          <p:cNvPr id="24" name="图片 23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0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 flipH="1">
            <a:off x="-60325" y="5960745"/>
            <a:ext cx="1266190" cy="773430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>
          <a:blip r:embed="rId11">
            <a:clrChange>
              <a:clrFrom>
                <a:srgbClr val="FEFEFE">
                  <a:alpha val="100000"/>
                </a:srgbClr>
              </a:clrFrom>
              <a:clrTo>
                <a:srgbClr val="FEFEFE">
                  <a:alpha val="100000"/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7058025" y="5325745"/>
            <a:ext cx="3248660" cy="1259205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6" grpId="1"/>
      <p:bldP spid="28" grpId="0"/>
      <p:bldP spid="28" grpId="1"/>
      <p:bldP spid="29" grpId="0"/>
      <p:bldP spid="29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0" name="直接连接符 19"/>
          <p:cNvCxnSpPr/>
          <p:nvPr/>
        </p:nvCxnSpPr>
        <p:spPr>
          <a:xfrm>
            <a:off x="512860" y="688340"/>
            <a:ext cx="10972825" cy="0"/>
          </a:xfrm>
          <a:prstGeom prst="line">
            <a:avLst/>
          </a:prstGeom>
          <a:ln>
            <a:gradFill>
              <a:gsLst>
                <a:gs pos="0">
                  <a:srgbClr val="400040"/>
                </a:gs>
                <a:gs pos="32000">
                  <a:srgbClr val="8F0040"/>
                </a:gs>
                <a:gs pos="63000">
                  <a:srgbClr val="F27300"/>
                </a:gs>
                <a:gs pos="100000">
                  <a:srgbClr val="FFBF00"/>
                </a:gs>
              </a:gsLst>
              <a:lin ang="10800000" scaled="0"/>
            </a:gradFill>
          </a:ln>
        </p:spPr>
        <p:style>
          <a:lnRef idx="1">
            <a:srgbClr val="5B9BD5"/>
          </a:lnRef>
          <a:fillRef idx="0">
            <a:srgbClr val="5B9BD5"/>
          </a:fillRef>
          <a:effectRef idx="0">
            <a:srgbClr val="5B9BD5"/>
          </a:effectRef>
          <a:fontRef idx="minor">
            <a:sysClr val="windowText" lastClr="000000"/>
          </a:fontRef>
        </p:style>
      </p:cxnSp>
      <p:sp>
        <p:nvSpPr>
          <p:cNvPr id="25" name="矩形 24"/>
          <p:cNvSpPr/>
          <p:nvPr/>
        </p:nvSpPr>
        <p:spPr>
          <a:xfrm>
            <a:off x="0" y="6685613"/>
            <a:ext cx="12192000" cy="172387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/>
          <p:nvPr/>
        </p:nvPicPr>
        <p:blipFill>
          <a:blip r:embed="rId1"/>
          <a:stretch>
            <a:fillRect/>
          </a:stretch>
        </p:blipFill>
        <p:spPr>
          <a:xfrm>
            <a:off x="54610" y="6584950"/>
            <a:ext cx="708025" cy="2730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130" b="100000" l="0" r="39917">
                        <a14:foregroundMark x1="10187" y1="34463" x2="9563" y2="64407"/>
                        <a14:foregroundMark x1="18295" y1="11864" x2="16424" y2="37288"/>
                        <a14:foregroundMark x1="19751" y1="24294" x2="22453" y2="22599"/>
                        <a14:foregroundMark x1="13306" y1="20339" x2="14761" y2="25424"/>
                        <a14:foregroundMark x1="19335" y1="37288" x2="24532" y2="31638"/>
                        <a14:foregroundMark x1="28274" y1="31638" x2="28274" y2="45763"/>
                        <a14:foregroundMark x1="11850" y1="58192" x2="28690" y2="54237"/>
                        <a14:foregroundMark x1="11642" y1="48588" x2="26819" y2="45763"/>
                        <a14:foregroundMark x1="9563" y1="66102" x2="29730" y2="66667"/>
                        <a14:foregroundMark x1="28898" y1="55367" x2="27651" y2="61582"/>
                        <a14:foregroundMark x1="11227" y1="52542" x2="18295" y2="51977"/>
                        <a14:foregroundMark x1="20582" y1="61582" x2="25156" y2="58192"/>
                        <a14:foregroundMark x1="20166" y1="48588" x2="20166" y2="51412"/>
                        <a14:foregroundMark x1="13306" y1="74011" x2="18295" y2="82486"/>
                        <a14:foregroundMark x1="19751" y1="83616" x2="23909" y2="73446"/>
                      </a14:backgroundRemoval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>
            <a:off x="0" y="12700"/>
            <a:ext cx="1078865" cy="831850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414020" y="551815"/>
            <a:ext cx="140970" cy="121920"/>
            <a:chOff x="715963" y="600758"/>
            <a:chExt cx="2201410" cy="2201406"/>
          </a:xfrm>
        </p:grpSpPr>
        <p:sp>
          <p:nvSpPr>
            <p:cNvPr id="5" name="Freeform 20"/>
            <p:cNvSpPr/>
            <p:nvPr/>
          </p:nvSpPr>
          <p:spPr>
            <a:xfrm>
              <a:off x="715963" y="843713"/>
              <a:ext cx="349618" cy="1712535"/>
            </a:xfrm>
            <a:custGeom>
              <a:avLst/>
              <a:gdLst/>
              <a:ahLst/>
              <a:cxnLst>
                <a:cxn ang="0">
                  <a:pos x="349618" y="1122925"/>
                </a:cxn>
                <a:cxn ang="0">
                  <a:pos x="0" y="1712535"/>
                </a:cxn>
                <a:cxn ang="0">
                  <a:pos x="0" y="0"/>
                </a:cxn>
                <a:cxn ang="0">
                  <a:pos x="349618" y="1122925"/>
                </a:cxn>
              </a:cxnLst>
              <a:pathLst>
                <a:path w="118" h="578">
                  <a:moveTo>
                    <a:pt x="118" y="379"/>
                  </a:moveTo>
                  <a:lnTo>
                    <a:pt x="0" y="578"/>
                  </a:lnTo>
                  <a:lnTo>
                    <a:pt x="0" y="0"/>
                  </a:lnTo>
                  <a:lnTo>
                    <a:pt x="118" y="379"/>
                  </a:lnTo>
                  <a:close/>
                </a:path>
              </a:pathLst>
            </a:custGeom>
            <a:noFill/>
            <a:ln w="9525" cap="flat" cmpd="sng">
              <a:solidFill>
                <a:srgbClr val="FEF22A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6" name="Freeform 21"/>
            <p:cNvSpPr/>
            <p:nvPr/>
          </p:nvSpPr>
          <p:spPr>
            <a:xfrm>
              <a:off x="715963" y="600758"/>
              <a:ext cx="651830" cy="399987"/>
            </a:xfrm>
            <a:custGeom>
              <a:avLst/>
              <a:gdLst/>
              <a:ahLst/>
              <a:cxnLst>
                <a:cxn ang="0">
                  <a:pos x="651830" y="399987"/>
                </a:cxn>
                <a:cxn ang="0">
                  <a:pos x="0" y="242955"/>
                </a:cxn>
                <a:cxn ang="0">
                  <a:pos x="242954" y="0"/>
                </a:cxn>
                <a:cxn ang="0">
                  <a:pos x="651830" y="399987"/>
                </a:cxn>
              </a:cxnLst>
              <a:pathLst>
                <a:path w="220" h="135">
                  <a:moveTo>
                    <a:pt x="220" y="135"/>
                  </a:moveTo>
                  <a:lnTo>
                    <a:pt x="0" y="82"/>
                  </a:lnTo>
                  <a:lnTo>
                    <a:pt x="82" y="0"/>
                  </a:lnTo>
                  <a:lnTo>
                    <a:pt x="220" y="135"/>
                  </a:lnTo>
                  <a:close/>
                </a:path>
              </a:pathLst>
            </a:custGeom>
            <a:noFill/>
            <a:ln w="9525" cap="flat" cmpd="sng">
              <a:solidFill>
                <a:srgbClr val="5B3B87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7" name="Freeform 22"/>
            <p:cNvSpPr/>
            <p:nvPr/>
          </p:nvSpPr>
          <p:spPr>
            <a:xfrm>
              <a:off x="715963" y="1966637"/>
              <a:ext cx="349618" cy="835527"/>
            </a:xfrm>
            <a:custGeom>
              <a:avLst/>
              <a:gdLst/>
              <a:ahLst/>
              <a:cxnLst>
                <a:cxn ang="0">
                  <a:pos x="349618" y="0"/>
                </a:cxn>
                <a:cxn ang="0">
                  <a:pos x="242954" y="835527"/>
                </a:cxn>
                <a:cxn ang="0">
                  <a:pos x="0" y="589609"/>
                </a:cxn>
                <a:cxn ang="0">
                  <a:pos x="349618" y="0"/>
                </a:cxn>
              </a:cxnLst>
              <a:pathLst>
                <a:path w="118" h="282">
                  <a:moveTo>
                    <a:pt x="118" y="0"/>
                  </a:moveTo>
                  <a:lnTo>
                    <a:pt x="82" y="282"/>
                  </a:lnTo>
                  <a:lnTo>
                    <a:pt x="0" y="199"/>
                  </a:lnTo>
                  <a:lnTo>
                    <a:pt x="11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FD665B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8" name="Freeform 23"/>
            <p:cNvSpPr/>
            <p:nvPr/>
          </p:nvSpPr>
          <p:spPr>
            <a:xfrm>
              <a:off x="715963" y="843713"/>
              <a:ext cx="651830" cy="1122926"/>
            </a:xfrm>
            <a:custGeom>
              <a:avLst/>
              <a:gdLst/>
              <a:ahLst/>
              <a:cxnLst>
                <a:cxn ang="0">
                  <a:pos x="651830" y="157031"/>
                </a:cxn>
                <a:cxn ang="0">
                  <a:pos x="349617" y="1122926"/>
                </a:cxn>
                <a:cxn ang="0">
                  <a:pos x="0" y="0"/>
                </a:cxn>
                <a:cxn ang="0">
                  <a:pos x="651830" y="157031"/>
                </a:cxn>
              </a:cxnLst>
              <a:pathLst>
                <a:path w="220" h="379">
                  <a:moveTo>
                    <a:pt x="220" y="53"/>
                  </a:moveTo>
                  <a:lnTo>
                    <a:pt x="118" y="379"/>
                  </a:lnTo>
                  <a:lnTo>
                    <a:pt x="0" y="0"/>
                  </a:lnTo>
                  <a:lnTo>
                    <a:pt x="220" y="53"/>
                  </a:lnTo>
                  <a:close/>
                </a:path>
              </a:pathLst>
            </a:custGeom>
            <a:noFill/>
            <a:ln w="9525" cap="flat" cmpd="sng">
              <a:solidFill>
                <a:srgbClr val="A82878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10" name="Freeform 24"/>
            <p:cNvSpPr/>
            <p:nvPr/>
          </p:nvSpPr>
          <p:spPr>
            <a:xfrm>
              <a:off x="958918" y="1966637"/>
              <a:ext cx="948117" cy="835527"/>
            </a:xfrm>
            <a:custGeom>
              <a:avLst/>
              <a:gdLst/>
              <a:ahLst/>
              <a:cxnLst>
                <a:cxn ang="0">
                  <a:pos x="948117" y="373320"/>
                </a:cxn>
                <a:cxn ang="0">
                  <a:pos x="0" y="835527"/>
                </a:cxn>
                <a:cxn ang="0">
                  <a:pos x="106663" y="0"/>
                </a:cxn>
                <a:cxn ang="0">
                  <a:pos x="948117" y="373320"/>
                </a:cxn>
              </a:cxnLst>
              <a:pathLst>
                <a:path w="320" h="282">
                  <a:moveTo>
                    <a:pt x="320" y="126"/>
                  </a:moveTo>
                  <a:lnTo>
                    <a:pt x="0" y="282"/>
                  </a:lnTo>
                  <a:lnTo>
                    <a:pt x="36" y="0"/>
                  </a:lnTo>
                  <a:lnTo>
                    <a:pt x="320" y="126"/>
                  </a:lnTo>
                  <a:close/>
                </a:path>
              </a:pathLst>
            </a:custGeom>
            <a:noFill/>
            <a:ln w="9525" cap="flat" cmpd="sng">
              <a:solidFill>
                <a:srgbClr val="FEF22A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12" name="Freeform 25"/>
            <p:cNvSpPr/>
            <p:nvPr/>
          </p:nvSpPr>
          <p:spPr>
            <a:xfrm>
              <a:off x="958918" y="600758"/>
              <a:ext cx="1712536" cy="399987"/>
            </a:xfrm>
            <a:custGeom>
              <a:avLst/>
              <a:gdLst/>
              <a:ahLst/>
              <a:cxnLst>
                <a:cxn ang="0">
                  <a:pos x="408875" y="399987"/>
                </a:cxn>
                <a:cxn ang="0">
                  <a:pos x="0" y="0"/>
                </a:cxn>
                <a:cxn ang="0">
                  <a:pos x="1712536" y="0"/>
                </a:cxn>
                <a:cxn ang="0">
                  <a:pos x="408875" y="399987"/>
                </a:cxn>
              </a:cxnLst>
              <a:pathLst>
                <a:path w="578" h="135">
                  <a:moveTo>
                    <a:pt x="138" y="135"/>
                  </a:moveTo>
                  <a:lnTo>
                    <a:pt x="0" y="0"/>
                  </a:lnTo>
                  <a:lnTo>
                    <a:pt x="578" y="0"/>
                  </a:lnTo>
                  <a:lnTo>
                    <a:pt x="138" y="135"/>
                  </a:lnTo>
                  <a:close/>
                </a:path>
              </a:pathLst>
            </a:custGeom>
            <a:noFill/>
            <a:ln w="9525" cap="flat" cmpd="sng">
              <a:solidFill>
                <a:srgbClr val="79307A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13" name="Freeform 26"/>
            <p:cNvSpPr/>
            <p:nvPr/>
          </p:nvSpPr>
          <p:spPr>
            <a:xfrm>
              <a:off x="958918" y="2339957"/>
              <a:ext cx="1712536" cy="462207"/>
            </a:xfrm>
            <a:custGeom>
              <a:avLst/>
              <a:gdLst/>
              <a:ahLst/>
              <a:cxnLst>
                <a:cxn ang="0">
                  <a:pos x="948116" y="0"/>
                </a:cxn>
                <a:cxn ang="0">
                  <a:pos x="1712536" y="462207"/>
                </a:cxn>
                <a:cxn ang="0">
                  <a:pos x="0" y="462207"/>
                </a:cxn>
                <a:cxn ang="0">
                  <a:pos x="948116" y="0"/>
                </a:cxn>
              </a:cxnLst>
              <a:pathLst>
                <a:path w="578" h="156">
                  <a:moveTo>
                    <a:pt x="320" y="0"/>
                  </a:moveTo>
                  <a:lnTo>
                    <a:pt x="578" y="156"/>
                  </a:lnTo>
                  <a:lnTo>
                    <a:pt x="0" y="156"/>
                  </a:lnTo>
                  <a:lnTo>
                    <a:pt x="32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FA8538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14" name="Freeform 27"/>
            <p:cNvSpPr/>
            <p:nvPr/>
          </p:nvSpPr>
          <p:spPr>
            <a:xfrm>
              <a:off x="1367793" y="600758"/>
              <a:ext cx="1303661" cy="805899"/>
            </a:xfrm>
            <a:custGeom>
              <a:avLst/>
              <a:gdLst/>
              <a:ahLst/>
              <a:cxnLst>
                <a:cxn ang="0">
                  <a:pos x="1303661" y="0"/>
                </a:cxn>
                <a:cxn ang="0">
                  <a:pos x="897748" y="805899"/>
                </a:cxn>
                <a:cxn ang="0">
                  <a:pos x="0" y="399986"/>
                </a:cxn>
                <a:cxn ang="0">
                  <a:pos x="1303661" y="0"/>
                </a:cxn>
              </a:cxnLst>
              <a:pathLst>
                <a:path w="440" h="272">
                  <a:moveTo>
                    <a:pt x="440" y="0"/>
                  </a:moveTo>
                  <a:lnTo>
                    <a:pt x="303" y="272"/>
                  </a:lnTo>
                  <a:lnTo>
                    <a:pt x="0" y="135"/>
                  </a:lnTo>
                  <a:lnTo>
                    <a:pt x="44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82878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15" name="Freeform 28"/>
            <p:cNvSpPr/>
            <p:nvPr/>
          </p:nvSpPr>
          <p:spPr>
            <a:xfrm>
              <a:off x="2265543" y="843713"/>
              <a:ext cx="651830" cy="1712535"/>
            </a:xfrm>
            <a:custGeom>
              <a:avLst/>
              <a:gdLst/>
              <a:ahLst/>
              <a:cxnLst>
                <a:cxn ang="0">
                  <a:pos x="651830" y="0"/>
                </a:cxn>
                <a:cxn ang="0">
                  <a:pos x="651830" y="1712535"/>
                </a:cxn>
                <a:cxn ang="0">
                  <a:pos x="0" y="562944"/>
                </a:cxn>
                <a:cxn ang="0">
                  <a:pos x="651830" y="0"/>
                </a:cxn>
              </a:cxnLst>
              <a:pathLst>
                <a:path w="220" h="578">
                  <a:moveTo>
                    <a:pt x="220" y="0"/>
                  </a:moveTo>
                  <a:lnTo>
                    <a:pt x="220" y="578"/>
                  </a:lnTo>
                  <a:lnTo>
                    <a:pt x="0" y="190"/>
                  </a:lnTo>
                  <a:lnTo>
                    <a:pt x="22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F1286A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16" name="Freeform 29"/>
            <p:cNvSpPr/>
            <p:nvPr/>
          </p:nvSpPr>
          <p:spPr>
            <a:xfrm>
              <a:off x="1907035" y="2339957"/>
              <a:ext cx="1010338" cy="462207"/>
            </a:xfrm>
            <a:custGeom>
              <a:avLst/>
              <a:gdLst/>
              <a:ahLst/>
              <a:cxnLst>
                <a:cxn ang="0">
                  <a:pos x="1010338" y="216289"/>
                </a:cxn>
                <a:cxn ang="0">
                  <a:pos x="0" y="0"/>
                </a:cxn>
                <a:cxn ang="0">
                  <a:pos x="764419" y="462207"/>
                </a:cxn>
                <a:cxn ang="0">
                  <a:pos x="1010338" y="216289"/>
                </a:cxn>
              </a:cxnLst>
              <a:pathLst>
                <a:path w="341" h="156">
                  <a:moveTo>
                    <a:pt x="341" y="73"/>
                  </a:moveTo>
                  <a:lnTo>
                    <a:pt x="0" y="0"/>
                  </a:lnTo>
                  <a:lnTo>
                    <a:pt x="258" y="156"/>
                  </a:lnTo>
                  <a:lnTo>
                    <a:pt x="341" y="73"/>
                  </a:lnTo>
                  <a:close/>
                </a:path>
              </a:pathLst>
            </a:custGeom>
            <a:noFill/>
            <a:ln w="9525" cap="flat" cmpd="sng">
              <a:solidFill>
                <a:srgbClr val="FD665B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17" name="Freeform 30"/>
            <p:cNvSpPr/>
            <p:nvPr/>
          </p:nvSpPr>
          <p:spPr>
            <a:xfrm>
              <a:off x="1065581" y="1406657"/>
              <a:ext cx="1199961" cy="933303"/>
            </a:xfrm>
            <a:custGeom>
              <a:avLst/>
              <a:gdLst/>
              <a:ahLst/>
              <a:cxnLst>
                <a:cxn ang="0">
                  <a:pos x="1199961" y="0"/>
                </a:cxn>
                <a:cxn ang="0">
                  <a:pos x="0" y="559981"/>
                </a:cxn>
                <a:cxn ang="0">
                  <a:pos x="841454" y="933303"/>
                </a:cxn>
                <a:cxn ang="0">
                  <a:pos x="1199961" y="0"/>
                </a:cxn>
              </a:cxnLst>
              <a:pathLst>
                <a:path w="405" h="315">
                  <a:moveTo>
                    <a:pt x="405" y="0"/>
                  </a:moveTo>
                  <a:lnTo>
                    <a:pt x="0" y="189"/>
                  </a:lnTo>
                  <a:lnTo>
                    <a:pt x="284" y="315"/>
                  </a:lnTo>
                  <a:lnTo>
                    <a:pt x="40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FA8538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18" name="Freeform 31"/>
            <p:cNvSpPr/>
            <p:nvPr/>
          </p:nvSpPr>
          <p:spPr>
            <a:xfrm>
              <a:off x="1907035" y="1406657"/>
              <a:ext cx="1010338" cy="1149591"/>
            </a:xfrm>
            <a:custGeom>
              <a:avLst/>
              <a:gdLst/>
              <a:ahLst/>
              <a:cxnLst>
                <a:cxn ang="0">
                  <a:pos x="358507" y="0"/>
                </a:cxn>
                <a:cxn ang="0">
                  <a:pos x="1010338" y="1149591"/>
                </a:cxn>
                <a:cxn ang="0">
                  <a:pos x="0" y="933301"/>
                </a:cxn>
                <a:cxn ang="0">
                  <a:pos x="358507" y="0"/>
                </a:cxn>
              </a:cxnLst>
              <a:pathLst>
                <a:path w="341" h="388">
                  <a:moveTo>
                    <a:pt x="121" y="0"/>
                  </a:moveTo>
                  <a:lnTo>
                    <a:pt x="341" y="388"/>
                  </a:lnTo>
                  <a:lnTo>
                    <a:pt x="0" y="315"/>
                  </a:lnTo>
                  <a:lnTo>
                    <a:pt x="12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FD3F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19" name="Freeform 32"/>
            <p:cNvSpPr/>
            <p:nvPr/>
          </p:nvSpPr>
          <p:spPr>
            <a:xfrm>
              <a:off x="2265543" y="600758"/>
              <a:ext cx="651830" cy="805899"/>
            </a:xfrm>
            <a:custGeom>
              <a:avLst/>
              <a:gdLst/>
              <a:ahLst/>
              <a:cxnLst>
                <a:cxn ang="0">
                  <a:pos x="405912" y="0"/>
                </a:cxn>
                <a:cxn ang="0">
                  <a:pos x="651830" y="242954"/>
                </a:cxn>
                <a:cxn ang="0">
                  <a:pos x="0" y="805899"/>
                </a:cxn>
                <a:cxn ang="0">
                  <a:pos x="405912" y="0"/>
                </a:cxn>
              </a:cxnLst>
              <a:pathLst>
                <a:path w="220" h="272">
                  <a:moveTo>
                    <a:pt x="137" y="0"/>
                  </a:moveTo>
                  <a:lnTo>
                    <a:pt x="220" y="82"/>
                  </a:lnTo>
                  <a:lnTo>
                    <a:pt x="0" y="272"/>
                  </a:lnTo>
                  <a:lnTo>
                    <a:pt x="13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02579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22" name="Freeform 33"/>
            <p:cNvSpPr/>
            <p:nvPr/>
          </p:nvSpPr>
          <p:spPr>
            <a:xfrm>
              <a:off x="1065581" y="1000744"/>
              <a:ext cx="1199961" cy="965893"/>
            </a:xfrm>
            <a:custGeom>
              <a:avLst/>
              <a:gdLst/>
              <a:ahLst/>
              <a:cxnLst>
                <a:cxn ang="0">
                  <a:pos x="1199961" y="405912"/>
                </a:cxn>
                <a:cxn ang="0">
                  <a:pos x="302212" y="0"/>
                </a:cxn>
                <a:cxn ang="0">
                  <a:pos x="0" y="965893"/>
                </a:cxn>
                <a:cxn ang="0">
                  <a:pos x="1199961" y="405912"/>
                </a:cxn>
              </a:cxnLst>
              <a:pathLst>
                <a:path w="405" h="326">
                  <a:moveTo>
                    <a:pt x="405" y="137"/>
                  </a:moveTo>
                  <a:lnTo>
                    <a:pt x="102" y="0"/>
                  </a:lnTo>
                  <a:lnTo>
                    <a:pt x="0" y="326"/>
                  </a:lnTo>
                  <a:lnTo>
                    <a:pt x="405" y="137"/>
                  </a:lnTo>
                  <a:close/>
                </a:path>
              </a:pathLst>
            </a:custGeom>
            <a:noFill/>
            <a:ln w="9525" cap="flat" cmpd="sng">
              <a:solidFill>
                <a:srgbClr val="E02579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</p:grpSp>
      <p:sp>
        <p:nvSpPr>
          <p:cNvPr id="27" name="文本框 26"/>
          <p:cNvSpPr txBox="1"/>
          <p:nvPr/>
        </p:nvSpPr>
        <p:spPr>
          <a:xfrm>
            <a:off x="1241425" y="198120"/>
            <a:ext cx="793051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/>
            <a:r>
              <a:rPr lang="en-US" altLang="zh-CN" sz="2400" b="1" dirty="0" smtClean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32. </a:t>
            </a:r>
            <a:r>
              <a:rPr lang="zh-CN" altLang="en-US" sz="2400" b="1" dirty="0" smtClean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观点</a:t>
            </a:r>
            <a:r>
              <a:rPr lang="en-US" altLang="zh-CN" sz="2400" b="1" dirty="0" smtClean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 opinion; belief; thought; idea; view;</a:t>
            </a:r>
            <a:endParaRPr lang="en-US" altLang="zh-CN" sz="2400" b="1" dirty="0" smtClean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ea"/>
            </a:endParaRPr>
          </a:p>
        </p:txBody>
      </p:sp>
      <p:sp>
        <p:nvSpPr>
          <p:cNvPr id="11272" name="AutoShape 36"/>
          <p:cNvSpPr/>
          <p:nvPr>
            <p:custDataLst>
              <p:tags r:id="rId4"/>
            </p:custDataLst>
          </p:nvPr>
        </p:nvSpPr>
        <p:spPr>
          <a:xfrm>
            <a:off x="111125" y="826135"/>
            <a:ext cx="3249295" cy="5765165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FFFFFF"/>
              </a:gs>
              <a:gs pos="100000">
                <a:srgbClr val="FBFBBB">
                  <a:alpha val="89999"/>
                </a:srgbClr>
              </a:gs>
            </a:gsLst>
            <a:lin ang="0" scaled="1"/>
            <a:tileRect/>
          </a:gradFill>
          <a:ln w="9525" cap="flat" cmpd="sng">
            <a:solidFill>
              <a:srgbClr val="C0C0C0"/>
            </a:solidFill>
            <a:prstDash val="solid"/>
            <a:headEnd type="none" w="med" len="med"/>
            <a:tailEnd type="none" w="med" len="med"/>
          </a:ln>
          <a:effectLst>
            <a:prstShdw prst="shdw13" dist="53882" dir="13499999">
              <a:srgbClr val="F5B363">
                <a:alpha val="50000"/>
              </a:srgbClr>
            </a:prstShdw>
          </a:effectLst>
        </p:spPr>
        <p:txBody>
          <a:bodyPr wrap="none" anchor="ctr"/>
          <a:p>
            <a:pPr algn="l"/>
            <a:endParaRPr lang="zh-CN" altLang="en-US" sz="20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429000" y="746125"/>
            <a:ext cx="8668385" cy="5944870"/>
          </a:xfrm>
          <a:prstGeom prst="rect">
            <a:avLst/>
          </a:prstGeom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</p:pic>
      <p:pic>
        <p:nvPicPr>
          <p:cNvPr id="9" name="图片 8"/>
          <p:cNvPicPr/>
          <p:nvPr/>
        </p:nvPicPr>
        <p:blipFill>
          <a:blip r:embed="rId6"/>
          <a:stretch>
            <a:fillRect/>
          </a:stretch>
        </p:blipFill>
        <p:spPr>
          <a:xfrm>
            <a:off x="10135870" y="5061585"/>
            <a:ext cx="2321560" cy="190373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969515" y="6146366"/>
            <a:ext cx="520050" cy="819282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54610" y="927100"/>
            <a:ext cx="3374390" cy="47694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buFont typeface="Arial" panose="020B0604020202020204" pitchFamily="34" charset="0"/>
              <a:buNone/>
            </a:pPr>
            <a:r>
              <a:rPr lang="en-US" altLang="zh-CN" b="1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①</a:t>
            </a:r>
            <a:r>
              <a:rPr lang="en-US" altLang="zh-CN" sz="2400" b="1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perspective</a:t>
            </a:r>
            <a:r>
              <a:rPr lang="en-US" altLang="zh-CN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 /p</a:t>
            </a:r>
            <a:r>
              <a:rPr lang="en-US" altLang="en-US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ə'</a:t>
            </a:r>
            <a:r>
              <a:rPr lang="en-US" altLang="zh-CN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spekt</a:t>
            </a:r>
            <a:r>
              <a:rPr lang="en-US" altLang="en-US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ɪ</a:t>
            </a:r>
            <a:r>
              <a:rPr lang="en-US" altLang="zh-CN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v/</a:t>
            </a:r>
            <a:endParaRPr lang="en-US" altLang="zh-CN" sz="1600" b="1" i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buFont typeface="Arial" panose="020B0604020202020204" pitchFamily="34" charset="0"/>
              <a:buNone/>
            </a:pPr>
            <a:r>
              <a:rPr lang="en-US" altLang="zh-CN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    （</a:t>
            </a:r>
            <a:r>
              <a:rPr lang="zh-CN" altLang="en-US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观察问题的）视角，观点</a:t>
            </a:r>
            <a:endParaRPr lang="zh-CN" altLang="en-US" sz="1600" b="1" i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buFont typeface="Arial" panose="020B0604020202020204" pitchFamily="34" charset="0"/>
              <a:buNone/>
            </a:pPr>
            <a:r>
              <a:rPr lang="en-US" altLang="zh-CN" sz="1800" b="1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②</a:t>
            </a:r>
            <a:r>
              <a:rPr lang="zh-CN" altLang="en-US" sz="1400" b="1" i="1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altLang="zh-CN" sz="2400" b="1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standpoint</a:t>
            </a:r>
            <a:r>
              <a:rPr lang="en-US" altLang="zh-CN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立场，观点</a:t>
            </a:r>
            <a:r>
              <a:rPr lang="zh-CN" altLang="en-US" sz="1400" b="1" i="1">
                <a:latin typeface="Times New Roman" panose="02020603050405020304" pitchFamily="18" charset="0"/>
                <a:ea typeface="宋体" panose="02010600030101010101" pitchFamily="2" charset="-122"/>
              </a:rPr>
              <a:t>, </a:t>
            </a:r>
            <a:endParaRPr lang="zh-CN" altLang="en-US" sz="1400" b="1" i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buFont typeface="Arial" panose="020B0604020202020204" pitchFamily="34" charset="0"/>
              <a:buNone/>
            </a:pPr>
            <a:r>
              <a:rPr lang="en-US" altLang="zh-CN" sz="1800" b="1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③</a:t>
            </a:r>
            <a:r>
              <a:rPr lang="en-US" altLang="zh-CN" sz="2400" b="1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viewpoint </a:t>
            </a:r>
            <a:r>
              <a:rPr lang="en-US" altLang="zh-CN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观点；看法</a:t>
            </a:r>
            <a:r>
              <a:rPr lang="zh-CN" altLang="en-US" sz="1400" b="1" i="1">
                <a:latin typeface="Times New Roman" panose="02020603050405020304" pitchFamily="18" charset="0"/>
                <a:ea typeface="宋体" panose="02010600030101010101" pitchFamily="2" charset="-122"/>
              </a:rPr>
              <a:t>  </a:t>
            </a:r>
            <a:endParaRPr lang="zh-CN" altLang="en-US" sz="1400" b="1" i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buFont typeface="Arial" panose="020B0604020202020204" pitchFamily="34" charset="0"/>
              <a:buNone/>
            </a:pPr>
            <a:r>
              <a:rPr lang="en-US" altLang="zh-CN" sz="1800" b="1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④</a:t>
            </a:r>
            <a:r>
              <a:rPr lang="en-US" altLang="zh-CN" sz="2400" b="1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outlook</a:t>
            </a:r>
            <a:r>
              <a:rPr lang="zh-CN" altLang="en-US" sz="1400" b="1" i="1">
                <a:latin typeface="Times New Roman" panose="02020603050405020304" pitchFamily="18" charset="0"/>
                <a:ea typeface="宋体" panose="02010600030101010101" pitchFamily="2" charset="-122"/>
              </a:rPr>
              <a:t>看</a:t>
            </a:r>
            <a:r>
              <a:rPr lang="en-US" altLang="zh-CN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法，态度；展望</a:t>
            </a:r>
            <a:r>
              <a:rPr lang="zh-CN" altLang="en-US" sz="1400" b="1" i="1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endParaRPr lang="zh-CN" altLang="en-US" sz="1400" b="1" i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buFont typeface="Arial" panose="020B0604020202020204" pitchFamily="34" charset="0"/>
              <a:buNone/>
            </a:pPr>
            <a:r>
              <a:rPr lang="en-US" altLang="zh-CN" sz="1800" b="1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⑤</a:t>
            </a:r>
            <a:r>
              <a:rPr lang="en-US" altLang="zh-CN" sz="2400" b="1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philosophy</a:t>
            </a:r>
            <a:r>
              <a:rPr lang="en-US" altLang="zh-CN" sz="1400" b="1" i="1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altLang="zh-CN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/fɪ'lɒsəfɪ/ </a:t>
            </a:r>
            <a:endParaRPr lang="en-US" altLang="zh-CN" sz="1600" b="1" i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buFont typeface="Arial" panose="020B0604020202020204" pitchFamily="34" charset="0"/>
              <a:buNone/>
            </a:pPr>
            <a:r>
              <a:rPr lang="en-US" altLang="zh-CN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        哲理;理念 </a:t>
            </a:r>
            <a:r>
              <a:rPr lang="zh-CN" altLang="en-US" sz="1400" b="1" i="1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endParaRPr lang="zh-CN" altLang="en-US" sz="1400" b="1" i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buFont typeface="Arial" panose="020B0604020202020204" pitchFamily="34" charset="0"/>
              <a:buNone/>
            </a:pPr>
            <a:r>
              <a:rPr lang="en-US" altLang="zh-CN" sz="1800" b="1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⑥</a:t>
            </a:r>
            <a:r>
              <a:rPr lang="en-US" altLang="zh-CN" sz="2400" b="1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claim </a:t>
            </a:r>
            <a:r>
              <a:rPr lang="en-US" altLang="zh-CN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n./v. 声称；观点</a:t>
            </a:r>
            <a:r>
              <a:rPr lang="zh-CN" altLang="en-US" sz="1400" b="1" i="1">
                <a:latin typeface="Times New Roman" panose="02020603050405020304" pitchFamily="18" charset="0"/>
                <a:ea typeface="宋体" panose="02010600030101010101" pitchFamily="2" charset="-122"/>
              </a:rPr>
              <a:t>    </a:t>
            </a:r>
            <a:endParaRPr lang="zh-CN" altLang="en-US" sz="1400" b="1" i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buFont typeface="Arial" panose="020B0604020202020204" pitchFamily="34" charset="0"/>
              <a:buNone/>
            </a:pPr>
            <a:r>
              <a:rPr lang="en-US" altLang="zh-CN" sz="1800" b="1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⑦</a:t>
            </a:r>
            <a:r>
              <a:rPr lang="en-US" altLang="zh-CN" sz="2400" b="1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conviction</a:t>
            </a:r>
            <a:r>
              <a:rPr lang="en-US" altLang="zh-CN" sz="1400" b="1" i="1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altLang="zh-CN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/kənˈvɪkʃn/ </a:t>
            </a:r>
            <a:endParaRPr lang="en-US" altLang="zh-CN" sz="1600" b="1" i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buFont typeface="Arial" panose="020B0604020202020204" pitchFamily="34" charset="0"/>
              <a:buNone/>
            </a:pPr>
            <a:r>
              <a:rPr lang="en-US" altLang="zh-CN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        坚定的看法；信念</a:t>
            </a:r>
            <a:endParaRPr lang="en-US" altLang="zh-CN" sz="1600" b="1" i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buFont typeface="Arial" panose="020B0604020202020204" pitchFamily="34" charset="0"/>
              <a:buNone/>
            </a:pPr>
            <a:r>
              <a:rPr lang="en-US" altLang="zh-CN" sz="1800" b="1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⑧</a:t>
            </a:r>
            <a:r>
              <a:rPr lang="en-US" altLang="zh-CN" sz="2400" b="1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notion</a:t>
            </a:r>
            <a:r>
              <a:rPr lang="en-US" altLang="zh-CN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 /ˈn</a:t>
            </a:r>
            <a:r>
              <a:rPr lang="en-US" altLang="en-US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əʊʃ</a:t>
            </a:r>
            <a:r>
              <a:rPr lang="en-US" altLang="zh-CN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n/</a:t>
            </a:r>
            <a:r>
              <a:rPr lang="zh-CN" altLang="en-US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概念，想法</a:t>
            </a:r>
            <a:endParaRPr lang="zh-CN" altLang="en-US" sz="1600" b="1" i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buFont typeface="Arial" panose="020B0604020202020204" pitchFamily="34" charset="0"/>
              <a:buNone/>
            </a:pPr>
            <a:r>
              <a:rPr lang="en-US" altLang="zh-CN" sz="1800" b="1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⑨</a:t>
            </a:r>
            <a:r>
              <a:rPr lang="en-US" altLang="zh-CN" sz="2400" b="1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cognition</a:t>
            </a:r>
            <a:r>
              <a:rPr lang="en-US" altLang="zh-CN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 /k</a:t>
            </a:r>
            <a:r>
              <a:rPr lang="en-US" altLang="en-US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ɒɡˈ</a:t>
            </a:r>
            <a:r>
              <a:rPr lang="en-US" altLang="zh-CN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n</a:t>
            </a:r>
            <a:r>
              <a:rPr lang="en-US" altLang="en-US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ɪʃ</a:t>
            </a:r>
            <a:r>
              <a:rPr lang="en-US" altLang="zh-CN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n/ </a:t>
            </a:r>
            <a:r>
              <a:rPr lang="zh-CN" altLang="en-US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认识</a:t>
            </a:r>
            <a:endParaRPr lang="zh-CN" altLang="en-US" sz="1600" b="1" i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buFont typeface="Arial" panose="020B0604020202020204" pitchFamily="34" charset="0"/>
              <a:buNone/>
            </a:pPr>
            <a:r>
              <a:rPr lang="en-US" altLang="zh-CN" sz="1800" b="1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⑩</a:t>
            </a:r>
            <a:r>
              <a:rPr lang="en-US" altLang="zh-CN" sz="2400" b="1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concept</a:t>
            </a:r>
            <a:r>
              <a:rPr lang="en-US" altLang="zh-CN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 /ˈk</a:t>
            </a:r>
            <a:r>
              <a:rPr lang="en-US" altLang="en-US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ɒ</a:t>
            </a:r>
            <a:r>
              <a:rPr lang="en-US" altLang="zh-CN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nsept/</a:t>
            </a:r>
            <a:r>
              <a:rPr lang="zh-CN" altLang="en-US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概念，观念</a:t>
            </a:r>
            <a:endParaRPr lang="zh-CN" altLang="en-US" sz="1600" b="1" i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buFont typeface="Arial" panose="020B0604020202020204" pitchFamily="34" charset="0"/>
              <a:buNone/>
            </a:pPr>
            <a:endParaRPr lang="en-US" altLang="zh-CN" sz="1600" b="1" i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3562350" y="844550"/>
            <a:ext cx="8375650" cy="53784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noAutofit/>
          </a:bodyPr>
          <a:p>
            <a:pPr indent="0"/>
            <a:r>
              <a:rPr lang="zh-CN" altLang="en-US" sz="2000">
                <a:solidFill>
                  <a:srgbClr val="0063A8"/>
                </a:solidFill>
              </a:rPr>
              <a:t>4.我们要有这样的人生观: 每种困难都会有解决方法，只要不停地寻找一定会走出困境。</a:t>
            </a:r>
            <a:endParaRPr lang="zh-CN" altLang="en-US" sz="2000">
              <a:solidFill>
                <a:srgbClr val="0063A8"/>
              </a:solidFill>
            </a:endParaRPr>
          </a:p>
          <a:p>
            <a:pPr indent="0"/>
            <a:endParaRPr lang="zh-CN" altLang="en-US" sz="2000">
              <a:solidFill>
                <a:srgbClr val="0063A8"/>
              </a:solidFill>
            </a:endParaRPr>
          </a:p>
          <a:p>
            <a:pPr indent="0"/>
            <a:endParaRPr lang="zh-CN" altLang="en-US" sz="2000">
              <a:solidFill>
                <a:srgbClr val="0063A8"/>
              </a:solidFill>
            </a:endParaRPr>
          </a:p>
          <a:p>
            <a:pPr indent="0"/>
            <a:endParaRPr lang="zh-CN" altLang="en-US" sz="2000">
              <a:solidFill>
                <a:srgbClr val="0063A8"/>
              </a:solidFill>
            </a:endParaRPr>
          </a:p>
          <a:p>
            <a:pPr indent="0"/>
            <a:r>
              <a:rPr lang="zh-CN" altLang="en-US" sz="2000">
                <a:solidFill>
                  <a:srgbClr val="0063A8"/>
                </a:solidFill>
              </a:rPr>
              <a:t>5.</a:t>
            </a:r>
            <a:r>
              <a:rPr lang="zh-CN" altLang="en-US" sz="2000" b="1">
                <a:solidFill>
                  <a:srgbClr val="0063A8"/>
                </a:solidFill>
              </a:rPr>
              <a:t>高级语义场</a:t>
            </a:r>
            <a:r>
              <a:rPr lang="zh-CN" altLang="en-US" sz="2000">
                <a:solidFill>
                  <a:srgbClr val="0063A8"/>
                </a:solidFill>
              </a:rPr>
              <a:t>:</a:t>
            </a:r>
            <a:r>
              <a:rPr lang="en-US" altLang="zh-CN" sz="2000">
                <a:solidFill>
                  <a:srgbClr val="0063A8"/>
                </a:solidFill>
              </a:rPr>
              <a:t> </a:t>
            </a:r>
            <a:r>
              <a:rPr lang="zh-CN" altLang="en-US" sz="2000">
                <a:solidFill>
                  <a:srgbClr val="0063A8"/>
                </a:solidFill>
              </a:rPr>
              <a:t>在我看来，我们应该从不同的角度看问题。通过交流思想和了解他人的信仰，我们可以拓宽我们的视野，形成一个更积极的人生观。</a:t>
            </a:r>
            <a:endParaRPr lang="zh-CN" altLang="en-US" sz="2000">
              <a:solidFill>
                <a:srgbClr val="0063A8"/>
              </a:solidFill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3637915" y="1616075"/>
            <a:ext cx="824357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altLang="zh-CN" sz="2000" b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4.We should adopt the</a:t>
            </a:r>
            <a:r>
              <a:rPr lang="en-US" altLang="zh-CN" sz="2000" b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philosophy</a:t>
            </a:r>
            <a:r>
              <a:rPr lang="en-US" altLang="zh-CN" sz="2000" b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/ positive </a:t>
            </a:r>
            <a:r>
              <a:rPr lang="en-US" altLang="zh-CN" sz="2000" b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outlook</a:t>
            </a:r>
            <a:r>
              <a:rPr lang="en-US" altLang="zh-CN" sz="2000" b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that every obstacle has a solution and keep digging until you find a way through.   </a:t>
            </a:r>
            <a:endParaRPr lang="en-US" altLang="zh-CN" sz="2000" b="1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3637915" y="3200400"/>
            <a:ext cx="8300085" cy="10648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noAutofit/>
          </a:bodyPr>
          <a:p>
            <a:pPr indent="0"/>
            <a:r>
              <a:rPr lang="en-US" altLang="zh-CN" sz="2000" b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5.From my </a:t>
            </a:r>
            <a:r>
              <a:rPr lang="en-US" altLang="zh-CN" sz="2000" b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perspective</a:t>
            </a:r>
            <a:r>
              <a:rPr lang="en-US" altLang="zh-CN" sz="2000" b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we should look at things from different </a:t>
            </a:r>
            <a:r>
              <a:rPr lang="en-US" altLang="zh-CN" sz="2000" b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standpoints</a:t>
            </a:r>
            <a:r>
              <a:rPr lang="en-US" altLang="zh-CN" sz="2000" b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By exchanging </a:t>
            </a:r>
            <a:r>
              <a:rPr lang="en-US" altLang="zh-CN" sz="2000" b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ideas</a:t>
            </a:r>
            <a:r>
              <a:rPr lang="en-US" altLang="zh-CN" sz="2000" b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and understanding others’ </a:t>
            </a:r>
            <a:r>
              <a:rPr lang="en-US" altLang="zh-CN" sz="2000" b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beliefs</a:t>
            </a:r>
            <a:r>
              <a:rPr lang="en-US" altLang="zh-CN" sz="2000" b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we can broaden our </a:t>
            </a:r>
            <a:r>
              <a:rPr lang="en-US" altLang="zh-CN" sz="2000" b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horizons</a:t>
            </a:r>
            <a:r>
              <a:rPr lang="en-US" altLang="zh-CN" sz="2000" b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and form a more </a:t>
            </a:r>
            <a:r>
              <a:rPr lang="en-US" altLang="zh-CN" sz="2000" b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positive outlook</a:t>
            </a:r>
            <a:r>
              <a:rPr lang="en-US" altLang="zh-CN" sz="2000" b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on life.</a:t>
            </a:r>
            <a:endParaRPr lang="en-US" altLang="zh-CN" sz="2000" b="1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1" name="图片 30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29945" y="5483860"/>
            <a:ext cx="2074545" cy="1059180"/>
          </a:xfrm>
          <a:prstGeom prst="roundRect">
            <a:avLst/>
          </a:prstGeom>
        </p:spPr>
      </p:pic>
      <p:pic>
        <p:nvPicPr>
          <p:cNvPr id="24" name="图片 23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0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 flipH="1">
            <a:off x="-60325" y="5960745"/>
            <a:ext cx="1266190" cy="773430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>
          <a:blip r:embed="rId11">
            <a:clrChange>
              <a:clrFrom>
                <a:srgbClr val="FEFEFE">
                  <a:alpha val="100000"/>
                </a:srgbClr>
              </a:clrFrom>
              <a:clrTo>
                <a:srgbClr val="FEFEFE">
                  <a:alpha val="100000"/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5064125" y="4361180"/>
            <a:ext cx="5242560" cy="2223770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6" grpId="1"/>
      <p:bldP spid="28" grpId="0"/>
      <p:bldP spid="28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0" name="直接连接符 19"/>
          <p:cNvCxnSpPr/>
          <p:nvPr/>
        </p:nvCxnSpPr>
        <p:spPr>
          <a:xfrm>
            <a:off x="512860" y="688340"/>
            <a:ext cx="10972825" cy="0"/>
          </a:xfrm>
          <a:prstGeom prst="line">
            <a:avLst/>
          </a:prstGeom>
          <a:ln>
            <a:gradFill>
              <a:gsLst>
                <a:gs pos="0">
                  <a:srgbClr val="400040"/>
                </a:gs>
                <a:gs pos="32000">
                  <a:srgbClr val="8F0040"/>
                </a:gs>
                <a:gs pos="63000">
                  <a:srgbClr val="F27300"/>
                </a:gs>
                <a:gs pos="100000">
                  <a:srgbClr val="FFBF00"/>
                </a:gs>
              </a:gsLst>
              <a:lin ang="10800000" scaled="0"/>
            </a:gradFill>
          </a:ln>
        </p:spPr>
        <p:style>
          <a:lnRef idx="1">
            <a:srgbClr val="5B9BD5"/>
          </a:lnRef>
          <a:fillRef idx="0">
            <a:srgbClr val="5B9BD5"/>
          </a:fillRef>
          <a:effectRef idx="0">
            <a:srgbClr val="5B9BD5"/>
          </a:effectRef>
          <a:fontRef idx="minor">
            <a:sysClr val="windowText" lastClr="000000"/>
          </a:fontRef>
        </p:style>
      </p:cxnSp>
      <p:sp>
        <p:nvSpPr>
          <p:cNvPr id="25" name="矩形 24"/>
          <p:cNvSpPr/>
          <p:nvPr/>
        </p:nvSpPr>
        <p:spPr>
          <a:xfrm>
            <a:off x="0" y="6685613"/>
            <a:ext cx="12192000" cy="172387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/>
          <p:nvPr/>
        </p:nvPicPr>
        <p:blipFill>
          <a:blip r:embed="rId1"/>
          <a:stretch>
            <a:fillRect/>
          </a:stretch>
        </p:blipFill>
        <p:spPr>
          <a:xfrm>
            <a:off x="54610" y="6584950"/>
            <a:ext cx="708025" cy="2730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130" b="100000" l="0" r="39917">
                        <a14:foregroundMark x1="10187" y1="34463" x2="9563" y2="64407"/>
                        <a14:foregroundMark x1="18295" y1="11864" x2="16424" y2="37288"/>
                        <a14:foregroundMark x1="19751" y1="24294" x2="22453" y2="22599"/>
                        <a14:foregroundMark x1="13306" y1="20339" x2="14761" y2="25424"/>
                        <a14:foregroundMark x1="19335" y1="37288" x2="24532" y2="31638"/>
                        <a14:foregroundMark x1="28274" y1="31638" x2="28274" y2="45763"/>
                        <a14:foregroundMark x1="11850" y1="58192" x2="28690" y2="54237"/>
                        <a14:foregroundMark x1="11642" y1="48588" x2="26819" y2="45763"/>
                        <a14:foregroundMark x1="9563" y1="66102" x2="29730" y2="66667"/>
                        <a14:foregroundMark x1="28898" y1="55367" x2="27651" y2="61582"/>
                        <a14:foregroundMark x1="11227" y1="52542" x2="18295" y2="51977"/>
                        <a14:foregroundMark x1="20582" y1="61582" x2="25156" y2="58192"/>
                        <a14:foregroundMark x1="20166" y1="48588" x2="20166" y2="51412"/>
                        <a14:foregroundMark x1="13306" y1="74011" x2="18295" y2="82486"/>
                        <a14:foregroundMark x1="19751" y1="83616" x2="23909" y2="73446"/>
                      </a14:backgroundRemoval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>
            <a:off x="0" y="12700"/>
            <a:ext cx="1078865" cy="831850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414020" y="551815"/>
            <a:ext cx="140970" cy="121920"/>
            <a:chOff x="715963" y="600758"/>
            <a:chExt cx="2201410" cy="2201406"/>
          </a:xfrm>
        </p:grpSpPr>
        <p:sp>
          <p:nvSpPr>
            <p:cNvPr id="5" name="Freeform 20"/>
            <p:cNvSpPr/>
            <p:nvPr/>
          </p:nvSpPr>
          <p:spPr>
            <a:xfrm>
              <a:off x="715963" y="843713"/>
              <a:ext cx="349618" cy="1712535"/>
            </a:xfrm>
            <a:custGeom>
              <a:avLst/>
              <a:gdLst/>
              <a:ahLst/>
              <a:cxnLst>
                <a:cxn ang="0">
                  <a:pos x="349618" y="1122925"/>
                </a:cxn>
                <a:cxn ang="0">
                  <a:pos x="0" y="1712535"/>
                </a:cxn>
                <a:cxn ang="0">
                  <a:pos x="0" y="0"/>
                </a:cxn>
                <a:cxn ang="0">
                  <a:pos x="349618" y="1122925"/>
                </a:cxn>
              </a:cxnLst>
              <a:pathLst>
                <a:path w="118" h="578">
                  <a:moveTo>
                    <a:pt x="118" y="379"/>
                  </a:moveTo>
                  <a:lnTo>
                    <a:pt x="0" y="578"/>
                  </a:lnTo>
                  <a:lnTo>
                    <a:pt x="0" y="0"/>
                  </a:lnTo>
                  <a:lnTo>
                    <a:pt x="118" y="379"/>
                  </a:lnTo>
                  <a:close/>
                </a:path>
              </a:pathLst>
            </a:custGeom>
            <a:noFill/>
            <a:ln w="9525" cap="flat" cmpd="sng">
              <a:solidFill>
                <a:srgbClr val="FEF22A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6" name="Freeform 21"/>
            <p:cNvSpPr/>
            <p:nvPr/>
          </p:nvSpPr>
          <p:spPr>
            <a:xfrm>
              <a:off x="715963" y="600758"/>
              <a:ext cx="651830" cy="399987"/>
            </a:xfrm>
            <a:custGeom>
              <a:avLst/>
              <a:gdLst/>
              <a:ahLst/>
              <a:cxnLst>
                <a:cxn ang="0">
                  <a:pos x="651830" y="399987"/>
                </a:cxn>
                <a:cxn ang="0">
                  <a:pos x="0" y="242955"/>
                </a:cxn>
                <a:cxn ang="0">
                  <a:pos x="242954" y="0"/>
                </a:cxn>
                <a:cxn ang="0">
                  <a:pos x="651830" y="399987"/>
                </a:cxn>
              </a:cxnLst>
              <a:pathLst>
                <a:path w="220" h="135">
                  <a:moveTo>
                    <a:pt x="220" y="135"/>
                  </a:moveTo>
                  <a:lnTo>
                    <a:pt x="0" y="82"/>
                  </a:lnTo>
                  <a:lnTo>
                    <a:pt x="82" y="0"/>
                  </a:lnTo>
                  <a:lnTo>
                    <a:pt x="220" y="135"/>
                  </a:lnTo>
                  <a:close/>
                </a:path>
              </a:pathLst>
            </a:custGeom>
            <a:noFill/>
            <a:ln w="9525" cap="flat" cmpd="sng">
              <a:solidFill>
                <a:srgbClr val="5B3B87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7" name="Freeform 22"/>
            <p:cNvSpPr/>
            <p:nvPr/>
          </p:nvSpPr>
          <p:spPr>
            <a:xfrm>
              <a:off x="715963" y="1966637"/>
              <a:ext cx="349618" cy="835527"/>
            </a:xfrm>
            <a:custGeom>
              <a:avLst/>
              <a:gdLst/>
              <a:ahLst/>
              <a:cxnLst>
                <a:cxn ang="0">
                  <a:pos x="349618" y="0"/>
                </a:cxn>
                <a:cxn ang="0">
                  <a:pos x="242954" y="835527"/>
                </a:cxn>
                <a:cxn ang="0">
                  <a:pos x="0" y="589609"/>
                </a:cxn>
                <a:cxn ang="0">
                  <a:pos x="349618" y="0"/>
                </a:cxn>
              </a:cxnLst>
              <a:pathLst>
                <a:path w="118" h="282">
                  <a:moveTo>
                    <a:pt x="118" y="0"/>
                  </a:moveTo>
                  <a:lnTo>
                    <a:pt x="82" y="282"/>
                  </a:lnTo>
                  <a:lnTo>
                    <a:pt x="0" y="199"/>
                  </a:lnTo>
                  <a:lnTo>
                    <a:pt x="11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FD665B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8" name="Freeform 23"/>
            <p:cNvSpPr/>
            <p:nvPr/>
          </p:nvSpPr>
          <p:spPr>
            <a:xfrm>
              <a:off x="715963" y="843713"/>
              <a:ext cx="651830" cy="1122926"/>
            </a:xfrm>
            <a:custGeom>
              <a:avLst/>
              <a:gdLst/>
              <a:ahLst/>
              <a:cxnLst>
                <a:cxn ang="0">
                  <a:pos x="651830" y="157031"/>
                </a:cxn>
                <a:cxn ang="0">
                  <a:pos x="349617" y="1122926"/>
                </a:cxn>
                <a:cxn ang="0">
                  <a:pos x="0" y="0"/>
                </a:cxn>
                <a:cxn ang="0">
                  <a:pos x="651830" y="157031"/>
                </a:cxn>
              </a:cxnLst>
              <a:pathLst>
                <a:path w="220" h="379">
                  <a:moveTo>
                    <a:pt x="220" y="53"/>
                  </a:moveTo>
                  <a:lnTo>
                    <a:pt x="118" y="379"/>
                  </a:lnTo>
                  <a:lnTo>
                    <a:pt x="0" y="0"/>
                  </a:lnTo>
                  <a:lnTo>
                    <a:pt x="220" y="53"/>
                  </a:lnTo>
                  <a:close/>
                </a:path>
              </a:pathLst>
            </a:custGeom>
            <a:noFill/>
            <a:ln w="9525" cap="flat" cmpd="sng">
              <a:solidFill>
                <a:srgbClr val="A82878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10" name="Freeform 24"/>
            <p:cNvSpPr/>
            <p:nvPr/>
          </p:nvSpPr>
          <p:spPr>
            <a:xfrm>
              <a:off x="958918" y="1966637"/>
              <a:ext cx="948117" cy="835527"/>
            </a:xfrm>
            <a:custGeom>
              <a:avLst/>
              <a:gdLst/>
              <a:ahLst/>
              <a:cxnLst>
                <a:cxn ang="0">
                  <a:pos x="948117" y="373320"/>
                </a:cxn>
                <a:cxn ang="0">
                  <a:pos x="0" y="835527"/>
                </a:cxn>
                <a:cxn ang="0">
                  <a:pos x="106663" y="0"/>
                </a:cxn>
                <a:cxn ang="0">
                  <a:pos x="948117" y="373320"/>
                </a:cxn>
              </a:cxnLst>
              <a:pathLst>
                <a:path w="320" h="282">
                  <a:moveTo>
                    <a:pt x="320" y="126"/>
                  </a:moveTo>
                  <a:lnTo>
                    <a:pt x="0" y="282"/>
                  </a:lnTo>
                  <a:lnTo>
                    <a:pt x="36" y="0"/>
                  </a:lnTo>
                  <a:lnTo>
                    <a:pt x="320" y="126"/>
                  </a:lnTo>
                  <a:close/>
                </a:path>
              </a:pathLst>
            </a:custGeom>
            <a:noFill/>
            <a:ln w="9525" cap="flat" cmpd="sng">
              <a:solidFill>
                <a:srgbClr val="FEF22A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12" name="Freeform 25"/>
            <p:cNvSpPr/>
            <p:nvPr/>
          </p:nvSpPr>
          <p:spPr>
            <a:xfrm>
              <a:off x="958918" y="600758"/>
              <a:ext cx="1712536" cy="399987"/>
            </a:xfrm>
            <a:custGeom>
              <a:avLst/>
              <a:gdLst/>
              <a:ahLst/>
              <a:cxnLst>
                <a:cxn ang="0">
                  <a:pos x="408875" y="399987"/>
                </a:cxn>
                <a:cxn ang="0">
                  <a:pos x="0" y="0"/>
                </a:cxn>
                <a:cxn ang="0">
                  <a:pos x="1712536" y="0"/>
                </a:cxn>
                <a:cxn ang="0">
                  <a:pos x="408875" y="399987"/>
                </a:cxn>
              </a:cxnLst>
              <a:pathLst>
                <a:path w="578" h="135">
                  <a:moveTo>
                    <a:pt x="138" y="135"/>
                  </a:moveTo>
                  <a:lnTo>
                    <a:pt x="0" y="0"/>
                  </a:lnTo>
                  <a:lnTo>
                    <a:pt x="578" y="0"/>
                  </a:lnTo>
                  <a:lnTo>
                    <a:pt x="138" y="135"/>
                  </a:lnTo>
                  <a:close/>
                </a:path>
              </a:pathLst>
            </a:custGeom>
            <a:noFill/>
            <a:ln w="9525" cap="flat" cmpd="sng">
              <a:solidFill>
                <a:srgbClr val="79307A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13" name="Freeform 26"/>
            <p:cNvSpPr/>
            <p:nvPr/>
          </p:nvSpPr>
          <p:spPr>
            <a:xfrm>
              <a:off x="958918" y="2339957"/>
              <a:ext cx="1712536" cy="462207"/>
            </a:xfrm>
            <a:custGeom>
              <a:avLst/>
              <a:gdLst/>
              <a:ahLst/>
              <a:cxnLst>
                <a:cxn ang="0">
                  <a:pos x="948116" y="0"/>
                </a:cxn>
                <a:cxn ang="0">
                  <a:pos x="1712536" y="462207"/>
                </a:cxn>
                <a:cxn ang="0">
                  <a:pos x="0" y="462207"/>
                </a:cxn>
                <a:cxn ang="0">
                  <a:pos x="948116" y="0"/>
                </a:cxn>
              </a:cxnLst>
              <a:pathLst>
                <a:path w="578" h="156">
                  <a:moveTo>
                    <a:pt x="320" y="0"/>
                  </a:moveTo>
                  <a:lnTo>
                    <a:pt x="578" y="156"/>
                  </a:lnTo>
                  <a:lnTo>
                    <a:pt x="0" y="156"/>
                  </a:lnTo>
                  <a:lnTo>
                    <a:pt x="32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FA8538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14" name="Freeform 27"/>
            <p:cNvSpPr/>
            <p:nvPr/>
          </p:nvSpPr>
          <p:spPr>
            <a:xfrm>
              <a:off x="1367793" y="600758"/>
              <a:ext cx="1303661" cy="805899"/>
            </a:xfrm>
            <a:custGeom>
              <a:avLst/>
              <a:gdLst/>
              <a:ahLst/>
              <a:cxnLst>
                <a:cxn ang="0">
                  <a:pos x="1303661" y="0"/>
                </a:cxn>
                <a:cxn ang="0">
                  <a:pos x="897748" y="805899"/>
                </a:cxn>
                <a:cxn ang="0">
                  <a:pos x="0" y="399986"/>
                </a:cxn>
                <a:cxn ang="0">
                  <a:pos x="1303661" y="0"/>
                </a:cxn>
              </a:cxnLst>
              <a:pathLst>
                <a:path w="440" h="272">
                  <a:moveTo>
                    <a:pt x="440" y="0"/>
                  </a:moveTo>
                  <a:lnTo>
                    <a:pt x="303" y="272"/>
                  </a:lnTo>
                  <a:lnTo>
                    <a:pt x="0" y="135"/>
                  </a:lnTo>
                  <a:lnTo>
                    <a:pt x="44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82878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15" name="Freeform 28"/>
            <p:cNvSpPr/>
            <p:nvPr/>
          </p:nvSpPr>
          <p:spPr>
            <a:xfrm>
              <a:off x="2265543" y="843713"/>
              <a:ext cx="651830" cy="1712535"/>
            </a:xfrm>
            <a:custGeom>
              <a:avLst/>
              <a:gdLst/>
              <a:ahLst/>
              <a:cxnLst>
                <a:cxn ang="0">
                  <a:pos x="651830" y="0"/>
                </a:cxn>
                <a:cxn ang="0">
                  <a:pos x="651830" y="1712535"/>
                </a:cxn>
                <a:cxn ang="0">
                  <a:pos x="0" y="562944"/>
                </a:cxn>
                <a:cxn ang="0">
                  <a:pos x="651830" y="0"/>
                </a:cxn>
              </a:cxnLst>
              <a:pathLst>
                <a:path w="220" h="578">
                  <a:moveTo>
                    <a:pt x="220" y="0"/>
                  </a:moveTo>
                  <a:lnTo>
                    <a:pt x="220" y="578"/>
                  </a:lnTo>
                  <a:lnTo>
                    <a:pt x="0" y="190"/>
                  </a:lnTo>
                  <a:lnTo>
                    <a:pt x="22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F1286A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16" name="Freeform 29"/>
            <p:cNvSpPr/>
            <p:nvPr/>
          </p:nvSpPr>
          <p:spPr>
            <a:xfrm>
              <a:off x="1907035" y="2339957"/>
              <a:ext cx="1010338" cy="462207"/>
            </a:xfrm>
            <a:custGeom>
              <a:avLst/>
              <a:gdLst/>
              <a:ahLst/>
              <a:cxnLst>
                <a:cxn ang="0">
                  <a:pos x="1010338" y="216289"/>
                </a:cxn>
                <a:cxn ang="0">
                  <a:pos x="0" y="0"/>
                </a:cxn>
                <a:cxn ang="0">
                  <a:pos x="764419" y="462207"/>
                </a:cxn>
                <a:cxn ang="0">
                  <a:pos x="1010338" y="216289"/>
                </a:cxn>
              </a:cxnLst>
              <a:pathLst>
                <a:path w="341" h="156">
                  <a:moveTo>
                    <a:pt x="341" y="73"/>
                  </a:moveTo>
                  <a:lnTo>
                    <a:pt x="0" y="0"/>
                  </a:lnTo>
                  <a:lnTo>
                    <a:pt x="258" y="156"/>
                  </a:lnTo>
                  <a:lnTo>
                    <a:pt x="341" y="73"/>
                  </a:lnTo>
                  <a:close/>
                </a:path>
              </a:pathLst>
            </a:custGeom>
            <a:noFill/>
            <a:ln w="9525" cap="flat" cmpd="sng">
              <a:solidFill>
                <a:srgbClr val="FD665B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17" name="Freeform 30"/>
            <p:cNvSpPr/>
            <p:nvPr/>
          </p:nvSpPr>
          <p:spPr>
            <a:xfrm>
              <a:off x="1065581" y="1406657"/>
              <a:ext cx="1199961" cy="933303"/>
            </a:xfrm>
            <a:custGeom>
              <a:avLst/>
              <a:gdLst/>
              <a:ahLst/>
              <a:cxnLst>
                <a:cxn ang="0">
                  <a:pos x="1199961" y="0"/>
                </a:cxn>
                <a:cxn ang="0">
                  <a:pos x="0" y="559981"/>
                </a:cxn>
                <a:cxn ang="0">
                  <a:pos x="841454" y="933303"/>
                </a:cxn>
                <a:cxn ang="0">
                  <a:pos x="1199961" y="0"/>
                </a:cxn>
              </a:cxnLst>
              <a:pathLst>
                <a:path w="405" h="315">
                  <a:moveTo>
                    <a:pt x="405" y="0"/>
                  </a:moveTo>
                  <a:lnTo>
                    <a:pt x="0" y="189"/>
                  </a:lnTo>
                  <a:lnTo>
                    <a:pt x="284" y="315"/>
                  </a:lnTo>
                  <a:lnTo>
                    <a:pt x="40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FA8538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18" name="Freeform 31"/>
            <p:cNvSpPr/>
            <p:nvPr/>
          </p:nvSpPr>
          <p:spPr>
            <a:xfrm>
              <a:off x="1907035" y="1406657"/>
              <a:ext cx="1010338" cy="1149591"/>
            </a:xfrm>
            <a:custGeom>
              <a:avLst/>
              <a:gdLst/>
              <a:ahLst/>
              <a:cxnLst>
                <a:cxn ang="0">
                  <a:pos x="358507" y="0"/>
                </a:cxn>
                <a:cxn ang="0">
                  <a:pos x="1010338" y="1149591"/>
                </a:cxn>
                <a:cxn ang="0">
                  <a:pos x="0" y="933301"/>
                </a:cxn>
                <a:cxn ang="0">
                  <a:pos x="358507" y="0"/>
                </a:cxn>
              </a:cxnLst>
              <a:pathLst>
                <a:path w="341" h="388">
                  <a:moveTo>
                    <a:pt x="121" y="0"/>
                  </a:moveTo>
                  <a:lnTo>
                    <a:pt x="341" y="388"/>
                  </a:lnTo>
                  <a:lnTo>
                    <a:pt x="0" y="315"/>
                  </a:lnTo>
                  <a:lnTo>
                    <a:pt x="12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FD3F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19" name="Freeform 32"/>
            <p:cNvSpPr/>
            <p:nvPr/>
          </p:nvSpPr>
          <p:spPr>
            <a:xfrm>
              <a:off x="2265543" y="600758"/>
              <a:ext cx="651830" cy="805899"/>
            </a:xfrm>
            <a:custGeom>
              <a:avLst/>
              <a:gdLst/>
              <a:ahLst/>
              <a:cxnLst>
                <a:cxn ang="0">
                  <a:pos x="405912" y="0"/>
                </a:cxn>
                <a:cxn ang="0">
                  <a:pos x="651830" y="242954"/>
                </a:cxn>
                <a:cxn ang="0">
                  <a:pos x="0" y="805899"/>
                </a:cxn>
                <a:cxn ang="0">
                  <a:pos x="405912" y="0"/>
                </a:cxn>
              </a:cxnLst>
              <a:pathLst>
                <a:path w="220" h="272">
                  <a:moveTo>
                    <a:pt x="137" y="0"/>
                  </a:moveTo>
                  <a:lnTo>
                    <a:pt x="220" y="82"/>
                  </a:lnTo>
                  <a:lnTo>
                    <a:pt x="0" y="272"/>
                  </a:lnTo>
                  <a:lnTo>
                    <a:pt x="13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02579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22" name="Freeform 33"/>
            <p:cNvSpPr/>
            <p:nvPr/>
          </p:nvSpPr>
          <p:spPr>
            <a:xfrm>
              <a:off x="1065581" y="1000744"/>
              <a:ext cx="1199961" cy="965893"/>
            </a:xfrm>
            <a:custGeom>
              <a:avLst/>
              <a:gdLst/>
              <a:ahLst/>
              <a:cxnLst>
                <a:cxn ang="0">
                  <a:pos x="1199961" y="405912"/>
                </a:cxn>
                <a:cxn ang="0">
                  <a:pos x="302212" y="0"/>
                </a:cxn>
                <a:cxn ang="0">
                  <a:pos x="0" y="965893"/>
                </a:cxn>
                <a:cxn ang="0">
                  <a:pos x="1199961" y="405912"/>
                </a:cxn>
              </a:cxnLst>
              <a:pathLst>
                <a:path w="405" h="326">
                  <a:moveTo>
                    <a:pt x="405" y="137"/>
                  </a:moveTo>
                  <a:lnTo>
                    <a:pt x="102" y="0"/>
                  </a:lnTo>
                  <a:lnTo>
                    <a:pt x="0" y="326"/>
                  </a:lnTo>
                  <a:lnTo>
                    <a:pt x="405" y="137"/>
                  </a:lnTo>
                  <a:close/>
                </a:path>
              </a:pathLst>
            </a:custGeom>
            <a:noFill/>
            <a:ln w="9525" cap="flat" cmpd="sng">
              <a:solidFill>
                <a:srgbClr val="E02579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</p:grpSp>
      <p:sp>
        <p:nvSpPr>
          <p:cNvPr id="27" name="文本框 26"/>
          <p:cNvSpPr txBox="1"/>
          <p:nvPr/>
        </p:nvSpPr>
        <p:spPr>
          <a:xfrm>
            <a:off x="1241425" y="198120"/>
            <a:ext cx="571627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400" b="1" dirty="0" smtClean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33. </a:t>
            </a:r>
            <a:r>
              <a:rPr lang="zh-CN" altLang="en-US" sz="2400" b="1" dirty="0" smtClean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评价</a:t>
            </a:r>
            <a:r>
              <a:rPr lang="en-US" altLang="zh-CN" sz="2400" b="1" dirty="0" smtClean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  evaluate; judge</a:t>
            </a:r>
            <a:endParaRPr lang="en-US" altLang="zh-CN" sz="2400" b="1" dirty="0" smtClean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ea"/>
            </a:endParaRPr>
          </a:p>
        </p:txBody>
      </p:sp>
      <p:sp>
        <p:nvSpPr>
          <p:cNvPr id="11272" name="AutoShape 36"/>
          <p:cNvSpPr/>
          <p:nvPr>
            <p:custDataLst>
              <p:tags r:id="rId4"/>
            </p:custDataLst>
          </p:nvPr>
        </p:nvSpPr>
        <p:spPr>
          <a:xfrm>
            <a:off x="111125" y="826135"/>
            <a:ext cx="3471545" cy="5765165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FFFFFF"/>
              </a:gs>
              <a:gs pos="100000">
                <a:srgbClr val="FBFBBB">
                  <a:alpha val="89999"/>
                </a:srgbClr>
              </a:gs>
            </a:gsLst>
            <a:lin ang="0" scaled="1"/>
            <a:tileRect/>
          </a:gradFill>
          <a:ln w="9525" cap="flat" cmpd="sng">
            <a:solidFill>
              <a:srgbClr val="C0C0C0"/>
            </a:solidFill>
            <a:prstDash val="solid"/>
            <a:headEnd type="none" w="med" len="med"/>
            <a:tailEnd type="none" w="med" len="med"/>
          </a:ln>
          <a:effectLst>
            <a:prstShdw prst="shdw13" dist="53882" dir="13499999">
              <a:srgbClr val="F5B363">
                <a:alpha val="50000"/>
              </a:srgbClr>
            </a:prstShdw>
          </a:effectLst>
        </p:spPr>
        <p:txBody>
          <a:bodyPr wrap="none" anchor="ctr"/>
          <a:p>
            <a:pPr algn="l"/>
            <a:endParaRPr lang="en-US" altLang="zh-CN" sz="1400" b="1" i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637280" y="780415"/>
            <a:ext cx="8489950" cy="5822950"/>
          </a:xfrm>
          <a:prstGeom prst="rect">
            <a:avLst/>
          </a:prstGeom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</p:pic>
      <p:pic>
        <p:nvPicPr>
          <p:cNvPr id="9" name="图片 8"/>
          <p:cNvPicPr/>
          <p:nvPr/>
        </p:nvPicPr>
        <p:blipFill>
          <a:blip r:embed="rId6"/>
          <a:stretch>
            <a:fillRect/>
          </a:stretch>
        </p:blipFill>
        <p:spPr>
          <a:xfrm>
            <a:off x="10135870" y="5061585"/>
            <a:ext cx="2321560" cy="190373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969515" y="6146366"/>
            <a:ext cx="520050" cy="819282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190500" y="844550"/>
            <a:ext cx="3260725" cy="41078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algn="l" fontAlgn="auto">
              <a:lnSpc>
                <a:spcPts val="3480"/>
              </a:lnSpc>
              <a:buClrTx/>
              <a:buSzTx/>
              <a:buFont typeface="Arial" panose="020B0604020202020204" pitchFamily="34" charset="0"/>
              <a:buNone/>
            </a:pPr>
            <a:r>
              <a:rPr lang="en-US" altLang="zh-CN" b="1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①</a:t>
            </a:r>
            <a:r>
              <a:rPr lang="en-US" altLang="zh-CN" sz="2400" b="1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evaluate-</a:t>
            </a:r>
            <a:r>
              <a:rPr lang="en-US" altLang="zh-CN" sz="1400" b="1" i="1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altLang="zh-CN" sz="2400" b="1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evaluation</a:t>
            </a:r>
            <a:r>
              <a:rPr lang="en-US" altLang="zh-CN" sz="1400" b="1" i="1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endParaRPr lang="en-US" altLang="zh-CN" sz="1400" b="1" i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 algn="l" fontAlgn="auto">
              <a:lnSpc>
                <a:spcPts val="3480"/>
              </a:lnSpc>
              <a:buClrTx/>
              <a:buSzTx/>
              <a:buFont typeface="Arial" panose="020B0604020202020204" pitchFamily="34" charset="0"/>
              <a:buNone/>
            </a:pPr>
            <a:r>
              <a:rPr lang="en-US" altLang="zh-CN" b="1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②</a:t>
            </a:r>
            <a:r>
              <a:rPr lang="en-US" altLang="zh-CN" sz="2400" b="1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appraise</a:t>
            </a:r>
            <a:r>
              <a:rPr lang="en-US" altLang="zh-CN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/əˈpreɪz/</a:t>
            </a:r>
            <a:r>
              <a:rPr lang="en-US" altLang="zh-CN" sz="1400" b="1" i="1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endParaRPr lang="en-US" altLang="zh-CN" sz="1400" b="1" i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 algn="l" fontAlgn="auto">
              <a:lnSpc>
                <a:spcPts val="3480"/>
              </a:lnSpc>
              <a:buClrTx/>
              <a:buSzTx/>
              <a:buFont typeface="Arial" panose="020B0604020202020204" pitchFamily="34" charset="0"/>
              <a:buNone/>
            </a:pPr>
            <a:r>
              <a:rPr lang="en-US" altLang="zh-CN" sz="1400" b="1" i="1">
                <a:latin typeface="Times New Roman" panose="02020603050405020304" pitchFamily="18" charset="0"/>
                <a:ea typeface="宋体" panose="02010600030101010101" pitchFamily="2" charset="-122"/>
              </a:rPr>
              <a:t>        ----</a:t>
            </a:r>
            <a:r>
              <a:rPr lang="en-US" altLang="zh-CN" sz="2400" b="1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appraisement</a:t>
            </a:r>
            <a:endParaRPr lang="en-US" altLang="zh-CN" sz="1400" b="1" i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 algn="l" fontAlgn="auto">
              <a:lnSpc>
                <a:spcPts val="3480"/>
              </a:lnSpc>
              <a:buClrTx/>
              <a:buSzTx/>
              <a:buFont typeface="Arial" panose="020B0604020202020204" pitchFamily="34" charset="0"/>
              <a:buNone/>
            </a:pPr>
            <a:r>
              <a:rPr lang="en-US" altLang="zh-CN" b="1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③</a:t>
            </a:r>
            <a:r>
              <a:rPr lang="en-US" altLang="zh-CN" sz="2400" b="1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assess</a:t>
            </a:r>
            <a:r>
              <a:rPr lang="en-US" altLang="zh-CN" sz="1400" b="1" i="1">
                <a:latin typeface="Times New Roman" panose="02020603050405020304" pitchFamily="18" charset="0"/>
                <a:ea typeface="宋体" panose="02010600030101010101" pitchFamily="2" charset="-122"/>
              </a:rPr>
              <a:t>---- </a:t>
            </a:r>
            <a:r>
              <a:rPr lang="en-US" altLang="zh-CN" sz="2400" b="1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assessment</a:t>
            </a:r>
            <a:endParaRPr lang="en-US" altLang="zh-CN" sz="2400" b="1">
              <a:solidFill>
                <a:srgbClr val="C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 algn="l" fontAlgn="auto">
              <a:lnSpc>
                <a:spcPts val="3480"/>
              </a:lnSpc>
              <a:buClrTx/>
              <a:buSzTx/>
              <a:buFont typeface="Arial" panose="020B0604020202020204" pitchFamily="34" charset="0"/>
              <a:buNone/>
            </a:pPr>
            <a:r>
              <a:rPr lang="en-US" altLang="zh-CN" b="1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④</a:t>
            </a:r>
            <a:r>
              <a:rPr lang="en-US" altLang="zh-CN" sz="2400" b="1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estimate</a:t>
            </a:r>
            <a:r>
              <a:rPr lang="en-US" altLang="zh-CN" sz="1400" b="1" i="1">
                <a:latin typeface="Times New Roman" panose="02020603050405020304" pitchFamily="18" charset="0"/>
                <a:ea typeface="宋体" panose="02010600030101010101" pitchFamily="2" charset="-122"/>
              </a:rPr>
              <a:t> ---- </a:t>
            </a:r>
            <a:r>
              <a:rPr lang="en-US" altLang="zh-CN" sz="2400" b="1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estimation</a:t>
            </a:r>
            <a:r>
              <a:rPr lang="en-US" altLang="zh-CN" sz="1400" b="1" i="1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endParaRPr lang="en-US" altLang="zh-CN" sz="1400" b="1" i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 algn="l" fontAlgn="auto">
              <a:lnSpc>
                <a:spcPts val="3480"/>
              </a:lnSpc>
              <a:buClrTx/>
              <a:buSzTx/>
              <a:buFont typeface="Arial" panose="020B0604020202020204" pitchFamily="34" charset="0"/>
              <a:buNone/>
            </a:pPr>
            <a:r>
              <a:rPr lang="en-US" altLang="zh-CN" sz="1400" b="1" i="1">
                <a:latin typeface="Times New Roman" panose="02020603050405020304" pitchFamily="18" charset="0"/>
                <a:ea typeface="宋体" panose="02010600030101010101" pitchFamily="2" charset="-122"/>
              </a:rPr>
              <a:t>      →</a:t>
            </a:r>
            <a:r>
              <a:rPr lang="en-US" altLang="zh-CN" sz="2400" b="1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overestimate</a:t>
            </a:r>
            <a:r>
              <a:rPr lang="zh-CN" altLang="en-US" sz="1400" b="1" i="1">
                <a:latin typeface="Times New Roman" panose="02020603050405020304" pitchFamily="18" charset="0"/>
                <a:ea typeface="宋体" panose="02010600030101010101" pitchFamily="2" charset="-122"/>
              </a:rPr>
              <a:t>过高估计</a:t>
            </a:r>
            <a:endParaRPr lang="zh-CN" altLang="en-US" sz="1400" b="1" i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 algn="l" fontAlgn="auto">
              <a:lnSpc>
                <a:spcPts val="3480"/>
              </a:lnSpc>
              <a:buClrTx/>
              <a:buSzTx/>
              <a:buFont typeface="Arial" panose="020B0604020202020204" pitchFamily="34" charset="0"/>
              <a:buNone/>
            </a:pPr>
            <a:r>
              <a:rPr lang="en-US" altLang="zh-CN" sz="1400" b="1" i="1">
                <a:latin typeface="Times New Roman" panose="02020603050405020304" pitchFamily="18" charset="0"/>
                <a:ea typeface="宋体" panose="02010600030101010101" pitchFamily="2" charset="-122"/>
              </a:rPr>
              <a:t>      </a:t>
            </a:r>
            <a:r>
              <a:rPr lang="zh-CN" altLang="en-US" sz="1400" b="1" i="1">
                <a:latin typeface="Times New Roman" panose="02020603050405020304" pitchFamily="18" charset="0"/>
                <a:ea typeface="宋体" panose="02010600030101010101" pitchFamily="2" charset="-122"/>
              </a:rPr>
              <a:t>→</a:t>
            </a:r>
            <a:r>
              <a:rPr lang="en-US" altLang="zh-CN" sz="2400" b="1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underestimate</a:t>
            </a:r>
            <a:r>
              <a:rPr lang="en-US" altLang="zh-CN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低估</a:t>
            </a:r>
            <a:endParaRPr lang="zh-CN" altLang="en-US" sz="1400" b="1" i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 algn="l" fontAlgn="auto">
              <a:lnSpc>
                <a:spcPts val="3480"/>
              </a:lnSpc>
              <a:buClrTx/>
              <a:buSzTx/>
              <a:buFont typeface="Arial" panose="020B0604020202020204" pitchFamily="34" charset="0"/>
              <a:buNone/>
            </a:pPr>
            <a:r>
              <a:rPr lang="en-US" altLang="zh-CN" b="1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⑤</a:t>
            </a:r>
            <a:r>
              <a:rPr lang="en-US" altLang="zh-CN" sz="2400" b="1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comment on </a:t>
            </a:r>
            <a:r>
              <a:rPr lang="en-US" altLang="zh-CN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评论；评价</a:t>
            </a:r>
            <a:r>
              <a:rPr lang="zh-CN" altLang="en-US" sz="1400" b="1" i="1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endParaRPr lang="zh-CN" altLang="en-US" sz="1400" b="1" i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 algn="l" fontAlgn="auto">
              <a:lnSpc>
                <a:spcPts val="3480"/>
              </a:lnSpc>
              <a:buClrTx/>
              <a:buSzTx/>
              <a:buFont typeface="Arial" panose="020B0604020202020204" pitchFamily="34" charset="0"/>
              <a:buNone/>
            </a:pPr>
            <a:r>
              <a:rPr lang="en-US" altLang="zh-CN" sz="1400" b="1" i="1">
                <a:latin typeface="Times New Roman" panose="02020603050405020304" pitchFamily="18" charset="0"/>
                <a:ea typeface="宋体" panose="02010600030101010101" pitchFamily="2" charset="-122"/>
              </a:rPr>
              <a:t>      </a:t>
            </a:r>
            <a:r>
              <a:rPr lang="zh-CN" altLang="en-US" sz="1400" b="1" i="1">
                <a:latin typeface="Times New Roman" panose="02020603050405020304" pitchFamily="18" charset="0"/>
                <a:ea typeface="宋体" panose="02010600030101010101" pitchFamily="2" charset="-122"/>
              </a:rPr>
              <a:t>= </a:t>
            </a:r>
            <a:r>
              <a:rPr lang="en-US" altLang="zh-CN" sz="2400" b="1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remark on </a:t>
            </a:r>
            <a:r>
              <a:rPr lang="zh-CN" altLang="en-US" sz="1400" b="1" i="1">
                <a:latin typeface="Times New Roman" panose="02020603050405020304" pitchFamily="18" charset="0"/>
                <a:ea typeface="宋体" panose="02010600030101010101" pitchFamily="2" charset="-122"/>
              </a:rPr>
              <a:t>评</a:t>
            </a:r>
            <a:r>
              <a:rPr lang="en-US" altLang="zh-CN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论；谈论</a:t>
            </a:r>
            <a:endParaRPr lang="en-US" altLang="zh-CN" b="1" i="1">
              <a:solidFill>
                <a:srgbClr val="C00000"/>
              </a:solidFill>
              <a:latin typeface="Times New Roman" panose="02020603050405020304" pitchFamily="18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3783330" y="916305"/>
            <a:ext cx="8197850" cy="43999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altLang="en-US" sz="2000">
                <a:solidFill>
                  <a:srgbClr val="0063A8"/>
                </a:solidFill>
              </a:rPr>
              <a:t>1.为了确保能够招收全面发展的优秀毕业生，大学应该考虑学生的学习过程性评价。</a:t>
            </a:r>
            <a:endParaRPr lang="zh-CN" altLang="en-US" sz="2000">
              <a:solidFill>
                <a:srgbClr val="0063A8"/>
              </a:solidFill>
            </a:endParaRPr>
          </a:p>
          <a:p>
            <a:pPr indent="0"/>
            <a:endParaRPr lang="zh-CN" altLang="en-US" sz="2000">
              <a:solidFill>
                <a:srgbClr val="0063A8"/>
              </a:solidFill>
            </a:endParaRPr>
          </a:p>
          <a:p>
            <a:pPr indent="0"/>
            <a:endParaRPr lang="zh-CN" altLang="en-US" sz="2000">
              <a:solidFill>
                <a:srgbClr val="0063A8"/>
              </a:solidFill>
            </a:endParaRPr>
          </a:p>
          <a:p>
            <a:pPr indent="0"/>
            <a:endParaRPr lang="zh-CN" altLang="en-US" sz="2000">
              <a:solidFill>
                <a:srgbClr val="0063A8"/>
              </a:solidFill>
            </a:endParaRPr>
          </a:p>
          <a:p>
            <a:pPr indent="0"/>
            <a:r>
              <a:rPr lang="zh-CN" altLang="en-US" sz="2000">
                <a:solidFill>
                  <a:srgbClr val="0063A8"/>
                </a:solidFill>
              </a:rPr>
              <a:t>2.可持续发展评价方法和衡量标准的研究，是联系可持续发展理论与实践的纽带。</a:t>
            </a:r>
            <a:endParaRPr lang="zh-CN" altLang="en-US" sz="2000">
              <a:solidFill>
                <a:srgbClr val="0063A8"/>
              </a:solidFill>
            </a:endParaRPr>
          </a:p>
          <a:p>
            <a:pPr indent="0"/>
            <a:endParaRPr lang="zh-CN" altLang="en-US" sz="2000">
              <a:solidFill>
                <a:srgbClr val="0063A8"/>
              </a:solidFill>
            </a:endParaRPr>
          </a:p>
          <a:p>
            <a:pPr indent="0"/>
            <a:endParaRPr lang="zh-CN" altLang="en-US" sz="2000">
              <a:solidFill>
                <a:srgbClr val="0063A8"/>
              </a:solidFill>
            </a:endParaRPr>
          </a:p>
          <a:p>
            <a:pPr indent="0"/>
            <a:endParaRPr lang="zh-CN" altLang="en-US" sz="2000">
              <a:solidFill>
                <a:srgbClr val="0063A8"/>
              </a:solidFill>
            </a:endParaRPr>
          </a:p>
          <a:p>
            <a:pPr indent="0"/>
            <a:r>
              <a:rPr lang="zh-CN" altLang="en-US" sz="2000">
                <a:solidFill>
                  <a:srgbClr val="0063A8"/>
                </a:solidFill>
              </a:rPr>
              <a:t>3.他们抽取了些产品样本以作评估。</a:t>
            </a:r>
            <a:endParaRPr lang="zh-CN" altLang="en-US" sz="2000">
              <a:solidFill>
                <a:srgbClr val="0063A8"/>
              </a:solidFill>
            </a:endParaRPr>
          </a:p>
          <a:p>
            <a:pPr indent="0"/>
            <a:endParaRPr lang="zh-CN" altLang="en-US" sz="2000">
              <a:solidFill>
                <a:srgbClr val="0063A8"/>
              </a:solidFill>
            </a:endParaRPr>
          </a:p>
          <a:p>
            <a:pPr indent="0"/>
            <a:endParaRPr lang="zh-CN" altLang="en-US" sz="2000">
              <a:solidFill>
                <a:srgbClr val="0063A8"/>
              </a:solidFill>
            </a:endParaRPr>
          </a:p>
          <a:p>
            <a:pPr indent="0"/>
            <a:r>
              <a:rPr lang="zh-CN" altLang="en-US" sz="2000">
                <a:solidFill>
                  <a:srgbClr val="0063A8"/>
                </a:solidFill>
              </a:rPr>
              <a:t>4.我们应当妥善地评价他人。</a:t>
            </a:r>
            <a:endParaRPr lang="zh-CN" altLang="en-US" sz="2000">
              <a:solidFill>
                <a:srgbClr val="0063A8"/>
              </a:solidFill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3832225" y="1589405"/>
            <a:ext cx="8149590" cy="10147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altLang="zh-CN" sz="2000" b="1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1.To make sure they can enroll all-round top graduates, colleges should take the students' </a:t>
            </a:r>
            <a:r>
              <a:rPr lang="en-US" altLang="zh-CN" sz="2000" b="1" u="sng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academic track</a:t>
            </a:r>
            <a:r>
              <a:rPr lang="en-US" altLang="zh-CN" sz="2000" b="1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/ </a:t>
            </a:r>
            <a:r>
              <a:rPr lang="en-US" altLang="zh-CN" sz="2000" b="1" u="sng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processive learning</a:t>
            </a:r>
            <a:r>
              <a:rPr lang="en-US" altLang="zh-CN" sz="2000" b="1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000" b="1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assessment</a:t>
            </a:r>
            <a:r>
              <a:rPr lang="en-US" altLang="zh-CN" sz="2000" b="1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into consideration.</a:t>
            </a:r>
            <a:endParaRPr lang="en-US" altLang="zh-CN" sz="2000" b="1">
              <a:solidFill>
                <a:srgbClr val="00206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3832225" y="3166110"/>
            <a:ext cx="8247380" cy="706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000" b="1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2.The research on </a:t>
            </a:r>
            <a:r>
              <a:rPr lang="en-US" altLang="zh-CN" sz="2000" b="1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appraisement</a:t>
            </a:r>
            <a:r>
              <a:rPr lang="en-US" altLang="zh-CN" sz="2000" b="1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method and scale </a:t>
            </a:r>
            <a:r>
              <a:rPr lang="en-US" altLang="zh-CN" sz="2000" b="1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standard</a:t>
            </a:r>
            <a:r>
              <a:rPr lang="en-US" altLang="zh-CN" sz="2000" b="1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of sustainable development is bridge to connect theory and practice.</a:t>
            </a:r>
            <a:endParaRPr lang="en-US" altLang="zh-CN" sz="2000" b="1">
              <a:solidFill>
                <a:srgbClr val="00206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3832225" y="4435475"/>
            <a:ext cx="784034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en-US" altLang="zh-CN" sz="2000" b="1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3.They took some samples of products for </a:t>
            </a:r>
            <a:r>
              <a:rPr lang="en-US" altLang="zh-CN" sz="2000" b="1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evaluation</a:t>
            </a:r>
            <a:r>
              <a:rPr lang="en-US" altLang="zh-CN" sz="2000" b="1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en-US" altLang="zh-CN" sz="2000" b="1">
              <a:solidFill>
                <a:srgbClr val="00206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>
          <a:xfrm>
            <a:off x="706755" y="4900930"/>
            <a:ext cx="2228215" cy="1684020"/>
          </a:xfrm>
          <a:prstGeom prst="rect">
            <a:avLst/>
          </a:prstGeom>
        </p:spPr>
      </p:pic>
      <p:sp>
        <p:nvSpPr>
          <p:cNvPr id="31" name="文本框 30"/>
          <p:cNvSpPr txBox="1"/>
          <p:nvPr/>
        </p:nvSpPr>
        <p:spPr>
          <a:xfrm>
            <a:off x="3832225" y="5396865"/>
            <a:ext cx="784034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en-US" altLang="zh-CN" sz="2000" b="1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4.We should</a:t>
            </a:r>
            <a:r>
              <a:rPr lang="en-US" altLang="zh-CN" sz="2000" b="1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judge/ assess / appraise</a:t>
            </a:r>
            <a:r>
              <a:rPr lang="en-US" altLang="zh-CN" sz="2000" b="1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people </a:t>
            </a:r>
            <a:r>
              <a:rPr lang="en-US" altLang="zh-CN" sz="2000" b="1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correctly/ properly</a:t>
            </a:r>
            <a:r>
              <a:rPr lang="en-US" altLang="zh-CN" sz="2000" b="1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en-US" altLang="zh-CN" sz="2000" b="1">
              <a:solidFill>
                <a:srgbClr val="00206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6" grpId="1"/>
      <p:bldP spid="28" grpId="0"/>
      <p:bldP spid="28" grpId="1"/>
      <p:bldP spid="29" grpId="0"/>
      <p:bldP spid="29" grpId="1"/>
      <p:bldP spid="31" grpId="0"/>
      <p:bldP spid="31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0" name="直接连接符 19"/>
          <p:cNvCxnSpPr/>
          <p:nvPr/>
        </p:nvCxnSpPr>
        <p:spPr>
          <a:xfrm>
            <a:off x="512860" y="688340"/>
            <a:ext cx="10972825" cy="0"/>
          </a:xfrm>
          <a:prstGeom prst="line">
            <a:avLst/>
          </a:prstGeom>
          <a:ln>
            <a:gradFill>
              <a:gsLst>
                <a:gs pos="0">
                  <a:srgbClr val="400040"/>
                </a:gs>
                <a:gs pos="32000">
                  <a:srgbClr val="8F0040"/>
                </a:gs>
                <a:gs pos="63000">
                  <a:srgbClr val="F27300"/>
                </a:gs>
                <a:gs pos="100000">
                  <a:srgbClr val="FFBF00"/>
                </a:gs>
              </a:gsLst>
              <a:lin ang="10800000" scaled="0"/>
            </a:gradFill>
          </a:ln>
        </p:spPr>
        <p:style>
          <a:lnRef idx="1">
            <a:srgbClr val="5B9BD5"/>
          </a:lnRef>
          <a:fillRef idx="0">
            <a:srgbClr val="5B9BD5"/>
          </a:fillRef>
          <a:effectRef idx="0">
            <a:srgbClr val="5B9BD5"/>
          </a:effectRef>
          <a:fontRef idx="minor">
            <a:sysClr val="windowText" lastClr="000000"/>
          </a:fontRef>
        </p:style>
      </p:cxnSp>
      <p:sp>
        <p:nvSpPr>
          <p:cNvPr id="25" name="矩形 24"/>
          <p:cNvSpPr/>
          <p:nvPr/>
        </p:nvSpPr>
        <p:spPr>
          <a:xfrm>
            <a:off x="0" y="6685613"/>
            <a:ext cx="12192000" cy="172387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/>
          <p:nvPr/>
        </p:nvPicPr>
        <p:blipFill>
          <a:blip r:embed="rId1"/>
          <a:stretch>
            <a:fillRect/>
          </a:stretch>
        </p:blipFill>
        <p:spPr>
          <a:xfrm>
            <a:off x="54610" y="6584950"/>
            <a:ext cx="708025" cy="2730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130" b="100000" l="0" r="39917">
                        <a14:foregroundMark x1="10187" y1="34463" x2="9563" y2="64407"/>
                        <a14:foregroundMark x1="18295" y1="11864" x2="16424" y2="37288"/>
                        <a14:foregroundMark x1="19751" y1="24294" x2="22453" y2="22599"/>
                        <a14:foregroundMark x1="13306" y1="20339" x2="14761" y2="25424"/>
                        <a14:foregroundMark x1="19335" y1="37288" x2="24532" y2="31638"/>
                        <a14:foregroundMark x1="28274" y1="31638" x2="28274" y2="45763"/>
                        <a14:foregroundMark x1="11850" y1="58192" x2="28690" y2="54237"/>
                        <a14:foregroundMark x1="11642" y1="48588" x2="26819" y2="45763"/>
                        <a14:foregroundMark x1="9563" y1="66102" x2="29730" y2="66667"/>
                        <a14:foregroundMark x1="28898" y1="55367" x2="27651" y2="61582"/>
                        <a14:foregroundMark x1="11227" y1="52542" x2="18295" y2="51977"/>
                        <a14:foregroundMark x1="20582" y1="61582" x2="25156" y2="58192"/>
                        <a14:foregroundMark x1="20166" y1="48588" x2="20166" y2="51412"/>
                        <a14:foregroundMark x1="13306" y1="74011" x2="18295" y2="82486"/>
                        <a14:foregroundMark x1="19751" y1="83616" x2="23909" y2="73446"/>
                      </a14:backgroundRemoval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>
            <a:off x="0" y="12700"/>
            <a:ext cx="1078865" cy="831850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414020" y="551815"/>
            <a:ext cx="140970" cy="121920"/>
            <a:chOff x="715963" y="600758"/>
            <a:chExt cx="2201410" cy="2201406"/>
          </a:xfrm>
        </p:grpSpPr>
        <p:sp>
          <p:nvSpPr>
            <p:cNvPr id="5" name="Freeform 20"/>
            <p:cNvSpPr/>
            <p:nvPr/>
          </p:nvSpPr>
          <p:spPr>
            <a:xfrm>
              <a:off x="715963" y="843713"/>
              <a:ext cx="349618" cy="1712535"/>
            </a:xfrm>
            <a:custGeom>
              <a:avLst/>
              <a:gdLst/>
              <a:ahLst/>
              <a:cxnLst>
                <a:cxn ang="0">
                  <a:pos x="349618" y="1122925"/>
                </a:cxn>
                <a:cxn ang="0">
                  <a:pos x="0" y="1712535"/>
                </a:cxn>
                <a:cxn ang="0">
                  <a:pos x="0" y="0"/>
                </a:cxn>
                <a:cxn ang="0">
                  <a:pos x="349618" y="1122925"/>
                </a:cxn>
              </a:cxnLst>
              <a:pathLst>
                <a:path w="118" h="578">
                  <a:moveTo>
                    <a:pt x="118" y="379"/>
                  </a:moveTo>
                  <a:lnTo>
                    <a:pt x="0" y="578"/>
                  </a:lnTo>
                  <a:lnTo>
                    <a:pt x="0" y="0"/>
                  </a:lnTo>
                  <a:lnTo>
                    <a:pt x="118" y="379"/>
                  </a:lnTo>
                  <a:close/>
                </a:path>
              </a:pathLst>
            </a:custGeom>
            <a:noFill/>
            <a:ln w="9525" cap="flat" cmpd="sng">
              <a:solidFill>
                <a:srgbClr val="FEF22A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6" name="Freeform 21"/>
            <p:cNvSpPr/>
            <p:nvPr/>
          </p:nvSpPr>
          <p:spPr>
            <a:xfrm>
              <a:off x="715963" y="600758"/>
              <a:ext cx="651830" cy="399987"/>
            </a:xfrm>
            <a:custGeom>
              <a:avLst/>
              <a:gdLst/>
              <a:ahLst/>
              <a:cxnLst>
                <a:cxn ang="0">
                  <a:pos x="651830" y="399987"/>
                </a:cxn>
                <a:cxn ang="0">
                  <a:pos x="0" y="242955"/>
                </a:cxn>
                <a:cxn ang="0">
                  <a:pos x="242954" y="0"/>
                </a:cxn>
                <a:cxn ang="0">
                  <a:pos x="651830" y="399987"/>
                </a:cxn>
              </a:cxnLst>
              <a:pathLst>
                <a:path w="220" h="135">
                  <a:moveTo>
                    <a:pt x="220" y="135"/>
                  </a:moveTo>
                  <a:lnTo>
                    <a:pt x="0" y="82"/>
                  </a:lnTo>
                  <a:lnTo>
                    <a:pt x="82" y="0"/>
                  </a:lnTo>
                  <a:lnTo>
                    <a:pt x="220" y="135"/>
                  </a:lnTo>
                  <a:close/>
                </a:path>
              </a:pathLst>
            </a:custGeom>
            <a:noFill/>
            <a:ln w="9525" cap="flat" cmpd="sng">
              <a:solidFill>
                <a:srgbClr val="5B3B87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7" name="Freeform 22"/>
            <p:cNvSpPr/>
            <p:nvPr/>
          </p:nvSpPr>
          <p:spPr>
            <a:xfrm>
              <a:off x="715963" y="1966637"/>
              <a:ext cx="349618" cy="835527"/>
            </a:xfrm>
            <a:custGeom>
              <a:avLst/>
              <a:gdLst/>
              <a:ahLst/>
              <a:cxnLst>
                <a:cxn ang="0">
                  <a:pos x="349618" y="0"/>
                </a:cxn>
                <a:cxn ang="0">
                  <a:pos x="242954" y="835527"/>
                </a:cxn>
                <a:cxn ang="0">
                  <a:pos x="0" y="589609"/>
                </a:cxn>
                <a:cxn ang="0">
                  <a:pos x="349618" y="0"/>
                </a:cxn>
              </a:cxnLst>
              <a:pathLst>
                <a:path w="118" h="282">
                  <a:moveTo>
                    <a:pt x="118" y="0"/>
                  </a:moveTo>
                  <a:lnTo>
                    <a:pt x="82" y="282"/>
                  </a:lnTo>
                  <a:lnTo>
                    <a:pt x="0" y="199"/>
                  </a:lnTo>
                  <a:lnTo>
                    <a:pt x="11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FD665B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8" name="Freeform 23"/>
            <p:cNvSpPr/>
            <p:nvPr/>
          </p:nvSpPr>
          <p:spPr>
            <a:xfrm>
              <a:off x="715963" y="843713"/>
              <a:ext cx="651830" cy="1122926"/>
            </a:xfrm>
            <a:custGeom>
              <a:avLst/>
              <a:gdLst/>
              <a:ahLst/>
              <a:cxnLst>
                <a:cxn ang="0">
                  <a:pos x="651830" y="157031"/>
                </a:cxn>
                <a:cxn ang="0">
                  <a:pos x="349617" y="1122926"/>
                </a:cxn>
                <a:cxn ang="0">
                  <a:pos x="0" y="0"/>
                </a:cxn>
                <a:cxn ang="0">
                  <a:pos x="651830" y="157031"/>
                </a:cxn>
              </a:cxnLst>
              <a:pathLst>
                <a:path w="220" h="379">
                  <a:moveTo>
                    <a:pt x="220" y="53"/>
                  </a:moveTo>
                  <a:lnTo>
                    <a:pt x="118" y="379"/>
                  </a:lnTo>
                  <a:lnTo>
                    <a:pt x="0" y="0"/>
                  </a:lnTo>
                  <a:lnTo>
                    <a:pt x="220" y="53"/>
                  </a:lnTo>
                  <a:close/>
                </a:path>
              </a:pathLst>
            </a:custGeom>
            <a:noFill/>
            <a:ln w="9525" cap="flat" cmpd="sng">
              <a:solidFill>
                <a:srgbClr val="A82878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10" name="Freeform 24"/>
            <p:cNvSpPr/>
            <p:nvPr/>
          </p:nvSpPr>
          <p:spPr>
            <a:xfrm>
              <a:off x="958918" y="1966637"/>
              <a:ext cx="948117" cy="835527"/>
            </a:xfrm>
            <a:custGeom>
              <a:avLst/>
              <a:gdLst/>
              <a:ahLst/>
              <a:cxnLst>
                <a:cxn ang="0">
                  <a:pos x="948117" y="373320"/>
                </a:cxn>
                <a:cxn ang="0">
                  <a:pos x="0" y="835527"/>
                </a:cxn>
                <a:cxn ang="0">
                  <a:pos x="106663" y="0"/>
                </a:cxn>
                <a:cxn ang="0">
                  <a:pos x="948117" y="373320"/>
                </a:cxn>
              </a:cxnLst>
              <a:pathLst>
                <a:path w="320" h="282">
                  <a:moveTo>
                    <a:pt x="320" y="126"/>
                  </a:moveTo>
                  <a:lnTo>
                    <a:pt x="0" y="282"/>
                  </a:lnTo>
                  <a:lnTo>
                    <a:pt x="36" y="0"/>
                  </a:lnTo>
                  <a:lnTo>
                    <a:pt x="320" y="126"/>
                  </a:lnTo>
                  <a:close/>
                </a:path>
              </a:pathLst>
            </a:custGeom>
            <a:noFill/>
            <a:ln w="9525" cap="flat" cmpd="sng">
              <a:solidFill>
                <a:srgbClr val="FEF22A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12" name="Freeform 25"/>
            <p:cNvSpPr/>
            <p:nvPr/>
          </p:nvSpPr>
          <p:spPr>
            <a:xfrm>
              <a:off x="958918" y="600758"/>
              <a:ext cx="1712536" cy="399987"/>
            </a:xfrm>
            <a:custGeom>
              <a:avLst/>
              <a:gdLst/>
              <a:ahLst/>
              <a:cxnLst>
                <a:cxn ang="0">
                  <a:pos x="408875" y="399987"/>
                </a:cxn>
                <a:cxn ang="0">
                  <a:pos x="0" y="0"/>
                </a:cxn>
                <a:cxn ang="0">
                  <a:pos x="1712536" y="0"/>
                </a:cxn>
                <a:cxn ang="0">
                  <a:pos x="408875" y="399987"/>
                </a:cxn>
              </a:cxnLst>
              <a:pathLst>
                <a:path w="578" h="135">
                  <a:moveTo>
                    <a:pt x="138" y="135"/>
                  </a:moveTo>
                  <a:lnTo>
                    <a:pt x="0" y="0"/>
                  </a:lnTo>
                  <a:lnTo>
                    <a:pt x="578" y="0"/>
                  </a:lnTo>
                  <a:lnTo>
                    <a:pt x="138" y="135"/>
                  </a:lnTo>
                  <a:close/>
                </a:path>
              </a:pathLst>
            </a:custGeom>
            <a:noFill/>
            <a:ln w="9525" cap="flat" cmpd="sng">
              <a:solidFill>
                <a:srgbClr val="79307A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13" name="Freeform 26"/>
            <p:cNvSpPr/>
            <p:nvPr/>
          </p:nvSpPr>
          <p:spPr>
            <a:xfrm>
              <a:off x="958918" y="2339957"/>
              <a:ext cx="1712536" cy="462207"/>
            </a:xfrm>
            <a:custGeom>
              <a:avLst/>
              <a:gdLst/>
              <a:ahLst/>
              <a:cxnLst>
                <a:cxn ang="0">
                  <a:pos x="948116" y="0"/>
                </a:cxn>
                <a:cxn ang="0">
                  <a:pos x="1712536" y="462207"/>
                </a:cxn>
                <a:cxn ang="0">
                  <a:pos x="0" y="462207"/>
                </a:cxn>
                <a:cxn ang="0">
                  <a:pos x="948116" y="0"/>
                </a:cxn>
              </a:cxnLst>
              <a:pathLst>
                <a:path w="578" h="156">
                  <a:moveTo>
                    <a:pt x="320" y="0"/>
                  </a:moveTo>
                  <a:lnTo>
                    <a:pt x="578" y="156"/>
                  </a:lnTo>
                  <a:lnTo>
                    <a:pt x="0" y="156"/>
                  </a:lnTo>
                  <a:lnTo>
                    <a:pt x="32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FA8538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14" name="Freeform 27"/>
            <p:cNvSpPr/>
            <p:nvPr/>
          </p:nvSpPr>
          <p:spPr>
            <a:xfrm>
              <a:off x="1367793" y="600758"/>
              <a:ext cx="1303661" cy="805899"/>
            </a:xfrm>
            <a:custGeom>
              <a:avLst/>
              <a:gdLst/>
              <a:ahLst/>
              <a:cxnLst>
                <a:cxn ang="0">
                  <a:pos x="1303661" y="0"/>
                </a:cxn>
                <a:cxn ang="0">
                  <a:pos x="897748" y="805899"/>
                </a:cxn>
                <a:cxn ang="0">
                  <a:pos x="0" y="399986"/>
                </a:cxn>
                <a:cxn ang="0">
                  <a:pos x="1303661" y="0"/>
                </a:cxn>
              </a:cxnLst>
              <a:pathLst>
                <a:path w="440" h="272">
                  <a:moveTo>
                    <a:pt x="440" y="0"/>
                  </a:moveTo>
                  <a:lnTo>
                    <a:pt x="303" y="272"/>
                  </a:lnTo>
                  <a:lnTo>
                    <a:pt x="0" y="135"/>
                  </a:lnTo>
                  <a:lnTo>
                    <a:pt x="44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82878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15" name="Freeform 28"/>
            <p:cNvSpPr/>
            <p:nvPr/>
          </p:nvSpPr>
          <p:spPr>
            <a:xfrm>
              <a:off x="2265543" y="843713"/>
              <a:ext cx="651830" cy="1712535"/>
            </a:xfrm>
            <a:custGeom>
              <a:avLst/>
              <a:gdLst/>
              <a:ahLst/>
              <a:cxnLst>
                <a:cxn ang="0">
                  <a:pos x="651830" y="0"/>
                </a:cxn>
                <a:cxn ang="0">
                  <a:pos x="651830" y="1712535"/>
                </a:cxn>
                <a:cxn ang="0">
                  <a:pos x="0" y="562944"/>
                </a:cxn>
                <a:cxn ang="0">
                  <a:pos x="651830" y="0"/>
                </a:cxn>
              </a:cxnLst>
              <a:pathLst>
                <a:path w="220" h="578">
                  <a:moveTo>
                    <a:pt x="220" y="0"/>
                  </a:moveTo>
                  <a:lnTo>
                    <a:pt x="220" y="578"/>
                  </a:lnTo>
                  <a:lnTo>
                    <a:pt x="0" y="190"/>
                  </a:lnTo>
                  <a:lnTo>
                    <a:pt x="22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F1286A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16" name="Freeform 29"/>
            <p:cNvSpPr/>
            <p:nvPr/>
          </p:nvSpPr>
          <p:spPr>
            <a:xfrm>
              <a:off x="1907035" y="2339957"/>
              <a:ext cx="1010338" cy="462207"/>
            </a:xfrm>
            <a:custGeom>
              <a:avLst/>
              <a:gdLst/>
              <a:ahLst/>
              <a:cxnLst>
                <a:cxn ang="0">
                  <a:pos x="1010338" y="216289"/>
                </a:cxn>
                <a:cxn ang="0">
                  <a:pos x="0" y="0"/>
                </a:cxn>
                <a:cxn ang="0">
                  <a:pos x="764419" y="462207"/>
                </a:cxn>
                <a:cxn ang="0">
                  <a:pos x="1010338" y="216289"/>
                </a:cxn>
              </a:cxnLst>
              <a:pathLst>
                <a:path w="341" h="156">
                  <a:moveTo>
                    <a:pt x="341" y="73"/>
                  </a:moveTo>
                  <a:lnTo>
                    <a:pt x="0" y="0"/>
                  </a:lnTo>
                  <a:lnTo>
                    <a:pt x="258" y="156"/>
                  </a:lnTo>
                  <a:lnTo>
                    <a:pt x="341" y="73"/>
                  </a:lnTo>
                  <a:close/>
                </a:path>
              </a:pathLst>
            </a:custGeom>
            <a:noFill/>
            <a:ln w="9525" cap="flat" cmpd="sng">
              <a:solidFill>
                <a:srgbClr val="FD665B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17" name="Freeform 30"/>
            <p:cNvSpPr/>
            <p:nvPr/>
          </p:nvSpPr>
          <p:spPr>
            <a:xfrm>
              <a:off x="1065581" y="1406657"/>
              <a:ext cx="1199961" cy="933303"/>
            </a:xfrm>
            <a:custGeom>
              <a:avLst/>
              <a:gdLst/>
              <a:ahLst/>
              <a:cxnLst>
                <a:cxn ang="0">
                  <a:pos x="1199961" y="0"/>
                </a:cxn>
                <a:cxn ang="0">
                  <a:pos x="0" y="559981"/>
                </a:cxn>
                <a:cxn ang="0">
                  <a:pos x="841454" y="933303"/>
                </a:cxn>
                <a:cxn ang="0">
                  <a:pos x="1199961" y="0"/>
                </a:cxn>
              </a:cxnLst>
              <a:pathLst>
                <a:path w="405" h="315">
                  <a:moveTo>
                    <a:pt x="405" y="0"/>
                  </a:moveTo>
                  <a:lnTo>
                    <a:pt x="0" y="189"/>
                  </a:lnTo>
                  <a:lnTo>
                    <a:pt x="284" y="315"/>
                  </a:lnTo>
                  <a:lnTo>
                    <a:pt x="40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FA8538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18" name="Freeform 31"/>
            <p:cNvSpPr/>
            <p:nvPr/>
          </p:nvSpPr>
          <p:spPr>
            <a:xfrm>
              <a:off x="1907035" y="1406657"/>
              <a:ext cx="1010338" cy="1149591"/>
            </a:xfrm>
            <a:custGeom>
              <a:avLst/>
              <a:gdLst/>
              <a:ahLst/>
              <a:cxnLst>
                <a:cxn ang="0">
                  <a:pos x="358507" y="0"/>
                </a:cxn>
                <a:cxn ang="0">
                  <a:pos x="1010338" y="1149591"/>
                </a:cxn>
                <a:cxn ang="0">
                  <a:pos x="0" y="933301"/>
                </a:cxn>
                <a:cxn ang="0">
                  <a:pos x="358507" y="0"/>
                </a:cxn>
              </a:cxnLst>
              <a:pathLst>
                <a:path w="341" h="388">
                  <a:moveTo>
                    <a:pt x="121" y="0"/>
                  </a:moveTo>
                  <a:lnTo>
                    <a:pt x="341" y="388"/>
                  </a:lnTo>
                  <a:lnTo>
                    <a:pt x="0" y="315"/>
                  </a:lnTo>
                  <a:lnTo>
                    <a:pt x="12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FD3F6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19" name="Freeform 32"/>
            <p:cNvSpPr/>
            <p:nvPr/>
          </p:nvSpPr>
          <p:spPr>
            <a:xfrm>
              <a:off x="2265543" y="600758"/>
              <a:ext cx="651830" cy="805899"/>
            </a:xfrm>
            <a:custGeom>
              <a:avLst/>
              <a:gdLst/>
              <a:ahLst/>
              <a:cxnLst>
                <a:cxn ang="0">
                  <a:pos x="405912" y="0"/>
                </a:cxn>
                <a:cxn ang="0">
                  <a:pos x="651830" y="242954"/>
                </a:cxn>
                <a:cxn ang="0">
                  <a:pos x="0" y="805899"/>
                </a:cxn>
                <a:cxn ang="0">
                  <a:pos x="405912" y="0"/>
                </a:cxn>
              </a:cxnLst>
              <a:pathLst>
                <a:path w="220" h="272">
                  <a:moveTo>
                    <a:pt x="137" y="0"/>
                  </a:moveTo>
                  <a:lnTo>
                    <a:pt x="220" y="82"/>
                  </a:lnTo>
                  <a:lnTo>
                    <a:pt x="0" y="272"/>
                  </a:lnTo>
                  <a:lnTo>
                    <a:pt x="13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02579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  <p:sp>
          <p:nvSpPr>
            <p:cNvPr id="22" name="Freeform 33"/>
            <p:cNvSpPr/>
            <p:nvPr/>
          </p:nvSpPr>
          <p:spPr>
            <a:xfrm>
              <a:off x="1065581" y="1000744"/>
              <a:ext cx="1199961" cy="965893"/>
            </a:xfrm>
            <a:custGeom>
              <a:avLst/>
              <a:gdLst/>
              <a:ahLst/>
              <a:cxnLst>
                <a:cxn ang="0">
                  <a:pos x="1199961" y="405912"/>
                </a:cxn>
                <a:cxn ang="0">
                  <a:pos x="302212" y="0"/>
                </a:cxn>
                <a:cxn ang="0">
                  <a:pos x="0" y="965893"/>
                </a:cxn>
                <a:cxn ang="0">
                  <a:pos x="1199961" y="405912"/>
                </a:cxn>
              </a:cxnLst>
              <a:pathLst>
                <a:path w="405" h="326">
                  <a:moveTo>
                    <a:pt x="405" y="137"/>
                  </a:moveTo>
                  <a:lnTo>
                    <a:pt x="102" y="0"/>
                  </a:lnTo>
                  <a:lnTo>
                    <a:pt x="0" y="326"/>
                  </a:lnTo>
                  <a:lnTo>
                    <a:pt x="405" y="137"/>
                  </a:lnTo>
                  <a:close/>
                </a:path>
              </a:pathLst>
            </a:custGeom>
            <a:noFill/>
            <a:ln w="9525" cap="flat" cmpd="sng">
              <a:solidFill>
                <a:srgbClr val="E02579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1680"/>
            </a:p>
          </p:txBody>
        </p:sp>
      </p:grpSp>
      <p:sp>
        <p:nvSpPr>
          <p:cNvPr id="27" name="文本框 26"/>
          <p:cNvSpPr txBox="1"/>
          <p:nvPr/>
        </p:nvSpPr>
        <p:spPr>
          <a:xfrm>
            <a:off x="1241425" y="198120"/>
            <a:ext cx="872744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400" b="1" dirty="0" smtClean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34.</a:t>
            </a:r>
            <a:r>
              <a:rPr lang="zh-CN" altLang="en-US" sz="2400" b="1" dirty="0" smtClean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决定；决策；选择</a:t>
            </a:r>
            <a:r>
              <a:rPr lang="en-US" altLang="zh-CN" sz="2400" b="1" dirty="0" smtClean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 decision; choice </a:t>
            </a:r>
            <a:endParaRPr lang="en-US" altLang="zh-CN" sz="2400" b="1" dirty="0" smtClean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ea"/>
            </a:endParaRPr>
          </a:p>
        </p:txBody>
      </p:sp>
      <p:sp>
        <p:nvSpPr>
          <p:cNvPr id="11272" name="AutoShape 36"/>
          <p:cNvSpPr/>
          <p:nvPr>
            <p:custDataLst>
              <p:tags r:id="rId4"/>
            </p:custDataLst>
          </p:nvPr>
        </p:nvSpPr>
        <p:spPr>
          <a:xfrm>
            <a:off x="111125" y="826135"/>
            <a:ext cx="4225925" cy="5765165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FFFFFF"/>
              </a:gs>
              <a:gs pos="100000">
                <a:srgbClr val="FBFBBB">
                  <a:alpha val="89999"/>
                </a:srgbClr>
              </a:gs>
            </a:gsLst>
            <a:lin ang="0" scaled="1"/>
            <a:tileRect/>
          </a:gradFill>
          <a:ln w="9525" cap="flat" cmpd="sng">
            <a:solidFill>
              <a:srgbClr val="C0C0C0"/>
            </a:solidFill>
            <a:prstDash val="solid"/>
            <a:headEnd type="none" w="med" len="med"/>
            <a:tailEnd type="none" w="med" len="med"/>
          </a:ln>
          <a:effectLst>
            <a:prstShdw prst="shdw13" dist="53882" dir="13499999">
              <a:srgbClr val="F5B363">
                <a:alpha val="50000"/>
              </a:srgbClr>
            </a:prstShdw>
          </a:effectLst>
        </p:spPr>
        <p:txBody>
          <a:bodyPr wrap="none" anchor="ctr"/>
          <a:p>
            <a:pPr algn="l"/>
            <a:endParaRPr lang="zh-CN" altLang="en-US" sz="20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444365" y="777240"/>
            <a:ext cx="7640320" cy="5826760"/>
          </a:xfrm>
          <a:prstGeom prst="rect">
            <a:avLst/>
          </a:prstGeom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</p:pic>
      <p:pic>
        <p:nvPicPr>
          <p:cNvPr id="24" name="图片 23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 flipH="1">
            <a:off x="-60325" y="5960745"/>
            <a:ext cx="1266190" cy="773430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219710" y="1026160"/>
            <a:ext cx="4117340" cy="43999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buFont typeface="Arial" panose="020B0604020202020204" pitchFamily="34" charset="0"/>
              <a:buNone/>
            </a:pPr>
            <a:r>
              <a:rPr lang="en-US" altLang="zh-CN" sz="2400" b="1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select</a:t>
            </a:r>
            <a:r>
              <a:rPr lang="en-US" altLang="zh-CN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---</a:t>
            </a:r>
            <a:r>
              <a:rPr lang="en-US" altLang="zh-CN" sz="2400" b="1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selection</a:t>
            </a:r>
            <a:r>
              <a:rPr lang="en-US" altLang="zh-CN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 /s</a:t>
            </a:r>
            <a:r>
              <a:rPr lang="en-US" altLang="en-US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ɪˈ</a:t>
            </a:r>
            <a:r>
              <a:rPr lang="en-US" altLang="zh-CN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lek</a:t>
            </a:r>
            <a:r>
              <a:rPr lang="en-US" altLang="en-US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ʃ</a:t>
            </a:r>
            <a:r>
              <a:rPr lang="en-US" altLang="zh-CN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n/ </a:t>
            </a:r>
            <a:endParaRPr lang="en-US" altLang="zh-CN" sz="1600" b="1" i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buFont typeface="Arial" panose="020B0604020202020204" pitchFamily="34" charset="0"/>
              <a:buNone/>
            </a:pPr>
            <a:r>
              <a:rPr lang="en-US" altLang="zh-CN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             n. </a:t>
            </a:r>
            <a:r>
              <a:rPr lang="zh-CN" altLang="en-US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选择，挑选；精选品；选拔</a:t>
            </a:r>
            <a:endParaRPr lang="zh-CN" altLang="en-US" sz="1600" b="1" i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buFont typeface="Arial" panose="020B0604020202020204" pitchFamily="34" charset="0"/>
              <a:buNone/>
            </a:pPr>
            <a:r>
              <a:rPr lang="en-US" altLang="zh-CN" sz="2400" b="1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opt</a:t>
            </a:r>
            <a:r>
              <a:rPr lang="en-US" altLang="zh-CN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---</a:t>
            </a:r>
            <a:r>
              <a:rPr lang="en-US" altLang="zh-CN" sz="2400" b="1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option</a:t>
            </a:r>
            <a:r>
              <a:rPr lang="en-US" altLang="zh-CN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 /ˈ</a:t>
            </a:r>
            <a:r>
              <a:rPr lang="en-US" altLang="en-US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ɒ</a:t>
            </a:r>
            <a:r>
              <a:rPr lang="en-US" altLang="zh-CN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p</a:t>
            </a:r>
            <a:r>
              <a:rPr lang="en-US" altLang="en-US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ʃ</a:t>
            </a:r>
            <a:r>
              <a:rPr lang="en-US" altLang="zh-CN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n/ </a:t>
            </a:r>
            <a:endParaRPr lang="en-US" altLang="zh-CN" sz="1600" b="1" i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buFont typeface="Arial" panose="020B0604020202020204" pitchFamily="34" charset="0"/>
              <a:buNone/>
            </a:pPr>
            <a:r>
              <a:rPr lang="en-US" altLang="zh-CN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           n.</a:t>
            </a:r>
            <a:r>
              <a:rPr lang="zh-CN" altLang="en-US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选择； 选项；选择权；选择的自由 </a:t>
            </a:r>
            <a:endParaRPr lang="zh-CN" altLang="en-US" sz="1600" b="1" i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buFont typeface="Arial" panose="020B0604020202020204" pitchFamily="34" charset="0"/>
              <a:buNone/>
            </a:pPr>
            <a:r>
              <a:rPr lang="en-US" altLang="zh-CN" sz="2400" b="1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resolve</a:t>
            </a:r>
            <a:r>
              <a:rPr lang="en-US" altLang="zh-CN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zh-CN" altLang="en-US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解决；决心</a:t>
            </a:r>
            <a:r>
              <a:rPr lang="en-US" altLang="zh-CN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endParaRPr lang="en-US" altLang="zh-CN" sz="1600" b="1" i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buFont typeface="Arial" panose="020B0604020202020204" pitchFamily="34" charset="0"/>
              <a:buNone/>
            </a:pPr>
            <a:r>
              <a:rPr lang="en-US" altLang="zh-CN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           </a:t>
            </a:r>
            <a:r>
              <a:rPr lang="zh-CN" altLang="en-US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---</a:t>
            </a:r>
            <a:r>
              <a:rPr lang="en-US" altLang="zh-CN" sz="2400" b="1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resolution </a:t>
            </a:r>
            <a:r>
              <a:rPr lang="zh-CN" altLang="en-US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决心；决定</a:t>
            </a:r>
            <a:endParaRPr lang="zh-CN" altLang="en-US" sz="1600" b="1" i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buFont typeface="Arial" panose="020B0604020202020204" pitchFamily="34" charset="0"/>
              <a:buNone/>
            </a:pPr>
            <a:r>
              <a:rPr lang="en-US" altLang="zh-CN" sz="2400" b="1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substitute </a:t>
            </a:r>
            <a:r>
              <a:rPr lang="en-US" altLang="zh-CN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/ˈs</a:t>
            </a:r>
            <a:r>
              <a:rPr lang="en-US" altLang="en-US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ʌ</a:t>
            </a:r>
            <a:r>
              <a:rPr lang="en-US" altLang="zh-CN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bst</a:t>
            </a:r>
            <a:r>
              <a:rPr lang="en-US" altLang="en-US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ɪ</a:t>
            </a:r>
            <a:r>
              <a:rPr lang="en-US" altLang="zh-CN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tju</a:t>
            </a:r>
            <a:r>
              <a:rPr lang="en-US" altLang="en-US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ː</a:t>
            </a:r>
            <a:r>
              <a:rPr lang="en-US" altLang="zh-CN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t/ </a:t>
            </a:r>
            <a:endParaRPr lang="en-US" altLang="zh-CN" sz="1600" b="1" i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buFont typeface="Arial" panose="020B0604020202020204" pitchFamily="34" charset="0"/>
              <a:buNone/>
            </a:pPr>
            <a:r>
              <a:rPr lang="en-US" altLang="zh-CN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           n. </a:t>
            </a:r>
            <a:r>
              <a:rPr lang="zh-CN" altLang="en-US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另一种选择； 替补  </a:t>
            </a:r>
            <a:endParaRPr lang="zh-CN" altLang="en-US" sz="1600" b="1" i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buFont typeface="Arial" panose="020B0604020202020204" pitchFamily="34" charset="0"/>
              <a:buNone/>
            </a:pPr>
            <a:r>
              <a:rPr lang="zh-CN" altLang="en-US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altLang="zh-CN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          vi. </a:t>
            </a:r>
            <a:r>
              <a:rPr lang="zh-CN" altLang="en-US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替代  </a:t>
            </a:r>
            <a:r>
              <a:rPr lang="en-US" altLang="zh-CN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vt. </a:t>
            </a:r>
            <a:r>
              <a:rPr lang="zh-CN" altLang="en-US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代替</a:t>
            </a:r>
            <a:endParaRPr lang="zh-CN" altLang="en-US" sz="1600" b="1" i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buFont typeface="Arial" panose="020B0604020202020204" pitchFamily="34" charset="0"/>
              <a:buNone/>
            </a:pPr>
            <a:r>
              <a:rPr lang="en-US" altLang="zh-CN" sz="2400" b="1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alternative</a:t>
            </a:r>
            <a:r>
              <a:rPr lang="en-US" altLang="zh-CN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 /</a:t>
            </a:r>
            <a:r>
              <a:rPr lang="en-US" altLang="en-US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ɔː</a:t>
            </a:r>
            <a:r>
              <a:rPr lang="en-US" altLang="zh-CN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lˈt</a:t>
            </a:r>
            <a:r>
              <a:rPr lang="en-US" altLang="en-US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ɜː</a:t>
            </a:r>
            <a:r>
              <a:rPr lang="en-US" altLang="zh-CN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n</a:t>
            </a:r>
            <a:r>
              <a:rPr lang="en-US" altLang="en-US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ə</a:t>
            </a:r>
            <a:r>
              <a:rPr lang="en-US" altLang="zh-CN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t</a:t>
            </a:r>
            <a:r>
              <a:rPr lang="en-US" altLang="en-US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ɪ</a:t>
            </a:r>
            <a:r>
              <a:rPr lang="en-US" altLang="zh-CN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v/ </a:t>
            </a:r>
            <a:endParaRPr lang="en-US" altLang="zh-CN" sz="1600" b="1" i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buFont typeface="Arial" panose="020B0604020202020204" pitchFamily="34" charset="0"/>
              <a:buNone/>
            </a:pPr>
            <a:r>
              <a:rPr lang="en-US" altLang="zh-CN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           n. </a:t>
            </a:r>
            <a:r>
              <a:rPr lang="zh-CN" altLang="en-US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二中择一；供替代的选择 </a:t>
            </a:r>
            <a:endParaRPr lang="zh-CN" altLang="en-US" sz="1600" b="1" i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buFont typeface="Arial" panose="020B0604020202020204" pitchFamily="34" charset="0"/>
              <a:buNone/>
            </a:pPr>
            <a:r>
              <a:rPr lang="zh-CN" altLang="en-US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altLang="zh-CN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          adj. </a:t>
            </a:r>
            <a:r>
              <a:rPr lang="zh-CN" altLang="en-US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供选择的；选择性的；交替的</a:t>
            </a:r>
            <a:endParaRPr lang="zh-CN" altLang="en-US" sz="1600" b="1" i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buFont typeface="Arial" panose="020B0604020202020204" pitchFamily="34" charset="0"/>
              <a:buNone/>
            </a:pPr>
            <a:r>
              <a:rPr lang="en-US" altLang="zh-CN" sz="2400" b="1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volition</a:t>
            </a:r>
            <a:r>
              <a:rPr lang="en-US" altLang="zh-CN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 /v</a:t>
            </a:r>
            <a:r>
              <a:rPr lang="en-US" altLang="en-US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əˈ</a:t>
            </a:r>
            <a:r>
              <a:rPr lang="en-US" altLang="zh-CN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l</a:t>
            </a:r>
            <a:r>
              <a:rPr lang="en-US" altLang="en-US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ɪʃ(ə)</a:t>
            </a:r>
            <a:r>
              <a:rPr lang="en-US" altLang="zh-CN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n/ </a:t>
            </a:r>
            <a:endParaRPr lang="en-US" altLang="zh-CN" sz="1600" b="1" i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buFont typeface="Arial" panose="020B0604020202020204" pitchFamily="34" charset="0"/>
              <a:buNone/>
            </a:pPr>
            <a:r>
              <a:rPr lang="en-US" altLang="zh-CN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        </a:t>
            </a:r>
            <a:r>
              <a:rPr lang="zh-CN" altLang="en-US" sz="1600" b="1" i="1">
                <a:latin typeface="Times New Roman" panose="02020603050405020304" pitchFamily="18" charset="0"/>
                <a:ea typeface="宋体" panose="02010600030101010101" pitchFamily="2" charset="-122"/>
              </a:rPr>
              <a:t>自愿选择；自主决定; 意志力；决断力</a:t>
            </a:r>
            <a:endParaRPr lang="zh-CN" altLang="en-US" sz="1600" b="1" i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4578350" y="830580"/>
            <a:ext cx="7372985" cy="56311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altLang="en-US" sz="2000">
                <a:solidFill>
                  <a:srgbClr val="0063A8"/>
                </a:solidFill>
              </a:rPr>
              <a:t>1.高分搭配:①选定可行计划/合适目标 ②选择正确道路/参加课外活动③别无选择只能做 ④权衡选择 ⑤好的决定</a:t>
            </a:r>
            <a:endParaRPr lang="zh-CN" altLang="en-US" sz="2000">
              <a:solidFill>
                <a:srgbClr val="0063A8"/>
              </a:solidFill>
            </a:endParaRPr>
          </a:p>
          <a:p>
            <a:pPr indent="0"/>
            <a:endParaRPr lang="zh-CN" altLang="en-US" sz="2000">
              <a:solidFill>
                <a:srgbClr val="0063A8"/>
              </a:solidFill>
            </a:endParaRPr>
          </a:p>
          <a:p>
            <a:pPr indent="0"/>
            <a:endParaRPr lang="zh-CN" altLang="en-US" sz="2000">
              <a:solidFill>
                <a:srgbClr val="0063A8"/>
              </a:solidFill>
            </a:endParaRPr>
          </a:p>
          <a:p>
            <a:pPr indent="0"/>
            <a:endParaRPr lang="zh-CN" altLang="en-US" sz="2000">
              <a:solidFill>
                <a:srgbClr val="0063A8"/>
              </a:solidFill>
            </a:endParaRPr>
          </a:p>
          <a:p>
            <a:pPr indent="0"/>
            <a:endParaRPr lang="zh-CN" altLang="en-US" sz="2000">
              <a:solidFill>
                <a:srgbClr val="0063A8"/>
              </a:solidFill>
            </a:endParaRPr>
          </a:p>
          <a:p>
            <a:pPr indent="0"/>
            <a:endParaRPr lang="zh-CN" altLang="en-US" sz="2000">
              <a:solidFill>
                <a:srgbClr val="0063A8"/>
              </a:solidFill>
            </a:endParaRPr>
          </a:p>
          <a:p>
            <a:pPr indent="0"/>
            <a:endParaRPr lang="zh-CN" altLang="en-US" sz="2000">
              <a:solidFill>
                <a:srgbClr val="0063A8"/>
              </a:solidFill>
            </a:endParaRPr>
          </a:p>
          <a:p>
            <a:pPr indent="0"/>
            <a:r>
              <a:rPr lang="zh-CN" altLang="en-US" sz="2000">
                <a:solidFill>
                  <a:srgbClr val="0063A8"/>
                </a:solidFill>
              </a:rPr>
              <a:t>2.谷歌将面临棘手的战略抉择：要么不遗余力地继续推进，要么将之独立分割出去，要么干脆停产。</a:t>
            </a:r>
            <a:endParaRPr lang="zh-CN" altLang="en-US" sz="2000">
              <a:solidFill>
                <a:srgbClr val="0063A8"/>
              </a:solidFill>
            </a:endParaRPr>
          </a:p>
          <a:p>
            <a:pPr indent="0"/>
            <a:endParaRPr lang="zh-CN" altLang="en-US" sz="2000">
              <a:solidFill>
                <a:srgbClr val="0063A8"/>
              </a:solidFill>
            </a:endParaRPr>
          </a:p>
          <a:p>
            <a:pPr indent="0"/>
            <a:endParaRPr lang="zh-CN" altLang="en-US" sz="2000">
              <a:solidFill>
                <a:srgbClr val="0063A8"/>
              </a:solidFill>
            </a:endParaRPr>
          </a:p>
          <a:p>
            <a:pPr indent="0"/>
            <a:endParaRPr lang="zh-CN" altLang="en-US" sz="2000">
              <a:solidFill>
                <a:srgbClr val="0063A8"/>
              </a:solidFill>
            </a:endParaRPr>
          </a:p>
          <a:p>
            <a:pPr indent="0"/>
            <a:r>
              <a:rPr lang="zh-CN" altLang="en-US" sz="2000">
                <a:solidFill>
                  <a:srgbClr val="0063A8"/>
                </a:solidFill>
              </a:rPr>
              <a:t>3.无论遴选的过程多么合理，仅仅依赖智商来进行选拔是不能找到有潜质的、成年后出类拔萃的孩子。</a:t>
            </a:r>
            <a:endParaRPr lang="zh-CN" altLang="en-US" sz="2000">
              <a:solidFill>
                <a:srgbClr val="0063A8"/>
              </a:solidFill>
            </a:endParaRPr>
          </a:p>
          <a:p>
            <a:pPr indent="0"/>
            <a:endParaRPr lang="zh-CN" altLang="en-US" sz="2000">
              <a:solidFill>
                <a:srgbClr val="0063A8"/>
              </a:solidFill>
            </a:endParaRPr>
          </a:p>
          <a:p>
            <a:pPr indent="0"/>
            <a:endParaRPr lang="zh-CN" altLang="en-US" sz="2000">
              <a:solidFill>
                <a:srgbClr val="0063A8"/>
              </a:solidFill>
            </a:endParaRPr>
          </a:p>
          <a:p>
            <a:pPr indent="0"/>
            <a:endParaRPr lang="zh-CN" altLang="en-US" sz="2000">
              <a:solidFill>
                <a:srgbClr val="0063A8"/>
              </a:solidFill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4578350" y="1555750"/>
            <a:ext cx="7373620" cy="16300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altLang="zh-CN" sz="2000" b="1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1.①</a:t>
            </a:r>
            <a:r>
              <a:rPr lang="en-US" altLang="zh-CN" sz="2000" b="1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settle</a:t>
            </a:r>
            <a:r>
              <a:rPr lang="en-US" altLang="zh-CN" sz="2000" b="1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on a practical plan/ a suitable </a:t>
            </a:r>
            <a:r>
              <a:rPr lang="en-US" altLang="zh-CN" sz="2000" b="1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goal</a:t>
            </a:r>
            <a:r>
              <a:rPr lang="en-US" altLang="zh-CN" sz="2000" b="1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②</a:t>
            </a:r>
            <a:r>
              <a:rPr lang="en-US" altLang="zh-CN" sz="2000" b="1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opt </a:t>
            </a:r>
            <a:r>
              <a:rPr lang="en-US" altLang="zh-CN" sz="2000" b="1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for the right path/ after-school activities ③have no </a:t>
            </a:r>
            <a:r>
              <a:rPr lang="en-US" altLang="zh-CN" sz="2000" b="1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option /alternative</a:t>
            </a:r>
            <a:r>
              <a:rPr lang="en-US" altLang="zh-CN" sz="2000" b="1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but to do ④weigh the </a:t>
            </a:r>
            <a:r>
              <a:rPr lang="en-US" altLang="zh-CN" sz="2000" b="1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options</a:t>
            </a:r>
            <a:r>
              <a:rPr lang="en-US" altLang="zh-CN" sz="2000" b="1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⑤</a:t>
            </a:r>
            <a:r>
              <a:rPr lang="en-US" altLang="zh-CN" sz="2000" b="1">
                <a:solidFill>
                  <a:srgbClr val="00B0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right/ wise/ splendid/ crucial/ proper/ sensible/ informed/ meticulous</a:t>
            </a:r>
            <a:r>
              <a:rPr lang="en-US" altLang="zh-CN" sz="2000" b="1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+ </a:t>
            </a:r>
            <a:r>
              <a:rPr lang="en-US" altLang="zh-CN" sz="2000" b="1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decision/ choice/ option/ selection/ substitute/ alternative</a:t>
            </a:r>
            <a:endParaRPr lang="en-US" altLang="zh-CN" sz="2000" b="1">
              <a:solidFill>
                <a:srgbClr val="C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4577715" y="4069080"/>
            <a:ext cx="7374255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altLang="zh-CN" sz="2000" b="1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2.Google will face a tricky long-term strategic </a:t>
            </a:r>
            <a:r>
              <a:rPr lang="en-US" altLang="zh-CN" sz="2000" b="1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choice</a:t>
            </a:r>
            <a:r>
              <a:rPr lang="en-US" altLang="zh-CN" sz="2000" b="1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 aggressively pursue it, spin it off or simply shut it down. </a:t>
            </a:r>
            <a:endParaRPr lang="en-US" altLang="zh-CN" sz="2000" b="1">
              <a:solidFill>
                <a:srgbClr val="00206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4577715" y="5447030"/>
            <a:ext cx="6398260" cy="10147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altLang="zh-CN" sz="2000" b="1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 No matter how good the </a:t>
            </a:r>
            <a:r>
              <a:rPr lang="en-US" altLang="zh-CN" sz="2000" b="1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selection</a:t>
            </a:r>
            <a:r>
              <a:rPr lang="en-US" altLang="zh-CN" sz="2000" b="1">
                <a:solidFill>
                  <a:srgbClr val="00206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process, relying only on measures of intelligence will fail to find children with the potential to excel in adult life.</a:t>
            </a:r>
            <a:endParaRPr lang="en-US" altLang="zh-CN" sz="2000" b="1">
              <a:solidFill>
                <a:srgbClr val="00206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9" name="图片 8"/>
          <p:cNvPicPr/>
          <p:nvPr/>
        </p:nvPicPr>
        <p:blipFill>
          <a:blip r:embed="rId8"/>
          <a:stretch>
            <a:fillRect/>
          </a:stretch>
        </p:blipFill>
        <p:spPr>
          <a:xfrm>
            <a:off x="10135870" y="5061585"/>
            <a:ext cx="2321560" cy="190373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969515" y="6146366"/>
            <a:ext cx="520050" cy="819282"/>
          </a:xfrm>
          <a:prstGeom prst="rect">
            <a:avLst/>
          </a:prstGeom>
        </p:spPr>
      </p:pic>
      <p:pic>
        <p:nvPicPr>
          <p:cNvPr id="30" name="图片 29"/>
          <p:cNvPicPr/>
          <p:nvPr/>
        </p:nvPicPr>
        <p:blipFill>
          <a:blip r:embed="rId10"/>
          <a:srcRect/>
          <a:stretch>
            <a:fillRect/>
          </a:stretch>
        </p:blipFill>
        <p:spPr>
          <a:xfrm>
            <a:off x="1289685" y="5426075"/>
            <a:ext cx="2431415" cy="1158875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6" grpId="1"/>
      <p:bldP spid="28" grpId="0"/>
      <p:bldP spid="28" grpId="1"/>
      <p:bldP spid="29" grpId="0"/>
      <p:bldP spid="29" grpId="1"/>
    </p:bldLst>
  </p:timing>
</p:sld>
</file>

<file path=ppt/tags/tag1.xml><?xml version="1.0" encoding="utf-8"?>
<p:tagLst xmlns:p="http://schemas.openxmlformats.org/presentationml/2006/main">
  <p:tag name="TABLE_ENDDRAG_ORIGIN_RECT" val="589*480"/>
  <p:tag name="TABLE_ENDDRAG_RECT" val="17*56*589*480"/>
</p:tagLst>
</file>

<file path=ppt/tags/tag10.xml><?xml version="1.0" encoding="utf-8"?>
<p:tagLst xmlns:p="http://schemas.openxmlformats.org/presentationml/2006/main">
  <p:tag name="KSO_WM_FULL_TEXT_BEAUTIFY_COPY_ID" val="11272"/>
</p:tagLst>
</file>

<file path=ppt/tags/tag11.xml><?xml version="1.0" encoding="utf-8"?>
<p:tagLst xmlns:p="http://schemas.openxmlformats.org/presentationml/2006/main">
  <p:tag name="KSO_WM_FULL_TEXT_BEAUTIFY_COPY_ID" val="17"/>
</p:tagLst>
</file>

<file path=ppt/tags/tag12.xml><?xml version="1.0" encoding="utf-8"?>
<p:tagLst xmlns:p="http://schemas.openxmlformats.org/presentationml/2006/main">
  <p:tag name="KSO_WM_FULL_TEXT_BEAUTIFY_COPY_ID" val="11272"/>
</p:tagLst>
</file>

<file path=ppt/tags/tag13.xml><?xml version="1.0" encoding="utf-8"?>
<p:tagLst xmlns:p="http://schemas.openxmlformats.org/presentationml/2006/main">
  <p:tag name="KSO_WM_FULL_TEXT_BEAUTIFY_COPY_ID" val="11272"/>
</p:tagLst>
</file>

<file path=ppt/tags/tag14.xml><?xml version="1.0" encoding="utf-8"?>
<p:tagLst xmlns:p="http://schemas.openxmlformats.org/presentationml/2006/main">
  <p:tag name="KSO_WM_FULL_TEXT_BEAUTIFY_COPY_ID" val="17"/>
</p:tagLst>
</file>

<file path=ppt/tags/tag15.xml><?xml version="1.0" encoding="utf-8"?>
<p:tagLst xmlns:p="http://schemas.openxmlformats.org/presentationml/2006/main">
  <p:tag name="KSO_WM_FULL_TEXT_BEAUTIFY_COPY_ID" val="11272"/>
</p:tagLst>
</file>

<file path=ppt/tags/tag16.xml><?xml version="1.0" encoding="utf-8"?>
<p:tagLst xmlns:p="http://schemas.openxmlformats.org/presentationml/2006/main">
  <p:tag name="KSO_WM_FULL_TEXT_BEAUTIFY_COPY_ID" val="17"/>
</p:tagLst>
</file>

<file path=ppt/tags/tag17.xml><?xml version="1.0" encoding="utf-8"?>
<p:tagLst xmlns:p="http://schemas.openxmlformats.org/presentationml/2006/main">
  <p:tag name="KSO_WM_FULL_TEXT_BEAUTIFY_COPY_ID" val="11272"/>
</p:tagLst>
</file>

<file path=ppt/tags/tag18.xml><?xml version="1.0" encoding="utf-8"?>
<p:tagLst xmlns:p="http://schemas.openxmlformats.org/presentationml/2006/main">
  <p:tag name="KSO_WM_FULL_TEXT_BEAUTIFY_COPY_ID" val="17"/>
</p:tagLst>
</file>

<file path=ppt/tags/tag19.xml><?xml version="1.0" encoding="utf-8"?>
<p:tagLst xmlns:p="http://schemas.openxmlformats.org/presentationml/2006/main">
  <p:tag name="KSO_WM_FULL_TEXT_BEAUTIFY_COPY_ID" val="11272"/>
</p:tagLst>
</file>

<file path=ppt/tags/tag2.xml><?xml version="1.0" encoding="utf-8"?>
<p:tagLst xmlns:p="http://schemas.openxmlformats.org/presentationml/2006/main">
  <p:tag name="KSO_WM_FULL_TEXT_BEAUTIFY_COPY_ID" val="11272"/>
</p:tagLst>
</file>

<file path=ppt/tags/tag20.xml><?xml version="1.0" encoding="utf-8"?>
<p:tagLst xmlns:p="http://schemas.openxmlformats.org/presentationml/2006/main">
  <p:tag name="KSO_WM_FULL_TEXT_BEAUTIFY_COPY_ID" val="17"/>
</p:tagLst>
</file>

<file path=ppt/tags/tag21.xml><?xml version="1.0" encoding="utf-8"?>
<p:tagLst xmlns:p="http://schemas.openxmlformats.org/presentationml/2006/main">
  <p:tag name="KSO_WM_FULL_TEXT_BEAUTIFY_COPY_ID" val="11272"/>
</p:tagLst>
</file>

<file path=ppt/tags/tag22.xml><?xml version="1.0" encoding="utf-8"?>
<p:tagLst xmlns:p="http://schemas.openxmlformats.org/presentationml/2006/main">
  <p:tag name="KSO_WM_FULL_TEXT_BEAUTIFY_COPY_ID" val="11272"/>
</p:tagLst>
</file>

<file path=ppt/tags/tag23.xml><?xml version="1.0" encoding="utf-8"?>
<p:tagLst xmlns:p="http://schemas.openxmlformats.org/presentationml/2006/main">
  <p:tag name="KSO_WM_FULL_TEXT_BEAUTIFY_COPY_ID" val="17"/>
</p:tagLst>
</file>

<file path=ppt/tags/tag24.xml><?xml version="1.0" encoding="utf-8"?>
<p:tagLst xmlns:p="http://schemas.openxmlformats.org/presentationml/2006/main">
  <p:tag name="KSO_WM_FULL_TEXT_BEAUTIFY_COPY_ID" val="11272"/>
</p:tagLst>
</file>

<file path=ppt/tags/tag25.xml><?xml version="1.0" encoding="utf-8"?>
<p:tagLst xmlns:p="http://schemas.openxmlformats.org/presentationml/2006/main">
  <p:tag name="KSO_WM_FULL_TEXT_BEAUTIFY_COPY_ID" val="17"/>
</p:tagLst>
</file>

<file path=ppt/tags/tag26.xml><?xml version="1.0" encoding="utf-8"?>
<p:tagLst xmlns:p="http://schemas.openxmlformats.org/presentationml/2006/main">
  <p:tag name="KSO_WM_FULL_TEXT_BEAUTIFY_COPY_ID" val="11272"/>
</p:tagLst>
</file>

<file path=ppt/tags/tag27.xml><?xml version="1.0" encoding="utf-8"?>
<p:tagLst xmlns:p="http://schemas.openxmlformats.org/presentationml/2006/main">
  <p:tag name="KSO_WM_FULL_TEXT_BEAUTIFY_COPY_ID" val="17"/>
</p:tagLst>
</file>

<file path=ppt/tags/tag28.xml><?xml version="1.0" encoding="utf-8"?>
<p:tagLst xmlns:p="http://schemas.openxmlformats.org/presentationml/2006/main">
  <p:tag name="KSO_WM_FULL_TEXT_BEAUTIFY_COPY_ID" val="11272"/>
</p:tagLst>
</file>

<file path=ppt/tags/tag29.xml><?xml version="1.0" encoding="utf-8"?>
<p:tagLst xmlns:p="http://schemas.openxmlformats.org/presentationml/2006/main">
  <p:tag name="KSO_WM_FULL_TEXT_BEAUTIFY_COPY_ID" val="17"/>
</p:tagLst>
</file>

<file path=ppt/tags/tag3.xml><?xml version="1.0" encoding="utf-8"?>
<p:tagLst xmlns:p="http://schemas.openxmlformats.org/presentationml/2006/main">
  <p:tag name="KSO_WM_FULL_TEXT_BEAUTIFY_COPY_ID" val="17"/>
</p:tagLst>
</file>

<file path=ppt/tags/tag30.xml><?xml version="1.0" encoding="utf-8"?>
<p:tagLst xmlns:p="http://schemas.openxmlformats.org/presentationml/2006/main">
  <p:tag name="KSO_WM_FULL_TEXT_BEAUTIFY_COPY_ID" val="11272"/>
</p:tagLst>
</file>

<file path=ppt/tags/tag31.xml><?xml version="1.0" encoding="utf-8"?>
<p:tagLst xmlns:p="http://schemas.openxmlformats.org/presentationml/2006/main">
  <p:tag name="KSO_WM_FULL_TEXT_BEAUTIFY_COPY_ID" val="17"/>
</p:tagLst>
</file>

<file path=ppt/tags/tag32.xml><?xml version="1.0" encoding="utf-8"?>
<p:tagLst xmlns:p="http://schemas.openxmlformats.org/presentationml/2006/main">
  <p:tag name="KSO_WM_FULL_TEXT_BEAUTIFY_COPY_ID" val="11272"/>
</p:tagLst>
</file>

<file path=ppt/tags/tag33.xml><?xml version="1.0" encoding="utf-8"?>
<p:tagLst xmlns:p="http://schemas.openxmlformats.org/presentationml/2006/main">
  <p:tag name="KSO_WM_FULL_TEXT_BEAUTIFY_COPY_ID" val="17"/>
</p:tagLst>
</file>

<file path=ppt/tags/tag34.xml><?xml version="1.0" encoding="utf-8"?>
<p:tagLst xmlns:p="http://schemas.openxmlformats.org/presentationml/2006/main">
  <p:tag name="KSO_WM_FULL_TEXT_BEAUTIFY_COPY_ID" val="11272"/>
</p:tagLst>
</file>

<file path=ppt/tags/tag35.xml><?xml version="1.0" encoding="utf-8"?>
<p:tagLst xmlns:p="http://schemas.openxmlformats.org/presentationml/2006/main">
  <p:tag name="KSO_WM_FULL_TEXT_BEAUTIFY_COPY_ID" val="17"/>
</p:tagLst>
</file>

<file path=ppt/tags/tag36.xml><?xml version="1.0" encoding="utf-8"?>
<p:tagLst xmlns:p="http://schemas.openxmlformats.org/presentationml/2006/main">
  <p:tag name="KSO_WM_FULL_TEXT_BEAUTIFY_COPY_ID" val="11272"/>
</p:tagLst>
</file>

<file path=ppt/tags/tag37.xml><?xml version="1.0" encoding="utf-8"?>
<p:tagLst xmlns:p="http://schemas.openxmlformats.org/presentationml/2006/main">
  <p:tag name="KSO_WM_FULL_TEXT_BEAUTIFY_COPY_ID" val="17"/>
</p:tagLst>
</file>

<file path=ppt/tags/tag38.xml><?xml version="1.0" encoding="utf-8"?>
<p:tagLst xmlns:p="http://schemas.openxmlformats.org/presentationml/2006/main">
  <p:tag name="KSO_WM_FULL_TEXT_BEAUTIFY_COPY_ID" val="11272"/>
</p:tagLst>
</file>

<file path=ppt/tags/tag39.xml><?xml version="1.0" encoding="utf-8"?>
<p:tagLst xmlns:p="http://schemas.openxmlformats.org/presentationml/2006/main">
  <p:tag name="KSO_WM_FULL_TEXT_BEAUTIFY_COPY_ID" val="17"/>
</p:tagLst>
</file>

<file path=ppt/tags/tag4.xml><?xml version="1.0" encoding="utf-8"?>
<p:tagLst xmlns:p="http://schemas.openxmlformats.org/presentationml/2006/main">
  <p:tag name="KSO_WM_FULL_TEXT_BEAUTIFY_COPY_ID" val="11272"/>
</p:tagLst>
</file>

<file path=ppt/tags/tag40.xml><?xml version="1.0" encoding="utf-8"?>
<p:tagLst xmlns:p="http://schemas.openxmlformats.org/presentationml/2006/main">
  <p:tag name="KSO_WM_FULL_TEXT_BEAUTIFY_COPY_ID" val="11272"/>
</p:tagLst>
</file>

<file path=ppt/tags/tag41.xml><?xml version="1.0" encoding="utf-8"?>
<p:tagLst xmlns:p="http://schemas.openxmlformats.org/presentationml/2006/main">
  <p:tag name="KSO_WM_FULL_TEXT_BEAUTIFY_COPY_ID" val="17"/>
</p:tagLst>
</file>

<file path=ppt/tags/tag5.xml><?xml version="1.0" encoding="utf-8"?>
<p:tagLst xmlns:p="http://schemas.openxmlformats.org/presentationml/2006/main">
  <p:tag name="KSO_WM_FULL_TEXT_BEAUTIFY_COPY_ID" val="17"/>
</p:tagLst>
</file>

<file path=ppt/tags/tag6.xml><?xml version="1.0" encoding="utf-8"?>
<p:tagLst xmlns:p="http://schemas.openxmlformats.org/presentationml/2006/main">
  <p:tag name="KSO_WM_FULL_TEXT_BEAUTIFY_COPY_ID" val="11272"/>
</p:tagLst>
</file>

<file path=ppt/tags/tag7.xml><?xml version="1.0" encoding="utf-8"?>
<p:tagLst xmlns:p="http://schemas.openxmlformats.org/presentationml/2006/main">
  <p:tag name="KSO_WM_FULL_TEXT_BEAUTIFY_COPY_ID" val="17"/>
</p:tagLst>
</file>

<file path=ppt/tags/tag8.xml><?xml version="1.0" encoding="utf-8"?>
<p:tagLst xmlns:p="http://schemas.openxmlformats.org/presentationml/2006/main">
  <p:tag name="KSO_WM_FULL_TEXT_BEAUTIFY_COPY_ID" val="11272"/>
</p:tagLst>
</file>

<file path=ppt/tags/tag9.xml><?xml version="1.0" encoding="utf-8"?>
<p:tagLst xmlns:p="http://schemas.openxmlformats.org/presentationml/2006/main">
  <p:tag name="KSO_WM_FULL_TEXT_BEAUTIFY_COPY_ID" val="17"/>
</p:tagLst>
</file>

<file path=ppt/theme/theme1.xml><?xml version="1.0" encoding="utf-8"?>
<a:theme xmlns:a="http://schemas.openxmlformats.org/drawingml/2006/main" name="Office 主题">
  <a:themeElements>
    <a:clrScheme name="自定义 4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7C1CC"/>
      </a:accent2>
      <a:accent3>
        <a:srgbClr val="839192"/>
      </a:accent3>
      <a:accent4>
        <a:srgbClr val="156595"/>
      </a:accent4>
      <a:accent5>
        <a:srgbClr val="FBD78D"/>
      </a:accent5>
      <a:accent6>
        <a:srgbClr val="F25237"/>
      </a:accent6>
      <a:hlink>
        <a:srgbClr val="0563C1"/>
      </a:hlink>
      <a:folHlink>
        <a:srgbClr val="954F72"/>
      </a:folHlink>
    </a:clrScheme>
    <a:fontScheme name="自定义 2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18390</Words>
  <Application>WPS 演示</Application>
  <PresentationFormat>自定义</PresentationFormat>
  <Paragraphs>620</Paragraphs>
  <Slides>26</Slides>
  <Notes>18</Notes>
  <HiddenSlides>0</HiddenSlides>
  <MMClips>1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8" baseType="lpstr">
      <vt:lpstr>Arial</vt:lpstr>
      <vt:lpstr>宋体</vt:lpstr>
      <vt:lpstr>Wingdings</vt:lpstr>
      <vt:lpstr>微软雅黑</vt:lpstr>
      <vt:lpstr>Impact</vt:lpstr>
      <vt:lpstr>Wingdings</vt:lpstr>
      <vt:lpstr>Times New Roman</vt:lpstr>
      <vt:lpstr>Arial Unicode MS</vt:lpstr>
      <vt:lpstr>Calibri</vt:lpstr>
      <vt:lpstr>Times New Roman</vt:lpstr>
      <vt:lpstr>黑体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mycomputer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chenjiawei</dc:creator>
  <cp:lastModifiedBy>Wiesen</cp:lastModifiedBy>
  <cp:revision>124</cp:revision>
  <dcterms:created xsi:type="dcterms:W3CDTF">2016-05-16T00:02:00Z</dcterms:created>
  <dcterms:modified xsi:type="dcterms:W3CDTF">2026-05-31T06:16:04Z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2052-10.8.2.6613</vt:lpwstr>
  </property>
  <property fmtid="{D5CDD505-2E9C-101B-9397-08002B2CF9AE}" pid="3" name="ICV">
    <vt:lpwstr>6FAFC5920D5D47BEB7FD70CD66E13577_12</vt:lpwstr>
  </property>
</Properties>
</file>